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3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4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5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6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7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  <p:sldMasterId id="2147483752" r:id="rId3"/>
    <p:sldMasterId id="2147483764" r:id="rId4"/>
    <p:sldMasterId id="2147483776" r:id="rId5"/>
    <p:sldMasterId id="2147483789" r:id="rId6"/>
    <p:sldMasterId id="2147483801" r:id="rId7"/>
    <p:sldMasterId id="2147483813" r:id="rId8"/>
  </p:sldMasterIdLst>
  <p:notesMasterIdLst>
    <p:notesMasterId r:id="rId57"/>
  </p:notesMasterIdLst>
  <p:sldIdLst>
    <p:sldId id="257" r:id="rId9"/>
    <p:sldId id="406" r:id="rId10"/>
    <p:sldId id="390" r:id="rId11"/>
    <p:sldId id="398" r:id="rId12"/>
    <p:sldId id="400" r:id="rId13"/>
    <p:sldId id="394" r:id="rId14"/>
    <p:sldId id="391" r:id="rId15"/>
    <p:sldId id="396" r:id="rId16"/>
    <p:sldId id="397" r:id="rId17"/>
    <p:sldId id="392" r:id="rId18"/>
    <p:sldId id="404" r:id="rId19"/>
    <p:sldId id="401" r:id="rId20"/>
    <p:sldId id="405" r:id="rId21"/>
    <p:sldId id="402" r:id="rId22"/>
    <p:sldId id="407" r:id="rId23"/>
    <p:sldId id="408" r:id="rId24"/>
    <p:sldId id="403" r:id="rId25"/>
    <p:sldId id="393" r:id="rId26"/>
    <p:sldId id="422" r:id="rId27"/>
    <p:sldId id="423" r:id="rId28"/>
    <p:sldId id="424" r:id="rId29"/>
    <p:sldId id="425" r:id="rId30"/>
    <p:sldId id="447" r:id="rId31"/>
    <p:sldId id="409" r:id="rId32"/>
    <p:sldId id="421" r:id="rId33"/>
    <p:sldId id="410" r:id="rId34"/>
    <p:sldId id="411" r:id="rId35"/>
    <p:sldId id="412" r:id="rId36"/>
    <p:sldId id="413" r:id="rId37"/>
    <p:sldId id="414" r:id="rId38"/>
    <p:sldId id="415" r:id="rId39"/>
    <p:sldId id="448" r:id="rId40"/>
    <p:sldId id="426" r:id="rId41"/>
    <p:sldId id="416" r:id="rId42"/>
    <p:sldId id="419" r:id="rId43"/>
    <p:sldId id="420" r:id="rId44"/>
    <p:sldId id="442" r:id="rId45"/>
    <p:sldId id="427" r:id="rId46"/>
    <p:sldId id="428" r:id="rId47"/>
    <p:sldId id="435" r:id="rId48"/>
    <p:sldId id="437" r:id="rId49"/>
    <p:sldId id="430" r:id="rId50"/>
    <p:sldId id="449" r:id="rId51"/>
    <p:sldId id="436" r:id="rId52"/>
    <p:sldId id="431" r:id="rId53"/>
    <p:sldId id="432" r:id="rId54"/>
    <p:sldId id="433" r:id="rId55"/>
    <p:sldId id="43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957" autoAdjust="0"/>
  </p:normalViewPr>
  <p:slideViewPr>
    <p:cSldViewPr snapToGrid="0">
      <p:cViewPr varScale="1">
        <p:scale>
          <a:sx n="61" d="100"/>
          <a:sy n="61" d="100"/>
        </p:scale>
        <p:origin x="10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F9D92-6B89-4BCF-8A9B-2768FFCE428D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AA52E-5FF4-4360-82EB-A3AED7FA7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5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41AF2-7DEF-4BF8-B0E0-84FD5DA08764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31046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08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493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41AF2-7DEF-4BF8-B0E0-84FD5DA08764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360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99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18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046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85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 until now, we’ve been dealing with actual values of population parameters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as the mean, μ, or the variance, σ2. We’ve either been able to calculate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for ourselves, or we’ve been told what they are.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time around we don’t know the exact value of the population parameters.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Instead of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calculating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 using the population, we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estimate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 using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sample data instead. To do this, we use point estimators to come up with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best guess of the population parameters.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864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 until now, we’ve been dealing with actual values of population parameters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as the mean, μ, or the variance, σ2. We’ve either been able to calculate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for ourselves, or we’ve been told what they are.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time around we don’t know the exact value of the population parameters.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Instead of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calculating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 using the population, we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estimate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 using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sample data instead. To do this, we use point estimators to come up with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best guess of the population parameters.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773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 until now, we’ve been dealing with actual values of population parameters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as the mean, μ, or the variance, σ2. We’ve either been able to calculate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for ourselves, or we’ve been told what they are.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time around we don’t know the exact value of the population parameters.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Instead of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calculating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 using the population, we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estimate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 using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sample data instead. To do this, we use point estimators to come up with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best guess of the population parameters.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28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COMMENT The normal distribution curve is always above the horizontal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axis. The area beneath the curve and above the axis is exactly 1. As such,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normal distribution curve is an example of a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density curve.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formula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to generate the shape of the normal distribution curve is called the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normal density function.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normal random variable with mean m and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standard deviation s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formula for the normal density function is</a:t>
            </a:r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620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140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22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41AF2-7DEF-4BF8-B0E0-84FD5DA08764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89144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r>
              <a:rPr lang="tr-TR" dirty="0"/>
              <a:t>Örneklem büyüklüğü n arttıkça herhangi bir </a:t>
            </a:r>
            <a:r>
              <a:rPr lang="tr-TR" dirty="0" err="1"/>
              <a:t>anakütleden</a:t>
            </a:r>
            <a:r>
              <a:rPr lang="tr-TR" dirty="0"/>
              <a:t> çekilen </a:t>
            </a:r>
            <a:r>
              <a:rPr lang="tr-TR" dirty="0" err="1"/>
              <a:t>rassal</a:t>
            </a:r>
            <a:r>
              <a:rPr lang="tr-TR" dirty="0"/>
              <a:t> örneklemlerin ortalamalarının(x) dağılımı ortalaması mü, standart sapması </a:t>
            </a:r>
            <a:r>
              <a:rPr lang="tr-TR" dirty="0" err="1"/>
              <a:t>sigma</a:t>
            </a:r>
            <a:r>
              <a:rPr lang="tr-TR" dirty="0"/>
              <a:t>/</a:t>
            </a:r>
            <a:r>
              <a:rPr lang="tr-TR" dirty="0" err="1"/>
              <a:t>sqrt</a:t>
            </a:r>
            <a:r>
              <a:rPr lang="tr-TR" dirty="0"/>
              <a:t>(n) olan bir normal dağılıma yaklaşır.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99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12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665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197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54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564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51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41AF2-7DEF-4BF8-B0E0-84FD5DA08764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1283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973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2218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135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812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583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899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081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777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288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162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988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41AF2-7DEF-4BF8-B0E0-84FD5DA08764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49762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813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762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17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4465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53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51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27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23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907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58D6B2-7227-4459-A42F-19382E4CAA44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776664" y="9429904"/>
            <a:ext cx="2890837" cy="49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22" tIns="45861" rIns="91722" bIns="45861" anchor="b"/>
          <a:lstStyle/>
          <a:p>
            <a:pPr marL="0" marR="0" lvl="0" indent="0" algn="r" defTabSz="917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2032-CA1B-4C93-9111-5B1D95B9EF90}" type="slidenum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75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" y="746125"/>
            <a:ext cx="6616700" cy="37226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4713345"/>
            <a:ext cx="4894262" cy="446739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3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0" name="Chord 19"/>
          <p:cNvSpPr/>
          <p:nvPr userDrawn="1"/>
        </p:nvSpPr>
        <p:spPr>
          <a:xfrm rot="1972732">
            <a:off x="7267117" y="1337847"/>
            <a:ext cx="3824524" cy="3042438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1" name="Oval 20"/>
          <p:cNvSpPr/>
          <p:nvPr userDrawn="1"/>
        </p:nvSpPr>
        <p:spPr>
          <a:xfrm>
            <a:off x="6475987" y="780630"/>
            <a:ext cx="986653" cy="7848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14631" y="794689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5" name="Rectangle 1"/>
          <p:cNvSpPr/>
          <p:nvPr userDrawn="1"/>
        </p:nvSpPr>
        <p:spPr>
          <a:xfrm>
            <a:off x="5942514" y="-8244"/>
            <a:ext cx="6280762" cy="6882881"/>
          </a:xfrm>
          <a:custGeom>
            <a:avLst/>
            <a:gdLst>
              <a:gd name="connsiteX0" fmla="*/ 0 w 4493768"/>
              <a:gd name="connsiteY0" fmla="*/ 0 h 7561263"/>
              <a:gd name="connsiteX1" fmla="*/ 4493768 w 4493768"/>
              <a:gd name="connsiteY1" fmla="*/ 0 h 7561263"/>
              <a:gd name="connsiteX2" fmla="*/ 4493768 w 4493768"/>
              <a:gd name="connsiteY2" fmla="*/ 7561263 h 7561263"/>
              <a:gd name="connsiteX3" fmla="*/ 0 w 4493768"/>
              <a:gd name="connsiteY3" fmla="*/ 7561263 h 7561263"/>
              <a:gd name="connsiteX4" fmla="*/ 0 w 4493768"/>
              <a:gd name="connsiteY4" fmla="*/ 0 h 7561263"/>
              <a:gd name="connsiteX0" fmla="*/ 987552 w 5481320"/>
              <a:gd name="connsiteY0" fmla="*/ 0 h 7570407"/>
              <a:gd name="connsiteX1" fmla="*/ 5481320 w 5481320"/>
              <a:gd name="connsiteY1" fmla="*/ 0 h 7570407"/>
              <a:gd name="connsiteX2" fmla="*/ 5481320 w 5481320"/>
              <a:gd name="connsiteY2" fmla="*/ 7561263 h 7570407"/>
              <a:gd name="connsiteX3" fmla="*/ 0 w 5481320"/>
              <a:gd name="connsiteY3" fmla="*/ 7570407 h 7570407"/>
              <a:gd name="connsiteX4" fmla="*/ 987552 w 5481320"/>
              <a:gd name="connsiteY4" fmla="*/ 0 h 7570407"/>
              <a:gd name="connsiteX0" fmla="*/ 987552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987552 w 5499608"/>
              <a:gd name="connsiteY4" fmla="*/ 0 h 7579551"/>
              <a:gd name="connsiteX0" fmla="*/ 2404872 w 5499608"/>
              <a:gd name="connsiteY0" fmla="*/ 9144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2404872 w 5499608"/>
              <a:gd name="connsiteY4" fmla="*/ 9144 h 7579551"/>
              <a:gd name="connsiteX0" fmla="*/ 2423160 w 5499608"/>
              <a:gd name="connsiteY0" fmla="*/ 0 h 7588695"/>
              <a:gd name="connsiteX1" fmla="*/ 5481320 w 5499608"/>
              <a:gd name="connsiteY1" fmla="*/ 9144 h 7588695"/>
              <a:gd name="connsiteX2" fmla="*/ 5499608 w 5499608"/>
              <a:gd name="connsiteY2" fmla="*/ 7588695 h 7588695"/>
              <a:gd name="connsiteX3" fmla="*/ 0 w 5499608"/>
              <a:gd name="connsiteY3" fmla="*/ 7579551 h 7588695"/>
              <a:gd name="connsiteX4" fmla="*/ 2423160 w 5499608"/>
              <a:gd name="connsiteY4" fmla="*/ 0 h 7588695"/>
              <a:gd name="connsiteX0" fmla="*/ 4864608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4864608 w 5499608"/>
              <a:gd name="connsiteY4" fmla="*/ 0 h 7579551"/>
              <a:gd name="connsiteX0" fmla="*/ 4864608 w 5508752"/>
              <a:gd name="connsiteY0" fmla="*/ 9144 h 7588695"/>
              <a:gd name="connsiteX1" fmla="*/ 5508752 w 5508752"/>
              <a:gd name="connsiteY1" fmla="*/ 0 h 7588695"/>
              <a:gd name="connsiteX2" fmla="*/ 5499608 w 5508752"/>
              <a:gd name="connsiteY2" fmla="*/ 7588695 h 7588695"/>
              <a:gd name="connsiteX3" fmla="*/ 0 w 5508752"/>
              <a:gd name="connsiteY3" fmla="*/ 7579551 h 7588695"/>
              <a:gd name="connsiteX4" fmla="*/ 4864608 w 5508752"/>
              <a:gd name="connsiteY4" fmla="*/ 9144 h 758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8752" h="7588695">
                <a:moveTo>
                  <a:pt x="4864608" y="9144"/>
                </a:moveTo>
                <a:lnTo>
                  <a:pt x="5508752" y="0"/>
                </a:lnTo>
                <a:lnTo>
                  <a:pt x="5499608" y="7588695"/>
                </a:lnTo>
                <a:lnTo>
                  <a:pt x="0" y="7579551"/>
                </a:lnTo>
                <a:lnTo>
                  <a:pt x="4864608" y="9144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79" dirty="0"/>
              <a:t> </a:t>
            </a:r>
          </a:p>
        </p:txBody>
      </p:sp>
      <p:sp>
        <p:nvSpPr>
          <p:cNvPr id="26" name="Chord 25"/>
          <p:cNvSpPr/>
          <p:nvPr userDrawn="1"/>
        </p:nvSpPr>
        <p:spPr>
          <a:xfrm rot="12787175">
            <a:off x="7032516" y="3123270"/>
            <a:ext cx="2359713" cy="1877170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grpSp>
        <p:nvGrpSpPr>
          <p:cNvPr id="2053" name="Group 13"/>
          <p:cNvGrpSpPr>
            <a:grpSpLocks noChangeAspect="1"/>
          </p:cNvGrpSpPr>
          <p:nvPr userDrawn="1"/>
        </p:nvGrpSpPr>
        <p:grpSpPr bwMode="auto">
          <a:xfrm>
            <a:off x="7611511" y="2225112"/>
            <a:ext cx="1871515" cy="2416066"/>
            <a:chOff x="3500" y="1299"/>
            <a:chExt cx="1034" cy="1678"/>
          </a:xfrm>
        </p:grpSpPr>
        <p:sp>
          <p:nvSpPr>
            <p:cNvPr id="2055" name="Freeform 14"/>
            <p:cNvSpPr>
              <a:spLocks noEditPoints="1"/>
            </p:cNvSpPr>
            <p:nvPr userDrawn="1"/>
          </p:nvSpPr>
          <p:spPr bwMode="auto">
            <a:xfrm>
              <a:off x="3500" y="1299"/>
              <a:ext cx="1034" cy="778"/>
            </a:xfrm>
            <a:custGeom>
              <a:avLst/>
              <a:gdLst>
                <a:gd name="T0" fmla="*/ 984 w 1034"/>
                <a:gd name="T1" fmla="*/ 8 h 778"/>
                <a:gd name="T2" fmla="*/ 980 w 1034"/>
                <a:gd name="T3" fmla="*/ 6 h 778"/>
                <a:gd name="T4" fmla="*/ 978 w 1034"/>
                <a:gd name="T5" fmla="*/ 4 h 778"/>
                <a:gd name="T6" fmla="*/ 970 w 1034"/>
                <a:gd name="T7" fmla="*/ 0 h 778"/>
                <a:gd name="T8" fmla="*/ 206 w 1034"/>
                <a:gd name="T9" fmla="*/ 112 h 778"/>
                <a:gd name="T10" fmla="*/ 178 w 1034"/>
                <a:gd name="T11" fmla="*/ 98 h 778"/>
                <a:gd name="T12" fmla="*/ 94 w 1034"/>
                <a:gd name="T13" fmla="*/ 110 h 778"/>
                <a:gd name="T14" fmla="*/ 40 w 1034"/>
                <a:gd name="T15" fmla="*/ 98 h 778"/>
                <a:gd name="T16" fmla="*/ 0 w 1034"/>
                <a:gd name="T17" fmla="*/ 142 h 778"/>
                <a:gd name="T18" fmla="*/ 20 w 1034"/>
                <a:gd name="T19" fmla="*/ 190 h 778"/>
                <a:gd name="T20" fmla="*/ 70 w 1034"/>
                <a:gd name="T21" fmla="*/ 202 h 778"/>
                <a:gd name="T22" fmla="*/ 170 w 1034"/>
                <a:gd name="T23" fmla="*/ 156 h 778"/>
                <a:gd name="T24" fmla="*/ 394 w 1034"/>
                <a:gd name="T25" fmla="*/ 560 h 778"/>
                <a:gd name="T26" fmla="*/ 390 w 1034"/>
                <a:gd name="T27" fmla="*/ 600 h 778"/>
                <a:gd name="T28" fmla="*/ 452 w 1034"/>
                <a:gd name="T29" fmla="*/ 632 h 778"/>
                <a:gd name="T30" fmla="*/ 466 w 1034"/>
                <a:gd name="T31" fmla="*/ 658 h 778"/>
                <a:gd name="T32" fmla="*/ 460 w 1034"/>
                <a:gd name="T33" fmla="*/ 720 h 778"/>
                <a:gd name="T34" fmla="*/ 526 w 1034"/>
                <a:gd name="T35" fmla="*/ 778 h 778"/>
                <a:gd name="T36" fmla="*/ 598 w 1034"/>
                <a:gd name="T37" fmla="*/ 750 h 778"/>
                <a:gd name="T38" fmla="*/ 616 w 1034"/>
                <a:gd name="T39" fmla="*/ 676 h 778"/>
                <a:gd name="T40" fmla="*/ 570 w 1034"/>
                <a:gd name="T41" fmla="*/ 624 h 778"/>
                <a:gd name="T42" fmla="*/ 824 w 1034"/>
                <a:gd name="T43" fmla="*/ 514 h 778"/>
                <a:gd name="T44" fmla="*/ 460 w 1034"/>
                <a:gd name="T45" fmla="*/ 604 h 778"/>
                <a:gd name="T46" fmla="*/ 428 w 1034"/>
                <a:gd name="T47" fmla="*/ 578 h 778"/>
                <a:gd name="T48" fmla="*/ 444 w 1034"/>
                <a:gd name="T49" fmla="*/ 550 h 778"/>
                <a:gd name="T50" fmla="*/ 448 w 1034"/>
                <a:gd name="T51" fmla="*/ 550 h 778"/>
                <a:gd name="T52" fmla="*/ 964 w 1034"/>
                <a:gd name="T53" fmla="*/ 298 h 778"/>
                <a:gd name="T54" fmla="*/ 526 w 1034"/>
                <a:gd name="T55" fmla="*/ 658 h 778"/>
                <a:gd name="T56" fmla="*/ 570 w 1034"/>
                <a:gd name="T57" fmla="*/ 672 h 778"/>
                <a:gd name="T58" fmla="*/ 576 w 1034"/>
                <a:gd name="T59" fmla="*/ 710 h 778"/>
                <a:gd name="T60" fmla="*/ 548 w 1034"/>
                <a:gd name="T61" fmla="*/ 738 h 778"/>
                <a:gd name="T62" fmla="*/ 504 w 1034"/>
                <a:gd name="T63" fmla="*/ 724 h 778"/>
                <a:gd name="T64" fmla="*/ 498 w 1034"/>
                <a:gd name="T65" fmla="*/ 684 h 778"/>
                <a:gd name="T66" fmla="*/ 526 w 1034"/>
                <a:gd name="T67" fmla="*/ 658 h 778"/>
                <a:gd name="T68" fmla="*/ 892 w 1034"/>
                <a:gd name="T69" fmla="*/ 58 h 778"/>
                <a:gd name="T70" fmla="*/ 854 w 1034"/>
                <a:gd name="T71" fmla="*/ 130 h 778"/>
                <a:gd name="T72" fmla="*/ 836 w 1034"/>
                <a:gd name="T73" fmla="*/ 66 h 778"/>
                <a:gd name="T74" fmla="*/ 590 w 1034"/>
                <a:gd name="T75" fmla="*/ 110 h 778"/>
                <a:gd name="T76" fmla="*/ 562 w 1034"/>
                <a:gd name="T77" fmla="*/ 212 h 778"/>
                <a:gd name="T78" fmla="*/ 536 w 1034"/>
                <a:gd name="T79" fmla="*/ 120 h 778"/>
                <a:gd name="T80" fmla="*/ 316 w 1034"/>
                <a:gd name="T81" fmla="*/ 280 h 778"/>
                <a:gd name="T82" fmla="*/ 346 w 1034"/>
                <a:gd name="T83" fmla="*/ 330 h 778"/>
                <a:gd name="T84" fmla="*/ 392 w 1034"/>
                <a:gd name="T85" fmla="*/ 400 h 778"/>
                <a:gd name="T86" fmla="*/ 478 w 1034"/>
                <a:gd name="T87" fmla="*/ 484 h 778"/>
                <a:gd name="T88" fmla="*/ 576 w 1034"/>
                <a:gd name="T89" fmla="*/ 266 h 778"/>
                <a:gd name="T90" fmla="*/ 484 w 1034"/>
                <a:gd name="T91" fmla="*/ 292 h 778"/>
                <a:gd name="T92" fmla="*/ 626 w 1034"/>
                <a:gd name="T93" fmla="*/ 444 h 778"/>
                <a:gd name="T94" fmla="*/ 722 w 1034"/>
                <a:gd name="T95" fmla="*/ 226 h 778"/>
                <a:gd name="T96" fmla="*/ 630 w 1034"/>
                <a:gd name="T97" fmla="*/ 252 h 778"/>
                <a:gd name="T98" fmla="*/ 772 w 1034"/>
                <a:gd name="T99" fmla="*/ 404 h 778"/>
                <a:gd name="T100" fmla="*/ 870 w 1034"/>
                <a:gd name="T101" fmla="*/ 184 h 778"/>
                <a:gd name="T102" fmla="*/ 776 w 1034"/>
                <a:gd name="T103" fmla="*/ 210 h 778"/>
                <a:gd name="T104" fmla="*/ 918 w 1034"/>
                <a:gd name="T105" fmla="*/ 362 h 778"/>
                <a:gd name="T106" fmla="*/ 924 w 1034"/>
                <a:gd name="T107" fmla="*/ 170 h 778"/>
                <a:gd name="T108" fmla="*/ 944 w 1034"/>
                <a:gd name="T109" fmla="*/ 246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34" h="778">
                  <a:moveTo>
                    <a:pt x="986" y="14"/>
                  </a:moveTo>
                  <a:lnTo>
                    <a:pt x="986" y="14"/>
                  </a:lnTo>
                  <a:lnTo>
                    <a:pt x="986" y="12"/>
                  </a:lnTo>
                  <a:lnTo>
                    <a:pt x="984" y="10"/>
                  </a:lnTo>
                  <a:lnTo>
                    <a:pt x="984" y="8"/>
                  </a:lnTo>
                  <a:lnTo>
                    <a:pt x="984" y="8"/>
                  </a:lnTo>
                  <a:lnTo>
                    <a:pt x="982" y="8"/>
                  </a:lnTo>
                  <a:lnTo>
                    <a:pt x="982" y="8"/>
                  </a:lnTo>
                  <a:lnTo>
                    <a:pt x="982" y="8"/>
                  </a:lnTo>
                  <a:lnTo>
                    <a:pt x="982" y="6"/>
                  </a:lnTo>
                  <a:lnTo>
                    <a:pt x="982" y="6"/>
                  </a:lnTo>
                  <a:lnTo>
                    <a:pt x="980" y="6"/>
                  </a:lnTo>
                  <a:lnTo>
                    <a:pt x="980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0" y="0"/>
                  </a:lnTo>
                  <a:lnTo>
                    <a:pt x="970" y="0"/>
                  </a:lnTo>
                  <a:lnTo>
                    <a:pt x="962" y="0"/>
                  </a:lnTo>
                  <a:lnTo>
                    <a:pt x="962" y="0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06" y="112"/>
                  </a:lnTo>
                  <a:lnTo>
                    <a:pt x="206" y="112"/>
                  </a:lnTo>
                  <a:lnTo>
                    <a:pt x="202" y="106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86" y="100"/>
                  </a:lnTo>
                  <a:lnTo>
                    <a:pt x="178" y="98"/>
                  </a:lnTo>
                  <a:lnTo>
                    <a:pt x="178" y="98"/>
                  </a:lnTo>
                  <a:lnTo>
                    <a:pt x="138" y="106"/>
                  </a:lnTo>
                  <a:lnTo>
                    <a:pt x="114" y="112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4" y="110"/>
                  </a:lnTo>
                  <a:lnTo>
                    <a:pt x="86" y="106"/>
                  </a:lnTo>
                  <a:lnTo>
                    <a:pt x="72" y="98"/>
                  </a:lnTo>
                  <a:lnTo>
                    <a:pt x="56" y="96"/>
                  </a:lnTo>
                  <a:lnTo>
                    <a:pt x="48" y="96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30" y="102"/>
                  </a:lnTo>
                  <a:lnTo>
                    <a:pt x="22" y="108"/>
                  </a:lnTo>
                  <a:lnTo>
                    <a:pt x="14" y="114"/>
                  </a:lnTo>
                  <a:lnTo>
                    <a:pt x="8" y="122"/>
                  </a:lnTo>
                  <a:lnTo>
                    <a:pt x="4" y="132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2" y="164"/>
                  </a:lnTo>
                  <a:lnTo>
                    <a:pt x="2" y="164"/>
                  </a:lnTo>
                  <a:lnTo>
                    <a:pt x="6" y="174"/>
                  </a:lnTo>
                  <a:lnTo>
                    <a:pt x="12" y="184"/>
                  </a:lnTo>
                  <a:lnTo>
                    <a:pt x="20" y="190"/>
                  </a:lnTo>
                  <a:lnTo>
                    <a:pt x="28" y="196"/>
                  </a:lnTo>
                  <a:lnTo>
                    <a:pt x="38" y="200"/>
                  </a:lnTo>
                  <a:lnTo>
                    <a:pt x="48" y="204"/>
                  </a:lnTo>
                  <a:lnTo>
                    <a:pt x="58" y="204"/>
                  </a:lnTo>
                  <a:lnTo>
                    <a:pt x="70" y="202"/>
                  </a:lnTo>
                  <a:lnTo>
                    <a:pt x="70" y="202"/>
                  </a:lnTo>
                  <a:lnTo>
                    <a:pt x="82" y="196"/>
                  </a:lnTo>
                  <a:lnTo>
                    <a:pt x="94" y="190"/>
                  </a:lnTo>
                  <a:lnTo>
                    <a:pt x="102" y="182"/>
                  </a:lnTo>
                  <a:lnTo>
                    <a:pt x="104" y="176"/>
                  </a:lnTo>
                  <a:lnTo>
                    <a:pt x="104" y="172"/>
                  </a:lnTo>
                  <a:lnTo>
                    <a:pt x="170" y="156"/>
                  </a:lnTo>
                  <a:lnTo>
                    <a:pt x="170" y="156"/>
                  </a:lnTo>
                  <a:lnTo>
                    <a:pt x="414" y="534"/>
                  </a:lnTo>
                  <a:lnTo>
                    <a:pt x="414" y="534"/>
                  </a:lnTo>
                  <a:lnTo>
                    <a:pt x="406" y="544"/>
                  </a:lnTo>
                  <a:lnTo>
                    <a:pt x="398" y="552"/>
                  </a:lnTo>
                  <a:lnTo>
                    <a:pt x="394" y="560"/>
                  </a:lnTo>
                  <a:lnTo>
                    <a:pt x="390" y="570"/>
                  </a:lnTo>
                  <a:lnTo>
                    <a:pt x="388" y="578"/>
                  </a:lnTo>
                  <a:lnTo>
                    <a:pt x="386" y="586"/>
                  </a:lnTo>
                  <a:lnTo>
                    <a:pt x="388" y="592"/>
                  </a:lnTo>
                  <a:lnTo>
                    <a:pt x="390" y="600"/>
                  </a:lnTo>
                  <a:lnTo>
                    <a:pt x="390" y="600"/>
                  </a:lnTo>
                  <a:lnTo>
                    <a:pt x="394" y="608"/>
                  </a:lnTo>
                  <a:lnTo>
                    <a:pt x="402" y="614"/>
                  </a:lnTo>
                  <a:lnTo>
                    <a:pt x="412" y="620"/>
                  </a:lnTo>
                  <a:lnTo>
                    <a:pt x="424" y="626"/>
                  </a:lnTo>
                  <a:lnTo>
                    <a:pt x="436" y="630"/>
                  </a:lnTo>
                  <a:lnTo>
                    <a:pt x="452" y="632"/>
                  </a:lnTo>
                  <a:lnTo>
                    <a:pt x="472" y="632"/>
                  </a:lnTo>
                  <a:lnTo>
                    <a:pt x="492" y="630"/>
                  </a:lnTo>
                  <a:lnTo>
                    <a:pt x="492" y="630"/>
                  </a:lnTo>
                  <a:lnTo>
                    <a:pt x="482" y="638"/>
                  </a:lnTo>
                  <a:lnTo>
                    <a:pt x="474" y="648"/>
                  </a:lnTo>
                  <a:lnTo>
                    <a:pt x="466" y="658"/>
                  </a:lnTo>
                  <a:lnTo>
                    <a:pt x="462" y="668"/>
                  </a:lnTo>
                  <a:lnTo>
                    <a:pt x="458" y="680"/>
                  </a:lnTo>
                  <a:lnTo>
                    <a:pt x="456" y="694"/>
                  </a:lnTo>
                  <a:lnTo>
                    <a:pt x="456" y="706"/>
                  </a:lnTo>
                  <a:lnTo>
                    <a:pt x="460" y="720"/>
                  </a:lnTo>
                  <a:lnTo>
                    <a:pt x="460" y="720"/>
                  </a:lnTo>
                  <a:lnTo>
                    <a:pt x="466" y="734"/>
                  </a:lnTo>
                  <a:lnTo>
                    <a:pt x="474" y="748"/>
                  </a:lnTo>
                  <a:lnTo>
                    <a:pt x="484" y="758"/>
                  </a:lnTo>
                  <a:lnTo>
                    <a:pt x="498" y="768"/>
                  </a:lnTo>
                  <a:lnTo>
                    <a:pt x="512" y="774"/>
                  </a:lnTo>
                  <a:lnTo>
                    <a:pt x="526" y="778"/>
                  </a:lnTo>
                  <a:lnTo>
                    <a:pt x="542" y="778"/>
                  </a:lnTo>
                  <a:lnTo>
                    <a:pt x="558" y="776"/>
                  </a:lnTo>
                  <a:lnTo>
                    <a:pt x="558" y="776"/>
                  </a:lnTo>
                  <a:lnTo>
                    <a:pt x="574" y="770"/>
                  </a:lnTo>
                  <a:lnTo>
                    <a:pt x="588" y="760"/>
                  </a:lnTo>
                  <a:lnTo>
                    <a:pt x="598" y="750"/>
                  </a:lnTo>
                  <a:lnTo>
                    <a:pt x="608" y="736"/>
                  </a:lnTo>
                  <a:lnTo>
                    <a:pt x="614" y="722"/>
                  </a:lnTo>
                  <a:lnTo>
                    <a:pt x="618" y="708"/>
                  </a:lnTo>
                  <a:lnTo>
                    <a:pt x="618" y="692"/>
                  </a:lnTo>
                  <a:lnTo>
                    <a:pt x="616" y="676"/>
                  </a:lnTo>
                  <a:lnTo>
                    <a:pt x="616" y="676"/>
                  </a:lnTo>
                  <a:lnTo>
                    <a:pt x="612" y="664"/>
                  </a:lnTo>
                  <a:lnTo>
                    <a:pt x="606" y="654"/>
                  </a:lnTo>
                  <a:lnTo>
                    <a:pt x="598" y="644"/>
                  </a:lnTo>
                  <a:lnTo>
                    <a:pt x="590" y="636"/>
                  </a:lnTo>
                  <a:lnTo>
                    <a:pt x="580" y="630"/>
                  </a:lnTo>
                  <a:lnTo>
                    <a:pt x="570" y="624"/>
                  </a:lnTo>
                  <a:lnTo>
                    <a:pt x="560" y="620"/>
                  </a:lnTo>
                  <a:lnTo>
                    <a:pt x="548" y="618"/>
                  </a:lnTo>
                  <a:lnTo>
                    <a:pt x="548" y="618"/>
                  </a:lnTo>
                  <a:lnTo>
                    <a:pt x="804" y="546"/>
                  </a:lnTo>
                  <a:lnTo>
                    <a:pt x="824" y="514"/>
                  </a:lnTo>
                  <a:lnTo>
                    <a:pt x="824" y="514"/>
                  </a:lnTo>
                  <a:lnTo>
                    <a:pt x="524" y="598"/>
                  </a:lnTo>
                  <a:lnTo>
                    <a:pt x="524" y="598"/>
                  </a:lnTo>
                  <a:lnTo>
                    <a:pt x="504" y="602"/>
                  </a:lnTo>
                  <a:lnTo>
                    <a:pt x="488" y="604"/>
                  </a:lnTo>
                  <a:lnTo>
                    <a:pt x="472" y="604"/>
                  </a:lnTo>
                  <a:lnTo>
                    <a:pt x="460" y="604"/>
                  </a:lnTo>
                  <a:lnTo>
                    <a:pt x="450" y="600"/>
                  </a:lnTo>
                  <a:lnTo>
                    <a:pt x="442" y="596"/>
                  </a:lnTo>
                  <a:lnTo>
                    <a:pt x="436" y="592"/>
                  </a:lnTo>
                  <a:lnTo>
                    <a:pt x="432" y="586"/>
                  </a:lnTo>
                  <a:lnTo>
                    <a:pt x="432" y="586"/>
                  </a:lnTo>
                  <a:lnTo>
                    <a:pt x="428" y="578"/>
                  </a:lnTo>
                  <a:lnTo>
                    <a:pt x="430" y="570"/>
                  </a:lnTo>
                  <a:lnTo>
                    <a:pt x="434" y="562"/>
                  </a:lnTo>
                  <a:lnTo>
                    <a:pt x="440" y="552"/>
                  </a:lnTo>
                  <a:lnTo>
                    <a:pt x="440" y="552"/>
                  </a:lnTo>
                  <a:lnTo>
                    <a:pt x="444" y="550"/>
                  </a:lnTo>
                  <a:lnTo>
                    <a:pt x="444" y="550"/>
                  </a:lnTo>
                  <a:lnTo>
                    <a:pt x="444" y="550"/>
                  </a:lnTo>
                  <a:lnTo>
                    <a:pt x="444" y="550"/>
                  </a:lnTo>
                  <a:lnTo>
                    <a:pt x="448" y="550"/>
                  </a:lnTo>
                  <a:lnTo>
                    <a:pt x="448" y="550"/>
                  </a:lnTo>
                  <a:lnTo>
                    <a:pt x="448" y="550"/>
                  </a:lnTo>
                  <a:lnTo>
                    <a:pt x="448" y="550"/>
                  </a:lnTo>
                  <a:lnTo>
                    <a:pt x="878" y="430"/>
                  </a:lnTo>
                  <a:lnTo>
                    <a:pt x="960" y="302"/>
                  </a:lnTo>
                  <a:lnTo>
                    <a:pt x="960" y="302"/>
                  </a:lnTo>
                  <a:lnTo>
                    <a:pt x="960" y="298"/>
                  </a:lnTo>
                  <a:lnTo>
                    <a:pt x="960" y="298"/>
                  </a:lnTo>
                  <a:lnTo>
                    <a:pt x="964" y="298"/>
                  </a:lnTo>
                  <a:lnTo>
                    <a:pt x="1034" y="186"/>
                  </a:lnTo>
                  <a:lnTo>
                    <a:pt x="1034" y="186"/>
                  </a:lnTo>
                  <a:lnTo>
                    <a:pt x="988" y="16"/>
                  </a:lnTo>
                  <a:lnTo>
                    <a:pt x="986" y="14"/>
                  </a:lnTo>
                  <a:close/>
                  <a:moveTo>
                    <a:pt x="526" y="658"/>
                  </a:moveTo>
                  <a:lnTo>
                    <a:pt x="526" y="658"/>
                  </a:lnTo>
                  <a:lnTo>
                    <a:pt x="534" y="656"/>
                  </a:lnTo>
                  <a:lnTo>
                    <a:pt x="542" y="656"/>
                  </a:lnTo>
                  <a:lnTo>
                    <a:pt x="550" y="658"/>
                  </a:lnTo>
                  <a:lnTo>
                    <a:pt x="558" y="662"/>
                  </a:lnTo>
                  <a:lnTo>
                    <a:pt x="564" y="666"/>
                  </a:lnTo>
                  <a:lnTo>
                    <a:pt x="570" y="672"/>
                  </a:lnTo>
                  <a:lnTo>
                    <a:pt x="574" y="678"/>
                  </a:lnTo>
                  <a:lnTo>
                    <a:pt x="576" y="686"/>
                  </a:lnTo>
                  <a:lnTo>
                    <a:pt x="576" y="686"/>
                  </a:lnTo>
                  <a:lnTo>
                    <a:pt x="578" y="694"/>
                  </a:lnTo>
                  <a:lnTo>
                    <a:pt x="578" y="702"/>
                  </a:lnTo>
                  <a:lnTo>
                    <a:pt x="576" y="710"/>
                  </a:lnTo>
                  <a:lnTo>
                    <a:pt x="574" y="718"/>
                  </a:lnTo>
                  <a:lnTo>
                    <a:pt x="568" y="724"/>
                  </a:lnTo>
                  <a:lnTo>
                    <a:pt x="562" y="730"/>
                  </a:lnTo>
                  <a:lnTo>
                    <a:pt x="556" y="734"/>
                  </a:lnTo>
                  <a:lnTo>
                    <a:pt x="548" y="738"/>
                  </a:lnTo>
                  <a:lnTo>
                    <a:pt x="548" y="738"/>
                  </a:lnTo>
                  <a:lnTo>
                    <a:pt x="540" y="740"/>
                  </a:lnTo>
                  <a:lnTo>
                    <a:pt x="532" y="738"/>
                  </a:lnTo>
                  <a:lnTo>
                    <a:pt x="524" y="736"/>
                  </a:lnTo>
                  <a:lnTo>
                    <a:pt x="516" y="734"/>
                  </a:lnTo>
                  <a:lnTo>
                    <a:pt x="510" y="728"/>
                  </a:lnTo>
                  <a:lnTo>
                    <a:pt x="504" y="724"/>
                  </a:lnTo>
                  <a:lnTo>
                    <a:pt x="500" y="716"/>
                  </a:lnTo>
                  <a:lnTo>
                    <a:pt x="496" y="708"/>
                  </a:lnTo>
                  <a:lnTo>
                    <a:pt x="496" y="708"/>
                  </a:lnTo>
                  <a:lnTo>
                    <a:pt x="496" y="700"/>
                  </a:lnTo>
                  <a:lnTo>
                    <a:pt x="496" y="692"/>
                  </a:lnTo>
                  <a:lnTo>
                    <a:pt x="498" y="684"/>
                  </a:lnTo>
                  <a:lnTo>
                    <a:pt x="500" y="676"/>
                  </a:lnTo>
                  <a:lnTo>
                    <a:pt x="506" y="670"/>
                  </a:lnTo>
                  <a:lnTo>
                    <a:pt x="512" y="664"/>
                  </a:lnTo>
                  <a:lnTo>
                    <a:pt x="518" y="660"/>
                  </a:lnTo>
                  <a:lnTo>
                    <a:pt x="526" y="658"/>
                  </a:lnTo>
                  <a:lnTo>
                    <a:pt x="526" y="658"/>
                  </a:lnTo>
                  <a:close/>
                  <a:moveTo>
                    <a:pt x="950" y="48"/>
                  </a:moveTo>
                  <a:lnTo>
                    <a:pt x="964" y="100"/>
                  </a:lnTo>
                  <a:lnTo>
                    <a:pt x="964" y="100"/>
                  </a:lnTo>
                  <a:lnTo>
                    <a:pt x="908" y="116"/>
                  </a:lnTo>
                  <a:lnTo>
                    <a:pt x="908" y="116"/>
                  </a:lnTo>
                  <a:lnTo>
                    <a:pt x="892" y="58"/>
                  </a:lnTo>
                  <a:lnTo>
                    <a:pt x="892" y="58"/>
                  </a:lnTo>
                  <a:lnTo>
                    <a:pt x="950" y="48"/>
                  </a:lnTo>
                  <a:lnTo>
                    <a:pt x="950" y="48"/>
                  </a:lnTo>
                  <a:close/>
                  <a:moveTo>
                    <a:pt x="836" y="66"/>
                  </a:moveTo>
                  <a:lnTo>
                    <a:pt x="854" y="130"/>
                  </a:lnTo>
                  <a:lnTo>
                    <a:pt x="854" y="130"/>
                  </a:lnTo>
                  <a:lnTo>
                    <a:pt x="762" y="156"/>
                  </a:lnTo>
                  <a:lnTo>
                    <a:pt x="762" y="156"/>
                  </a:lnTo>
                  <a:lnTo>
                    <a:pt x="742" y="84"/>
                  </a:lnTo>
                  <a:lnTo>
                    <a:pt x="742" y="84"/>
                  </a:lnTo>
                  <a:lnTo>
                    <a:pt x="836" y="66"/>
                  </a:lnTo>
                  <a:lnTo>
                    <a:pt x="836" y="66"/>
                  </a:lnTo>
                  <a:close/>
                  <a:moveTo>
                    <a:pt x="686" y="94"/>
                  </a:moveTo>
                  <a:lnTo>
                    <a:pt x="708" y="172"/>
                  </a:lnTo>
                  <a:lnTo>
                    <a:pt x="708" y="172"/>
                  </a:lnTo>
                  <a:lnTo>
                    <a:pt x="616" y="198"/>
                  </a:lnTo>
                  <a:lnTo>
                    <a:pt x="616" y="198"/>
                  </a:lnTo>
                  <a:lnTo>
                    <a:pt x="590" y="110"/>
                  </a:lnTo>
                  <a:lnTo>
                    <a:pt x="590" y="110"/>
                  </a:lnTo>
                  <a:lnTo>
                    <a:pt x="686" y="94"/>
                  </a:lnTo>
                  <a:lnTo>
                    <a:pt x="686" y="94"/>
                  </a:lnTo>
                  <a:close/>
                  <a:moveTo>
                    <a:pt x="536" y="120"/>
                  </a:moveTo>
                  <a:lnTo>
                    <a:pt x="562" y="212"/>
                  </a:lnTo>
                  <a:lnTo>
                    <a:pt x="562" y="212"/>
                  </a:lnTo>
                  <a:lnTo>
                    <a:pt x="468" y="238"/>
                  </a:lnTo>
                  <a:lnTo>
                    <a:pt x="468" y="238"/>
                  </a:lnTo>
                  <a:lnTo>
                    <a:pt x="440" y="136"/>
                  </a:lnTo>
                  <a:lnTo>
                    <a:pt x="440" y="136"/>
                  </a:lnTo>
                  <a:lnTo>
                    <a:pt x="536" y="120"/>
                  </a:lnTo>
                  <a:lnTo>
                    <a:pt x="536" y="120"/>
                  </a:lnTo>
                  <a:close/>
                  <a:moveTo>
                    <a:pt x="244" y="170"/>
                  </a:moveTo>
                  <a:lnTo>
                    <a:pt x="244" y="170"/>
                  </a:lnTo>
                  <a:lnTo>
                    <a:pt x="384" y="146"/>
                  </a:lnTo>
                  <a:lnTo>
                    <a:pt x="414" y="252"/>
                  </a:lnTo>
                  <a:lnTo>
                    <a:pt x="414" y="252"/>
                  </a:lnTo>
                  <a:lnTo>
                    <a:pt x="316" y="280"/>
                  </a:lnTo>
                  <a:lnTo>
                    <a:pt x="316" y="280"/>
                  </a:lnTo>
                  <a:lnTo>
                    <a:pt x="244" y="170"/>
                  </a:lnTo>
                  <a:lnTo>
                    <a:pt x="244" y="170"/>
                  </a:lnTo>
                  <a:close/>
                  <a:moveTo>
                    <a:pt x="392" y="400"/>
                  </a:moveTo>
                  <a:lnTo>
                    <a:pt x="392" y="400"/>
                  </a:lnTo>
                  <a:lnTo>
                    <a:pt x="346" y="330"/>
                  </a:lnTo>
                  <a:lnTo>
                    <a:pt x="346" y="330"/>
                  </a:lnTo>
                  <a:lnTo>
                    <a:pt x="430" y="306"/>
                  </a:lnTo>
                  <a:lnTo>
                    <a:pt x="450" y="382"/>
                  </a:lnTo>
                  <a:lnTo>
                    <a:pt x="450" y="382"/>
                  </a:lnTo>
                  <a:lnTo>
                    <a:pt x="392" y="400"/>
                  </a:lnTo>
                  <a:lnTo>
                    <a:pt x="392" y="400"/>
                  </a:lnTo>
                  <a:close/>
                  <a:moveTo>
                    <a:pt x="452" y="492"/>
                  </a:moveTo>
                  <a:lnTo>
                    <a:pt x="452" y="492"/>
                  </a:lnTo>
                  <a:lnTo>
                    <a:pt x="424" y="448"/>
                  </a:lnTo>
                  <a:lnTo>
                    <a:pt x="424" y="448"/>
                  </a:lnTo>
                  <a:lnTo>
                    <a:pt x="466" y="436"/>
                  </a:lnTo>
                  <a:lnTo>
                    <a:pt x="478" y="484"/>
                  </a:lnTo>
                  <a:lnTo>
                    <a:pt x="478" y="484"/>
                  </a:lnTo>
                  <a:lnTo>
                    <a:pt x="452" y="492"/>
                  </a:lnTo>
                  <a:lnTo>
                    <a:pt x="452" y="492"/>
                  </a:lnTo>
                  <a:close/>
                  <a:moveTo>
                    <a:pt x="484" y="292"/>
                  </a:moveTo>
                  <a:lnTo>
                    <a:pt x="484" y="292"/>
                  </a:lnTo>
                  <a:lnTo>
                    <a:pt x="576" y="266"/>
                  </a:lnTo>
                  <a:lnTo>
                    <a:pt x="598" y="342"/>
                  </a:lnTo>
                  <a:lnTo>
                    <a:pt x="598" y="342"/>
                  </a:lnTo>
                  <a:lnTo>
                    <a:pt x="504" y="368"/>
                  </a:lnTo>
                  <a:lnTo>
                    <a:pt x="504" y="368"/>
                  </a:lnTo>
                  <a:lnTo>
                    <a:pt x="484" y="292"/>
                  </a:lnTo>
                  <a:lnTo>
                    <a:pt x="484" y="292"/>
                  </a:lnTo>
                  <a:close/>
                  <a:moveTo>
                    <a:pt x="532" y="470"/>
                  </a:moveTo>
                  <a:lnTo>
                    <a:pt x="532" y="470"/>
                  </a:lnTo>
                  <a:lnTo>
                    <a:pt x="520" y="420"/>
                  </a:lnTo>
                  <a:lnTo>
                    <a:pt x="520" y="420"/>
                  </a:lnTo>
                  <a:lnTo>
                    <a:pt x="612" y="394"/>
                  </a:lnTo>
                  <a:lnTo>
                    <a:pt x="626" y="444"/>
                  </a:lnTo>
                  <a:lnTo>
                    <a:pt x="626" y="444"/>
                  </a:lnTo>
                  <a:lnTo>
                    <a:pt x="532" y="470"/>
                  </a:lnTo>
                  <a:lnTo>
                    <a:pt x="532" y="470"/>
                  </a:lnTo>
                  <a:close/>
                  <a:moveTo>
                    <a:pt x="630" y="252"/>
                  </a:moveTo>
                  <a:lnTo>
                    <a:pt x="630" y="252"/>
                  </a:lnTo>
                  <a:lnTo>
                    <a:pt x="722" y="226"/>
                  </a:lnTo>
                  <a:lnTo>
                    <a:pt x="744" y="302"/>
                  </a:lnTo>
                  <a:lnTo>
                    <a:pt x="744" y="302"/>
                  </a:lnTo>
                  <a:lnTo>
                    <a:pt x="652" y="328"/>
                  </a:lnTo>
                  <a:lnTo>
                    <a:pt x="652" y="328"/>
                  </a:lnTo>
                  <a:lnTo>
                    <a:pt x="630" y="252"/>
                  </a:lnTo>
                  <a:lnTo>
                    <a:pt x="630" y="252"/>
                  </a:lnTo>
                  <a:close/>
                  <a:moveTo>
                    <a:pt x="680" y="428"/>
                  </a:moveTo>
                  <a:lnTo>
                    <a:pt x="680" y="428"/>
                  </a:lnTo>
                  <a:lnTo>
                    <a:pt x="666" y="380"/>
                  </a:lnTo>
                  <a:lnTo>
                    <a:pt x="666" y="380"/>
                  </a:lnTo>
                  <a:lnTo>
                    <a:pt x="758" y="354"/>
                  </a:lnTo>
                  <a:lnTo>
                    <a:pt x="772" y="404"/>
                  </a:lnTo>
                  <a:lnTo>
                    <a:pt x="772" y="404"/>
                  </a:lnTo>
                  <a:lnTo>
                    <a:pt x="680" y="428"/>
                  </a:lnTo>
                  <a:lnTo>
                    <a:pt x="680" y="428"/>
                  </a:lnTo>
                  <a:close/>
                  <a:moveTo>
                    <a:pt x="776" y="210"/>
                  </a:moveTo>
                  <a:lnTo>
                    <a:pt x="776" y="210"/>
                  </a:lnTo>
                  <a:lnTo>
                    <a:pt x="870" y="184"/>
                  </a:lnTo>
                  <a:lnTo>
                    <a:pt x="890" y="262"/>
                  </a:lnTo>
                  <a:lnTo>
                    <a:pt x="890" y="262"/>
                  </a:lnTo>
                  <a:lnTo>
                    <a:pt x="798" y="286"/>
                  </a:lnTo>
                  <a:lnTo>
                    <a:pt x="798" y="286"/>
                  </a:lnTo>
                  <a:lnTo>
                    <a:pt x="776" y="210"/>
                  </a:lnTo>
                  <a:lnTo>
                    <a:pt x="776" y="210"/>
                  </a:lnTo>
                  <a:close/>
                  <a:moveTo>
                    <a:pt x="826" y="388"/>
                  </a:moveTo>
                  <a:lnTo>
                    <a:pt x="826" y="388"/>
                  </a:lnTo>
                  <a:lnTo>
                    <a:pt x="812" y="340"/>
                  </a:lnTo>
                  <a:lnTo>
                    <a:pt x="812" y="340"/>
                  </a:lnTo>
                  <a:lnTo>
                    <a:pt x="906" y="314"/>
                  </a:lnTo>
                  <a:lnTo>
                    <a:pt x="918" y="362"/>
                  </a:lnTo>
                  <a:lnTo>
                    <a:pt x="918" y="362"/>
                  </a:lnTo>
                  <a:lnTo>
                    <a:pt x="826" y="388"/>
                  </a:lnTo>
                  <a:lnTo>
                    <a:pt x="826" y="388"/>
                  </a:lnTo>
                  <a:close/>
                  <a:moveTo>
                    <a:pt x="944" y="246"/>
                  </a:moveTo>
                  <a:lnTo>
                    <a:pt x="944" y="246"/>
                  </a:lnTo>
                  <a:lnTo>
                    <a:pt x="924" y="170"/>
                  </a:lnTo>
                  <a:lnTo>
                    <a:pt x="924" y="170"/>
                  </a:lnTo>
                  <a:lnTo>
                    <a:pt x="980" y="154"/>
                  </a:lnTo>
                  <a:lnTo>
                    <a:pt x="1000" y="230"/>
                  </a:lnTo>
                  <a:lnTo>
                    <a:pt x="1000" y="230"/>
                  </a:lnTo>
                  <a:lnTo>
                    <a:pt x="944" y="246"/>
                  </a:lnTo>
                  <a:lnTo>
                    <a:pt x="944" y="2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33"/>
            </a:p>
          </p:txBody>
        </p:sp>
        <p:sp>
          <p:nvSpPr>
            <p:cNvPr id="2059" name="Freeform 15"/>
            <p:cNvSpPr>
              <a:spLocks/>
            </p:cNvSpPr>
            <p:nvPr userDrawn="1"/>
          </p:nvSpPr>
          <p:spPr bwMode="auto">
            <a:xfrm>
              <a:off x="4044" y="2689"/>
              <a:ext cx="84" cy="86"/>
            </a:xfrm>
            <a:custGeom>
              <a:avLst/>
              <a:gdLst>
                <a:gd name="T0" fmla="*/ 0 w 84"/>
                <a:gd name="T1" fmla="*/ 44 h 86"/>
                <a:gd name="T2" fmla="*/ 0 w 84"/>
                <a:gd name="T3" fmla="*/ 44 h 86"/>
                <a:gd name="T4" fmla="*/ 2 w 84"/>
                <a:gd name="T5" fmla="*/ 52 h 86"/>
                <a:gd name="T6" fmla="*/ 4 w 84"/>
                <a:gd name="T7" fmla="*/ 60 h 86"/>
                <a:gd name="T8" fmla="*/ 8 w 84"/>
                <a:gd name="T9" fmla="*/ 68 h 86"/>
                <a:gd name="T10" fmla="*/ 12 w 84"/>
                <a:gd name="T11" fmla="*/ 74 h 86"/>
                <a:gd name="T12" fmla="*/ 20 w 84"/>
                <a:gd name="T13" fmla="*/ 78 h 86"/>
                <a:gd name="T14" fmla="*/ 26 w 84"/>
                <a:gd name="T15" fmla="*/ 82 h 86"/>
                <a:gd name="T16" fmla="*/ 34 w 84"/>
                <a:gd name="T17" fmla="*/ 86 h 86"/>
                <a:gd name="T18" fmla="*/ 42 w 84"/>
                <a:gd name="T19" fmla="*/ 86 h 86"/>
                <a:gd name="T20" fmla="*/ 42 w 84"/>
                <a:gd name="T21" fmla="*/ 86 h 86"/>
                <a:gd name="T22" fmla="*/ 52 w 84"/>
                <a:gd name="T23" fmla="*/ 86 h 86"/>
                <a:gd name="T24" fmla="*/ 58 w 84"/>
                <a:gd name="T25" fmla="*/ 82 h 86"/>
                <a:gd name="T26" fmla="*/ 66 w 84"/>
                <a:gd name="T27" fmla="*/ 78 h 86"/>
                <a:gd name="T28" fmla="*/ 72 w 84"/>
                <a:gd name="T29" fmla="*/ 74 h 86"/>
                <a:gd name="T30" fmla="*/ 78 w 84"/>
                <a:gd name="T31" fmla="*/ 68 h 86"/>
                <a:gd name="T32" fmla="*/ 82 w 84"/>
                <a:gd name="T33" fmla="*/ 60 h 86"/>
                <a:gd name="T34" fmla="*/ 84 w 84"/>
                <a:gd name="T35" fmla="*/ 52 h 86"/>
                <a:gd name="T36" fmla="*/ 84 w 84"/>
                <a:gd name="T37" fmla="*/ 44 h 86"/>
                <a:gd name="T38" fmla="*/ 84 w 84"/>
                <a:gd name="T39" fmla="*/ 44 h 86"/>
                <a:gd name="T40" fmla="*/ 84 w 84"/>
                <a:gd name="T41" fmla="*/ 34 h 86"/>
                <a:gd name="T42" fmla="*/ 82 w 84"/>
                <a:gd name="T43" fmla="*/ 26 h 86"/>
                <a:gd name="T44" fmla="*/ 78 w 84"/>
                <a:gd name="T45" fmla="*/ 20 h 86"/>
                <a:gd name="T46" fmla="*/ 72 w 84"/>
                <a:gd name="T47" fmla="*/ 12 h 86"/>
                <a:gd name="T48" fmla="*/ 66 w 84"/>
                <a:gd name="T49" fmla="*/ 8 h 86"/>
                <a:gd name="T50" fmla="*/ 58 w 84"/>
                <a:gd name="T51" fmla="*/ 4 h 86"/>
                <a:gd name="T52" fmla="*/ 52 w 84"/>
                <a:gd name="T53" fmla="*/ 2 h 86"/>
                <a:gd name="T54" fmla="*/ 42 w 84"/>
                <a:gd name="T55" fmla="*/ 0 h 86"/>
                <a:gd name="T56" fmla="*/ 42 w 84"/>
                <a:gd name="T57" fmla="*/ 0 h 86"/>
                <a:gd name="T58" fmla="*/ 34 w 84"/>
                <a:gd name="T59" fmla="*/ 2 h 86"/>
                <a:gd name="T60" fmla="*/ 26 w 84"/>
                <a:gd name="T61" fmla="*/ 4 h 86"/>
                <a:gd name="T62" fmla="*/ 20 w 84"/>
                <a:gd name="T63" fmla="*/ 8 h 86"/>
                <a:gd name="T64" fmla="*/ 12 w 84"/>
                <a:gd name="T65" fmla="*/ 12 h 86"/>
                <a:gd name="T66" fmla="*/ 8 w 84"/>
                <a:gd name="T67" fmla="*/ 20 h 86"/>
                <a:gd name="T68" fmla="*/ 4 w 84"/>
                <a:gd name="T69" fmla="*/ 26 h 86"/>
                <a:gd name="T70" fmla="*/ 2 w 84"/>
                <a:gd name="T71" fmla="*/ 34 h 86"/>
                <a:gd name="T72" fmla="*/ 0 w 84"/>
                <a:gd name="T73" fmla="*/ 44 h 86"/>
                <a:gd name="T74" fmla="*/ 0 w 84"/>
                <a:gd name="T75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4" h="86">
                  <a:moveTo>
                    <a:pt x="0" y="44"/>
                  </a:moveTo>
                  <a:lnTo>
                    <a:pt x="0" y="44"/>
                  </a:lnTo>
                  <a:lnTo>
                    <a:pt x="2" y="52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2" y="74"/>
                  </a:lnTo>
                  <a:lnTo>
                    <a:pt x="20" y="78"/>
                  </a:lnTo>
                  <a:lnTo>
                    <a:pt x="26" y="82"/>
                  </a:lnTo>
                  <a:lnTo>
                    <a:pt x="34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52" y="86"/>
                  </a:lnTo>
                  <a:lnTo>
                    <a:pt x="58" y="82"/>
                  </a:lnTo>
                  <a:lnTo>
                    <a:pt x="66" y="78"/>
                  </a:lnTo>
                  <a:lnTo>
                    <a:pt x="72" y="74"/>
                  </a:lnTo>
                  <a:lnTo>
                    <a:pt x="78" y="68"/>
                  </a:lnTo>
                  <a:lnTo>
                    <a:pt x="82" y="60"/>
                  </a:lnTo>
                  <a:lnTo>
                    <a:pt x="84" y="52"/>
                  </a:lnTo>
                  <a:lnTo>
                    <a:pt x="84" y="44"/>
                  </a:lnTo>
                  <a:lnTo>
                    <a:pt x="84" y="44"/>
                  </a:lnTo>
                  <a:lnTo>
                    <a:pt x="84" y="34"/>
                  </a:lnTo>
                  <a:lnTo>
                    <a:pt x="82" y="26"/>
                  </a:lnTo>
                  <a:lnTo>
                    <a:pt x="78" y="20"/>
                  </a:lnTo>
                  <a:lnTo>
                    <a:pt x="72" y="12"/>
                  </a:lnTo>
                  <a:lnTo>
                    <a:pt x="66" y="8"/>
                  </a:lnTo>
                  <a:lnTo>
                    <a:pt x="58" y="4"/>
                  </a:lnTo>
                  <a:lnTo>
                    <a:pt x="52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2"/>
                  </a:lnTo>
                  <a:lnTo>
                    <a:pt x="26" y="4"/>
                  </a:lnTo>
                  <a:lnTo>
                    <a:pt x="20" y="8"/>
                  </a:lnTo>
                  <a:lnTo>
                    <a:pt x="12" y="12"/>
                  </a:lnTo>
                  <a:lnTo>
                    <a:pt x="8" y="20"/>
                  </a:lnTo>
                  <a:lnTo>
                    <a:pt x="4" y="26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33"/>
            </a:p>
          </p:txBody>
        </p:sp>
        <p:sp>
          <p:nvSpPr>
            <p:cNvPr id="2060" name="Freeform 16"/>
            <p:cNvSpPr>
              <a:spLocks noEditPoints="1"/>
            </p:cNvSpPr>
            <p:nvPr userDrawn="1"/>
          </p:nvSpPr>
          <p:spPr bwMode="auto">
            <a:xfrm>
              <a:off x="3570" y="2467"/>
              <a:ext cx="638" cy="510"/>
            </a:xfrm>
            <a:custGeom>
              <a:avLst/>
              <a:gdLst>
                <a:gd name="T0" fmla="*/ 602 w 638"/>
                <a:gd name="T1" fmla="*/ 506 h 510"/>
                <a:gd name="T2" fmla="*/ 634 w 638"/>
                <a:gd name="T3" fmla="*/ 474 h 510"/>
                <a:gd name="T4" fmla="*/ 638 w 638"/>
                <a:gd name="T5" fmla="*/ 330 h 510"/>
                <a:gd name="T6" fmla="*/ 488 w 638"/>
                <a:gd name="T7" fmla="*/ 328 h 510"/>
                <a:gd name="T8" fmla="*/ 452 w 638"/>
                <a:gd name="T9" fmla="*/ 304 h 510"/>
                <a:gd name="T10" fmla="*/ 442 w 638"/>
                <a:gd name="T11" fmla="*/ 270 h 510"/>
                <a:gd name="T12" fmla="*/ 446 w 638"/>
                <a:gd name="T13" fmla="*/ 238 h 510"/>
                <a:gd name="T14" fmla="*/ 478 w 638"/>
                <a:gd name="T15" fmla="*/ 206 h 510"/>
                <a:gd name="T16" fmla="*/ 638 w 638"/>
                <a:gd name="T17" fmla="*/ 200 h 510"/>
                <a:gd name="T18" fmla="*/ 636 w 638"/>
                <a:gd name="T19" fmla="*/ 48 h 510"/>
                <a:gd name="T20" fmla="*/ 612 w 638"/>
                <a:gd name="T21" fmla="*/ 10 h 510"/>
                <a:gd name="T22" fmla="*/ 578 w 638"/>
                <a:gd name="T23" fmla="*/ 0 h 510"/>
                <a:gd name="T24" fmla="*/ 310 w 638"/>
                <a:gd name="T25" fmla="*/ 24 h 510"/>
                <a:gd name="T26" fmla="*/ 10 w 638"/>
                <a:gd name="T27" fmla="*/ 510 h 510"/>
                <a:gd name="T28" fmla="*/ 608 w 638"/>
                <a:gd name="T29" fmla="*/ 364 h 510"/>
                <a:gd name="T30" fmla="*/ 620 w 638"/>
                <a:gd name="T31" fmla="*/ 400 h 510"/>
                <a:gd name="T32" fmla="*/ 608 w 638"/>
                <a:gd name="T33" fmla="*/ 436 h 510"/>
                <a:gd name="T34" fmla="*/ 618 w 638"/>
                <a:gd name="T35" fmla="*/ 446 h 510"/>
                <a:gd name="T36" fmla="*/ 606 w 638"/>
                <a:gd name="T37" fmla="*/ 474 h 510"/>
                <a:gd name="T38" fmla="*/ 606 w 638"/>
                <a:gd name="T39" fmla="*/ 454 h 510"/>
                <a:gd name="T40" fmla="*/ 536 w 638"/>
                <a:gd name="T41" fmla="*/ 486 h 510"/>
                <a:gd name="T42" fmla="*/ 570 w 638"/>
                <a:gd name="T43" fmla="*/ 484 h 510"/>
                <a:gd name="T44" fmla="*/ 558 w 638"/>
                <a:gd name="T45" fmla="*/ 498 h 510"/>
                <a:gd name="T46" fmla="*/ 462 w 638"/>
                <a:gd name="T47" fmla="*/ 486 h 510"/>
                <a:gd name="T48" fmla="*/ 498 w 638"/>
                <a:gd name="T49" fmla="*/ 498 h 510"/>
                <a:gd name="T50" fmla="*/ 462 w 638"/>
                <a:gd name="T51" fmla="*/ 486 h 510"/>
                <a:gd name="T52" fmla="*/ 620 w 638"/>
                <a:gd name="T53" fmla="*/ 70 h 510"/>
                <a:gd name="T54" fmla="*/ 620 w 638"/>
                <a:gd name="T55" fmla="*/ 106 h 510"/>
                <a:gd name="T56" fmla="*/ 608 w 638"/>
                <a:gd name="T57" fmla="*/ 74 h 510"/>
                <a:gd name="T58" fmla="*/ 620 w 638"/>
                <a:gd name="T59" fmla="*/ 142 h 510"/>
                <a:gd name="T60" fmla="*/ 608 w 638"/>
                <a:gd name="T61" fmla="*/ 180 h 510"/>
                <a:gd name="T62" fmla="*/ 568 w 638"/>
                <a:gd name="T63" fmla="*/ 14 h 510"/>
                <a:gd name="T64" fmla="*/ 604 w 638"/>
                <a:gd name="T65" fmla="*/ 32 h 510"/>
                <a:gd name="T66" fmla="*/ 590 w 638"/>
                <a:gd name="T67" fmla="*/ 34 h 510"/>
                <a:gd name="T68" fmla="*/ 568 w 638"/>
                <a:gd name="T69" fmla="*/ 14 h 510"/>
                <a:gd name="T70" fmla="*/ 532 w 638"/>
                <a:gd name="T71" fmla="*/ 12 h 510"/>
                <a:gd name="T72" fmla="*/ 494 w 638"/>
                <a:gd name="T73" fmla="*/ 12 h 510"/>
                <a:gd name="T74" fmla="*/ 458 w 638"/>
                <a:gd name="T75" fmla="*/ 12 h 510"/>
                <a:gd name="T76" fmla="*/ 420 w 638"/>
                <a:gd name="T77" fmla="*/ 12 h 510"/>
                <a:gd name="T78" fmla="*/ 424 w 638"/>
                <a:gd name="T79" fmla="*/ 498 h 510"/>
                <a:gd name="T80" fmla="*/ 388 w 638"/>
                <a:gd name="T81" fmla="*/ 486 h 510"/>
                <a:gd name="T82" fmla="*/ 384 w 638"/>
                <a:gd name="T83" fmla="*/ 12 h 510"/>
                <a:gd name="T84" fmla="*/ 348 w 638"/>
                <a:gd name="T85" fmla="*/ 24 h 510"/>
                <a:gd name="T86" fmla="*/ 314 w 638"/>
                <a:gd name="T87" fmla="*/ 486 h 510"/>
                <a:gd name="T88" fmla="*/ 314 w 638"/>
                <a:gd name="T89" fmla="*/ 498 h 510"/>
                <a:gd name="T90" fmla="*/ 242 w 638"/>
                <a:gd name="T91" fmla="*/ 486 h 510"/>
                <a:gd name="T92" fmla="*/ 278 w 638"/>
                <a:gd name="T93" fmla="*/ 498 h 510"/>
                <a:gd name="T94" fmla="*/ 242 w 638"/>
                <a:gd name="T95" fmla="*/ 486 h 510"/>
                <a:gd name="T96" fmla="*/ 204 w 638"/>
                <a:gd name="T97" fmla="*/ 498 h 510"/>
                <a:gd name="T98" fmla="*/ 168 w 638"/>
                <a:gd name="T99" fmla="*/ 486 h 510"/>
                <a:gd name="T100" fmla="*/ 132 w 638"/>
                <a:gd name="T101" fmla="*/ 486 h 510"/>
                <a:gd name="T102" fmla="*/ 94 w 638"/>
                <a:gd name="T103" fmla="*/ 498 h 510"/>
                <a:gd name="T104" fmla="*/ 22 w 638"/>
                <a:gd name="T105" fmla="*/ 486 h 510"/>
                <a:gd name="T106" fmla="*/ 58 w 638"/>
                <a:gd name="T107" fmla="*/ 498 h 510"/>
                <a:gd name="T108" fmla="*/ 20 w 638"/>
                <a:gd name="T109" fmla="*/ 496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8" h="510">
                  <a:moveTo>
                    <a:pt x="578" y="510"/>
                  </a:moveTo>
                  <a:lnTo>
                    <a:pt x="578" y="510"/>
                  </a:lnTo>
                  <a:lnTo>
                    <a:pt x="590" y="508"/>
                  </a:lnTo>
                  <a:lnTo>
                    <a:pt x="602" y="506"/>
                  </a:lnTo>
                  <a:lnTo>
                    <a:pt x="612" y="500"/>
                  </a:lnTo>
                  <a:lnTo>
                    <a:pt x="620" y="492"/>
                  </a:lnTo>
                  <a:lnTo>
                    <a:pt x="628" y="484"/>
                  </a:lnTo>
                  <a:lnTo>
                    <a:pt x="634" y="474"/>
                  </a:lnTo>
                  <a:lnTo>
                    <a:pt x="636" y="462"/>
                  </a:lnTo>
                  <a:lnTo>
                    <a:pt x="638" y="452"/>
                  </a:lnTo>
                  <a:lnTo>
                    <a:pt x="638" y="452"/>
                  </a:lnTo>
                  <a:lnTo>
                    <a:pt x="638" y="330"/>
                  </a:lnTo>
                  <a:lnTo>
                    <a:pt x="638" y="330"/>
                  </a:lnTo>
                  <a:lnTo>
                    <a:pt x="500" y="330"/>
                  </a:lnTo>
                  <a:lnTo>
                    <a:pt x="500" y="330"/>
                  </a:lnTo>
                  <a:lnTo>
                    <a:pt x="488" y="328"/>
                  </a:lnTo>
                  <a:lnTo>
                    <a:pt x="478" y="324"/>
                  </a:lnTo>
                  <a:lnTo>
                    <a:pt x="468" y="320"/>
                  </a:lnTo>
                  <a:lnTo>
                    <a:pt x="458" y="312"/>
                  </a:lnTo>
                  <a:lnTo>
                    <a:pt x="452" y="304"/>
                  </a:lnTo>
                  <a:lnTo>
                    <a:pt x="446" y="294"/>
                  </a:lnTo>
                  <a:lnTo>
                    <a:pt x="442" y="282"/>
                  </a:lnTo>
                  <a:lnTo>
                    <a:pt x="442" y="270"/>
                  </a:lnTo>
                  <a:lnTo>
                    <a:pt x="442" y="270"/>
                  </a:lnTo>
                  <a:lnTo>
                    <a:pt x="442" y="260"/>
                  </a:lnTo>
                  <a:lnTo>
                    <a:pt x="442" y="260"/>
                  </a:lnTo>
                  <a:lnTo>
                    <a:pt x="442" y="248"/>
                  </a:lnTo>
                  <a:lnTo>
                    <a:pt x="446" y="238"/>
                  </a:lnTo>
                  <a:lnTo>
                    <a:pt x="452" y="228"/>
                  </a:lnTo>
                  <a:lnTo>
                    <a:pt x="458" y="218"/>
                  </a:lnTo>
                  <a:lnTo>
                    <a:pt x="468" y="212"/>
                  </a:lnTo>
                  <a:lnTo>
                    <a:pt x="478" y="206"/>
                  </a:lnTo>
                  <a:lnTo>
                    <a:pt x="488" y="202"/>
                  </a:lnTo>
                  <a:lnTo>
                    <a:pt x="500" y="200"/>
                  </a:lnTo>
                  <a:lnTo>
                    <a:pt x="500" y="200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8" y="60"/>
                  </a:lnTo>
                  <a:lnTo>
                    <a:pt x="638" y="60"/>
                  </a:lnTo>
                  <a:lnTo>
                    <a:pt x="636" y="48"/>
                  </a:lnTo>
                  <a:lnTo>
                    <a:pt x="634" y="36"/>
                  </a:lnTo>
                  <a:lnTo>
                    <a:pt x="628" y="26"/>
                  </a:lnTo>
                  <a:lnTo>
                    <a:pt x="620" y="18"/>
                  </a:lnTo>
                  <a:lnTo>
                    <a:pt x="612" y="10"/>
                  </a:lnTo>
                  <a:lnTo>
                    <a:pt x="602" y="6"/>
                  </a:lnTo>
                  <a:lnTo>
                    <a:pt x="590" y="2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326" y="0"/>
                  </a:lnTo>
                  <a:lnTo>
                    <a:pt x="310" y="24"/>
                  </a:lnTo>
                  <a:lnTo>
                    <a:pt x="310" y="24"/>
                  </a:lnTo>
                  <a:lnTo>
                    <a:pt x="310" y="24"/>
                  </a:lnTo>
                  <a:lnTo>
                    <a:pt x="310" y="24"/>
                  </a:lnTo>
                  <a:lnTo>
                    <a:pt x="0" y="510"/>
                  </a:lnTo>
                  <a:lnTo>
                    <a:pt x="0" y="510"/>
                  </a:lnTo>
                  <a:lnTo>
                    <a:pt x="10" y="510"/>
                  </a:lnTo>
                  <a:lnTo>
                    <a:pt x="10" y="510"/>
                  </a:lnTo>
                  <a:lnTo>
                    <a:pt x="578" y="510"/>
                  </a:lnTo>
                  <a:lnTo>
                    <a:pt x="578" y="510"/>
                  </a:lnTo>
                  <a:close/>
                  <a:moveTo>
                    <a:pt x="608" y="364"/>
                  </a:moveTo>
                  <a:lnTo>
                    <a:pt x="608" y="364"/>
                  </a:lnTo>
                  <a:lnTo>
                    <a:pt x="620" y="364"/>
                  </a:lnTo>
                  <a:lnTo>
                    <a:pt x="620" y="364"/>
                  </a:lnTo>
                  <a:lnTo>
                    <a:pt x="620" y="400"/>
                  </a:lnTo>
                  <a:lnTo>
                    <a:pt x="620" y="400"/>
                  </a:lnTo>
                  <a:lnTo>
                    <a:pt x="608" y="400"/>
                  </a:lnTo>
                  <a:lnTo>
                    <a:pt x="608" y="364"/>
                  </a:lnTo>
                  <a:close/>
                  <a:moveTo>
                    <a:pt x="608" y="436"/>
                  </a:moveTo>
                  <a:lnTo>
                    <a:pt x="608" y="436"/>
                  </a:lnTo>
                  <a:lnTo>
                    <a:pt x="620" y="436"/>
                  </a:lnTo>
                  <a:lnTo>
                    <a:pt x="620" y="436"/>
                  </a:lnTo>
                  <a:lnTo>
                    <a:pt x="618" y="446"/>
                  </a:lnTo>
                  <a:lnTo>
                    <a:pt x="616" y="456"/>
                  </a:lnTo>
                  <a:lnTo>
                    <a:pt x="612" y="466"/>
                  </a:lnTo>
                  <a:lnTo>
                    <a:pt x="606" y="474"/>
                  </a:lnTo>
                  <a:lnTo>
                    <a:pt x="606" y="474"/>
                  </a:lnTo>
                  <a:lnTo>
                    <a:pt x="598" y="468"/>
                  </a:lnTo>
                  <a:lnTo>
                    <a:pt x="598" y="468"/>
                  </a:lnTo>
                  <a:lnTo>
                    <a:pt x="602" y="460"/>
                  </a:lnTo>
                  <a:lnTo>
                    <a:pt x="606" y="454"/>
                  </a:lnTo>
                  <a:lnTo>
                    <a:pt x="608" y="444"/>
                  </a:lnTo>
                  <a:lnTo>
                    <a:pt x="608" y="436"/>
                  </a:lnTo>
                  <a:lnTo>
                    <a:pt x="608" y="436"/>
                  </a:lnTo>
                  <a:close/>
                  <a:moveTo>
                    <a:pt x="536" y="486"/>
                  </a:moveTo>
                  <a:lnTo>
                    <a:pt x="536" y="486"/>
                  </a:lnTo>
                  <a:lnTo>
                    <a:pt x="558" y="486"/>
                  </a:lnTo>
                  <a:lnTo>
                    <a:pt x="558" y="486"/>
                  </a:lnTo>
                  <a:lnTo>
                    <a:pt x="570" y="484"/>
                  </a:lnTo>
                  <a:lnTo>
                    <a:pt x="570" y="484"/>
                  </a:lnTo>
                  <a:lnTo>
                    <a:pt x="574" y="496"/>
                  </a:lnTo>
                  <a:lnTo>
                    <a:pt x="574" y="496"/>
                  </a:lnTo>
                  <a:lnTo>
                    <a:pt x="558" y="498"/>
                  </a:lnTo>
                  <a:lnTo>
                    <a:pt x="558" y="498"/>
                  </a:lnTo>
                  <a:lnTo>
                    <a:pt x="536" y="498"/>
                  </a:lnTo>
                  <a:lnTo>
                    <a:pt x="536" y="486"/>
                  </a:lnTo>
                  <a:close/>
                  <a:moveTo>
                    <a:pt x="462" y="486"/>
                  </a:moveTo>
                  <a:lnTo>
                    <a:pt x="462" y="486"/>
                  </a:lnTo>
                  <a:lnTo>
                    <a:pt x="498" y="486"/>
                  </a:lnTo>
                  <a:lnTo>
                    <a:pt x="498" y="498"/>
                  </a:lnTo>
                  <a:lnTo>
                    <a:pt x="498" y="498"/>
                  </a:lnTo>
                  <a:lnTo>
                    <a:pt x="462" y="498"/>
                  </a:lnTo>
                  <a:lnTo>
                    <a:pt x="462" y="498"/>
                  </a:lnTo>
                  <a:lnTo>
                    <a:pt x="462" y="486"/>
                  </a:lnTo>
                  <a:lnTo>
                    <a:pt x="462" y="486"/>
                  </a:lnTo>
                  <a:close/>
                  <a:moveTo>
                    <a:pt x="608" y="74"/>
                  </a:moveTo>
                  <a:lnTo>
                    <a:pt x="608" y="74"/>
                  </a:lnTo>
                  <a:lnTo>
                    <a:pt x="608" y="70"/>
                  </a:lnTo>
                  <a:lnTo>
                    <a:pt x="620" y="70"/>
                  </a:lnTo>
                  <a:lnTo>
                    <a:pt x="620" y="70"/>
                  </a:lnTo>
                  <a:lnTo>
                    <a:pt x="620" y="74"/>
                  </a:lnTo>
                  <a:lnTo>
                    <a:pt x="620" y="74"/>
                  </a:lnTo>
                  <a:lnTo>
                    <a:pt x="620" y="106"/>
                  </a:lnTo>
                  <a:lnTo>
                    <a:pt x="620" y="106"/>
                  </a:lnTo>
                  <a:lnTo>
                    <a:pt x="608" y="106"/>
                  </a:lnTo>
                  <a:lnTo>
                    <a:pt x="608" y="106"/>
                  </a:lnTo>
                  <a:lnTo>
                    <a:pt x="608" y="74"/>
                  </a:lnTo>
                  <a:lnTo>
                    <a:pt x="608" y="74"/>
                  </a:lnTo>
                  <a:close/>
                  <a:moveTo>
                    <a:pt x="608" y="142"/>
                  </a:moveTo>
                  <a:lnTo>
                    <a:pt x="608" y="142"/>
                  </a:lnTo>
                  <a:lnTo>
                    <a:pt x="620" y="142"/>
                  </a:lnTo>
                  <a:lnTo>
                    <a:pt x="620" y="180"/>
                  </a:lnTo>
                  <a:lnTo>
                    <a:pt x="620" y="180"/>
                  </a:lnTo>
                  <a:lnTo>
                    <a:pt x="608" y="180"/>
                  </a:lnTo>
                  <a:lnTo>
                    <a:pt x="608" y="180"/>
                  </a:lnTo>
                  <a:lnTo>
                    <a:pt x="608" y="142"/>
                  </a:lnTo>
                  <a:lnTo>
                    <a:pt x="608" y="142"/>
                  </a:lnTo>
                  <a:close/>
                  <a:moveTo>
                    <a:pt x="568" y="14"/>
                  </a:moveTo>
                  <a:lnTo>
                    <a:pt x="568" y="14"/>
                  </a:lnTo>
                  <a:lnTo>
                    <a:pt x="578" y="16"/>
                  </a:lnTo>
                  <a:lnTo>
                    <a:pt x="588" y="20"/>
                  </a:lnTo>
                  <a:lnTo>
                    <a:pt x="596" y="26"/>
                  </a:lnTo>
                  <a:lnTo>
                    <a:pt x="604" y="32"/>
                  </a:lnTo>
                  <a:lnTo>
                    <a:pt x="604" y="32"/>
                  </a:lnTo>
                  <a:lnTo>
                    <a:pt x="596" y="40"/>
                  </a:lnTo>
                  <a:lnTo>
                    <a:pt x="596" y="40"/>
                  </a:lnTo>
                  <a:lnTo>
                    <a:pt x="590" y="34"/>
                  </a:lnTo>
                  <a:lnTo>
                    <a:pt x="582" y="30"/>
                  </a:lnTo>
                  <a:lnTo>
                    <a:pt x="574" y="26"/>
                  </a:lnTo>
                  <a:lnTo>
                    <a:pt x="566" y="24"/>
                  </a:lnTo>
                  <a:lnTo>
                    <a:pt x="568" y="14"/>
                  </a:lnTo>
                  <a:close/>
                  <a:moveTo>
                    <a:pt x="494" y="12"/>
                  </a:moveTo>
                  <a:lnTo>
                    <a:pt x="494" y="12"/>
                  </a:lnTo>
                  <a:lnTo>
                    <a:pt x="532" y="12"/>
                  </a:lnTo>
                  <a:lnTo>
                    <a:pt x="532" y="12"/>
                  </a:lnTo>
                  <a:lnTo>
                    <a:pt x="532" y="24"/>
                  </a:lnTo>
                  <a:lnTo>
                    <a:pt x="532" y="24"/>
                  </a:lnTo>
                  <a:lnTo>
                    <a:pt x="494" y="24"/>
                  </a:lnTo>
                  <a:lnTo>
                    <a:pt x="494" y="12"/>
                  </a:lnTo>
                  <a:close/>
                  <a:moveTo>
                    <a:pt x="420" y="12"/>
                  </a:moveTo>
                  <a:lnTo>
                    <a:pt x="420" y="12"/>
                  </a:lnTo>
                  <a:lnTo>
                    <a:pt x="458" y="12"/>
                  </a:lnTo>
                  <a:lnTo>
                    <a:pt x="458" y="12"/>
                  </a:lnTo>
                  <a:lnTo>
                    <a:pt x="458" y="24"/>
                  </a:lnTo>
                  <a:lnTo>
                    <a:pt x="458" y="24"/>
                  </a:lnTo>
                  <a:lnTo>
                    <a:pt x="420" y="24"/>
                  </a:lnTo>
                  <a:lnTo>
                    <a:pt x="420" y="12"/>
                  </a:lnTo>
                  <a:close/>
                  <a:moveTo>
                    <a:pt x="388" y="486"/>
                  </a:moveTo>
                  <a:lnTo>
                    <a:pt x="388" y="486"/>
                  </a:lnTo>
                  <a:lnTo>
                    <a:pt x="424" y="486"/>
                  </a:lnTo>
                  <a:lnTo>
                    <a:pt x="424" y="498"/>
                  </a:lnTo>
                  <a:lnTo>
                    <a:pt x="424" y="498"/>
                  </a:lnTo>
                  <a:lnTo>
                    <a:pt x="388" y="498"/>
                  </a:lnTo>
                  <a:lnTo>
                    <a:pt x="388" y="498"/>
                  </a:lnTo>
                  <a:lnTo>
                    <a:pt x="388" y="486"/>
                  </a:lnTo>
                  <a:lnTo>
                    <a:pt x="388" y="486"/>
                  </a:lnTo>
                  <a:close/>
                  <a:moveTo>
                    <a:pt x="348" y="12"/>
                  </a:moveTo>
                  <a:lnTo>
                    <a:pt x="348" y="12"/>
                  </a:lnTo>
                  <a:lnTo>
                    <a:pt x="384" y="12"/>
                  </a:lnTo>
                  <a:lnTo>
                    <a:pt x="384" y="24"/>
                  </a:lnTo>
                  <a:lnTo>
                    <a:pt x="384" y="24"/>
                  </a:lnTo>
                  <a:lnTo>
                    <a:pt x="348" y="24"/>
                  </a:lnTo>
                  <a:lnTo>
                    <a:pt x="348" y="24"/>
                  </a:lnTo>
                  <a:lnTo>
                    <a:pt x="348" y="12"/>
                  </a:lnTo>
                  <a:lnTo>
                    <a:pt x="348" y="12"/>
                  </a:lnTo>
                  <a:close/>
                  <a:moveTo>
                    <a:pt x="314" y="486"/>
                  </a:moveTo>
                  <a:lnTo>
                    <a:pt x="314" y="486"/>
                  </a:lnTo>
                  <a:lnTo>
                    <a:pt x="352" y="486"/>
                  </a:lnTo>
                  <a:lnTo>
                    <a:pt x="352" y="498"/>
                  </a:lnTo>
                  <a:lnTo>
                    <a:pt x="352" y="498"/>
                  </a:lnTo>
                  <a:lnTo>
                    <a:pt x="314" y="498"/>
                  </a:lnTo>
                  <a:lnTo>
                    <a:pt x="314" y="498"/>
                  </a:lnTo>
                  <a:lnTo>
                    <a:pt x="314" y="486"/>
                  </a:lnTo>
                  <a:lnTo>
                    <a:pt x="314" y="486"/>
                  </a:lnTo>
                  <a:close/>
                  <a:moveTo>
                    <a:pt x="242" y="486"/>
                  </a:moveTo>
                  <a:lnTo>
                    <a:pt x="242" y="486"/>
                  </a:lnTo>
                  <a:lnTo>
                    <a:pt x="278" y="486"/>
                  </a:lnTo>
                  <a:lnTo>
                    <a:pt x="278" y="498"/>
                  </a:lnTo>
                  <a:lnTo>
                    <a:pt x="278" y="498"/>
                  </a:lnTo>
                  <a:lnTo>
                    <a:pt x="242" y="498"/>
                  </a:lnTo>
                  <a:lnTo>
                    <a:pt x="242" y="498"/>
                  </a:lnTo>
                  <a:lnTo>
                    <a:pt x="242" y="486"/>
                  </a:lnTo>
                  <a:lnTo>
                    <a:pt x="242" y="486"/>
                  </a:lnTo>
                  <a:close/>
                  <a:moveTo>
                    <a:pt x="168" y="486"/>
                  </a:moveTo>
                  <a:lnTo>
                    <a:pt x="168" y="486"/>
                  </a:lnTo>
                  <a:lnTo>
                    <a:pt x="204" y="486"/>
                  </a:lnTo>
                  <a:lnTo>
                    <a:pt x="204" y="498"/>
                  </a:lnTo>
                  <a:lnTo>
                    <a:pt x="204" y="498"/>
                  </a:lnTo>
                  <a:lnTo>
                    <a:pt x="168" y="498"/>
                  </a:lnTo>
                  <a:lnTo>
                    <a:pt x="168" y="498"/>
                  </a:lnTo>
                  <a:lnTo>
                    <a:pt x="168" y="486"/>
                  </a:lnTo>
                  <a:lnTo>
                    <a:pt x="168" y="486"/>
                  </a:lnTo>
                  <a:close/>
                  <a:moveTo>
                    <a:pt x="94" y="486"/>
                  </a:moveTo>
                  <a:lnTo>
                    <a:pt x="94" y="486"/>
                  </a:lnTo>
                  <a:lnTo>
                    <a:pt x="132" y="486"/>
                  </a:lnTo>
                  <a:lnTo>
                    <a:pt x="132" y="498"/>
                  </a:lnTo>
                  <a:lnTo>
                    <a:pt x="132" y="498"/>
                  </a:lnTo>
                  <a:lnTo>
                    <a:pt x="94" y="498"/>
                  </a:lnTo>
                  <a:lnTo>
                    <a:pt x="94" y="498"/>
                  </a:lnTo>
                  <a:lnTo>
                    <a:pt x="94" y="486"/>
                  </a:lnTo>
                  <a:lnTo>
                    <a:pt x="94" y="486"/>
                  </a:lnTo>
                  <a:close/>
                  <a:moveTo>
                    <a:pt x="22" y="486"/>
                  </a:moveTo>
                  <a:lnTo>
                    <a:pt x="22" y="486"/>
                  </a:lnTo>
                  <a:lnTo>
                    <a:pt x="30" y="486"/>
                  </a:lnTo>
                  <a:lnTo>
                    <a:pt x="30" y="486"/>
                  </a:lnTo>
                  <a:lnTo>
                    <a:pt x="58" y="486"/>
                  </a:lnTo>
                  <a:lnTo>
                    <a:pt x="58" y="498"/>
                  </a:lnTo>
                  <a:lnTo>
                    <a:pt x="58" y="498"/>
                  </a:lnTo>
                  <a:lnTo>
                    <a:pt x="30" y="498"/>
                  </a:lnTo>
                  <a:lnTo>
                    <a:pt x="30" y="498"/>
                  </a:lnTo>
                  <a:lnTo>
                    <a:pt x="20" y="496"/>
                  </a:lnTo>
                  <a:lnTo>
                    <a:pt x="20" y="496"/>
                  </a:lnTo>
                  <a:lnTo>
                    <a:pt x="22" y="486"/>
                  </a:lnTo>
                  <a:lnTo>
                    <a:pt x="22" y="48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33"/>
            </a:p>
          </p:txBody>
        </p:sp>
      </p:grpSp>
    </p:spTree>
    <p:extLst>
      <p:ext uri="{BB962C8B-B14F-4D97-AF65-F5344CB8AC3E}">
        <p14:creationId xmlns:p14="http://schemas.microsoft.com/office/powerpoint/2010/main" val="1706344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96" y="2060126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1" name="Oval 20"/>
          <p:cNvSpPr/>
          <p:nvPr userDrawn="1"/>
        </p:nvSpPr>
        <p:spPr>
          <a:xfrm>
            <a:off x="6475987" y="780630"/>
            <a:ext cx="986653" cy="784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953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310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387951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76140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801" y="593725"/>
            <a:ext cx="2688167" cy="5969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2" y="593725"/>
            <a:ext cx="7867649" cy="5969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963103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316645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855982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7821227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2" y="1609725"/>
            <a:ext cx="5276849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1" y="1609725"/>
            <a:ext cx="5278967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884701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933953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710253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22533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932220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611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96" y="2060126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1" name="Oval 20"/>
          <p:cNvSpPr/>
          <p:nvPr userDrawn="1"/>
        </p:nvSpPr>
        <p:spPr>
          <a:xfrm>
            <a:off x="6475987" y="780630"/>
            <a:ext cx="986653" cy="7848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953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310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5" name="Imag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6" y="6300446"/>
            <a:ext cx="2534109" cy="2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3152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2367570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280022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801" y="508001"/>
            <a:ext cx="2688167" cy="6054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2" y="508001"/>
            <a:ext cx="7867649" cy="6054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71683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696778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572135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7153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2" y="1609725"/>
            <a:ext cx="5276849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1" y="1609725"/>
            <a:ext cx="5278967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507278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5850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606955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90151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611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96" y="2060126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1" name="Oval 20"/>
          <p:cNvSpPr/>
          <p:nvPr userDrawn="1"/>
        </p:nvSpPr>
        <p:spPr>
          <a:xfrm>
            <a:off x="6475987" y="780630"/>
            <a:ext cx="986653" cy="7848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953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310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5" name="Imag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6" y="6300446"/>
            <a:ext cx="2534109" cy="2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693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4913258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436597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461747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801" y="508001"/>
            <a:ext cx="2688167" cy="6054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2" y="508001"/>
            <a:ext cx="7867649" cy="6054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639920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780548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811047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820592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2" y="1609725"/>
            <a:ext cx="5276849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1" y="1609725"/>
            <a:ext cx="5278967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913808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646752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64991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611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33"/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96" y="2060126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1" name="Oval 20"/>
          <p:cNvSpPr/>
          <p:nvPr userDrawn="1"/>
        </p:nvSpPr>
        <p:spPr>
          <a:xfrm>
            <a:off x="6475987" y="780630"/>
            <a:ext cx="986653" cy="7848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953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310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5" name="Imag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6" y="6300446"/>
            <a:ext cx="2534109" cy="2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8118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677387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9377876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8633814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10692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801" y="508001"/>
            <a:ext cx="2688167" cy="6054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2" y="508001"/>
            <a:ext cx="7867649" cy="6054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273940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267045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887756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5408940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2" y="1609725"/>
            <a:ext cx="5276849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1" y="1609725"/>
            <a:ext cx="5278967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371712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27736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2"/>
          <p:cNvSpPr txBox="1">
            <a:spLocks noChangeArrowheads="1"/>
          </p:cNvSpPr>
          <p:nvPr userDrawn="1"/>
        </p:nvSpPr>
        <p:spPr bwMode="gray">
          <a:xfrm>
            <a:off x="402252" y="6314688"/>
            <a:ext cx="6165794" cy="25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2906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907" dirty="0">
                <a:solidFill>
                  <a:srgbClr val="58595B"/>
                </a:solidFill>
                <a:cs typeface="Arial" pitchFamily="34" charset="0"/>
              </a:rPr>
              <a:t>© 2014 Ipsos.  All rights reserved. Contains Ipsos' Confidential and Proprietary information </a:t>
            </a:r>
            <a:br>
              <a:rPr lang="en-GB" sz="907" dirty="0">
                <a:solidFill>
                  <a:srgbClr val="58595B"/>
                </a:solidFill>
                <a:cs typeface="Arial" pitchFamily="34" charset="0"/>
              </a:rPr>
            </a:br>
            <a:r>
              <a:rPr lang="en-GB" sz="907" dirty="0">
                <a:solidFill>
                  <a:srgbClr val="58595B"/>
                </a:solidFill>
                <a:cs typeface="Arial" pitchFamily="34" charset="0"/>
              </a:rPr>
              <a:t>and may not be disclosed or reproduced without the prior written consent of Ipsos.</a:t>
            </a:r>
            <a:endParaRPr lang="de-DE" sz="2177" dirty="0">
              <a:solidFill>
                <a:srgbClr val="58595B"/>
              </a:solidFill>
              <a:cs typeface="Arial" pitchFamily="34" charset="0"/>
            </a:endParaRPr>
          </a:p>
        </p:txBody>
      </p:sp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546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0" name="Chord 19"/>
          <p:cNvSpPr/>
          <p:nvPr userDrawn="1"/>
        </p:nvSpPr>
        <p:spPr>
          <a:xfrm rot="1972732">
            <a:off x="7267117" y="1337847"/>
            <a:ext cx="3824524" cy="3042438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475987" y="780582"/>
            <a:ext cx="986653" cy="7848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14567" y="794689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5" name="Rectangle 1"/>
          <p:cNvSpPr/>
          <p:nvPr userDrawn="1"/>
        </p:nvSpPr>
        <p:spPr>
          <a:xfrm>
            <a:off x="5942514" y="-8292"/>
            <a:ext cx="6280762" cy="6882881"/>
          </a:xfrm>
          <a:custGeom>
            <a:avLst/>
            <a:gdLst>
              <a:gd name="connsiteX0" fmla="*/ 0 w 4493768"/>
              <a:gd name="connsiteY0" fmla="*/ 0 h 7561263"/>
              <a:gd name="connsiteX1" fmla="*/ 4493768 w 4493768"/>
              <a:gd name="connsiteY1" fmla="*/ 0 h 7561263"/>
              <a:gd name="connsiteX2" fmla="*/ 4493768 w 4493768"/>
              <a:gd name="connsiteY2" fmla="*/ 7561263 h 7561263"/>
              <a:gd name="connsiteX3" fmla="*/ 0 w 4493768"/>
              <a:gd name="connsiteY3" fmla="*/ 7561263 h 7561263"/>
              <a:gd name="connsiteX4" fmla="*/ 0 w 4493768"/>
              <a:gd name="connsiteY4" fmla="*/ 0 h 7561263"/>
              <a:gd name="connsiteX0" fmla="*/ 987552 w 5481320"/>
              <a:gd name="connsiteY0" fmla="*/ 0 h 7570407"/>
              <a:gd name="connsiteX1" fmla="*/ 5481320 w 5481320"/>
              <a:gd name="connsiteY1" fmla="*/ 0 h 7570407"/>
              <a:gd name="connsiteX2" fmla="*/ 5481320 w 5481320"/>
              <a:gd name="connsiteY2" fmla="*/ 7561263 h 7570407"/>
              <a:gd name="connsiteX3" fmla="*/ 0 w 5481320"/>
              <a:gd name="connsiteY3" fmla="*/ 7570407 h 7570407"/>
              <a:gd name="connsiteX4" fmla="*/ 987552 w 5481320"/>
              <a:gd name="connsiteY4" fmla="*/ 0 h 7570407"/>
              <a:gd name="connsiteX0" fmla="*/ 987552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987552 w 5499608"/>
              <a:gd name="connsiteY4" fmla="*/ 0 h 7579551"/>
              <a:gd name="connsiteX0" fmla="*/ 2404872 w 5499608"/>
              <a:gd name="connsiteY0" fmla="*/ 9144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2404872 w 5499608"/>
              <a:gd name="connsiteY4" fmla="*/ 9144 h 7579551"/>
              <a:gd name="connsiteX0" fmla="*/ 2423160 w 5499608"/>
              <a:gd name="connsiteY0" fmla="*/ 0 h 7588695"/>
              <a:gd name="connsiteX1" fmla="*/ 5481320 w 5499608"/>
              <a:gd name="connsiteY1" fmla="*/ 9144 h 7588695"/>
              <a:gd name="connsiteX2" fmla="*/ 5499608 w 5499608"/>
              <a:gd name="connsiteY2" fmla="*/ 7588695 h 7588695"/>
              <a:gd name="connsiteX3" fmla="*/ 0 w 5499608"/>
              <a:gd name="connsiteY3" fmla="*/ 7579551 h 7588695"/>
              <a:gd name="connsiteX4" fmla="*/ 2423160 w 5499608"/>
              <a:gd name="connsiteY4" fmla="*/ 0 h 7588695"/>
              <a:gd name="connsiteX0" fmla="*/ 4864608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4864608 w 5499608"/>
              <a:gd name="connsiteY4" fmla="*/ 0 h 7579551"/>
              <a:gd name="connsiteX0" fmla="*/ 4864608 w 5508752"/>
              <a:gd name="connsiteY0" fmla="*/ 9144 h 7588695"/>
              <a:gd name="connsiteX1" fmla="*/ 5508752 w 5508752"/>
              <a:gd name="connsiteY1" fmla="*/ 0 h 7588695"/>
              <a:gd name="connsiteX2" fmla="*/ 5499608 w 5508752"/>
              <a:gd name="connsiteY2" fmla="*/ 7588695 h 7588695"/>
              <a:gd name="connsiteX3" fmla="*/ 0 w 5508752"/>
              <a:gd name="connsiteY3" fmla="*/ 7579551 h 7588695"/>
              <a:gd name="connsiteX4" fmla="*/ 4864608 w 5508752"/>
              <a:gd name="connsiteY4" fmla="*/ 9144 h 758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8752" h="7588695">
                <a:moveTo>
                  <a:pt x="4864608" y="9144"/>
                </a:moveTo>
                <a:lnTo>
                  <a:pt x="5508752" y="0"/>
                </a:lnTo>
                <a:lnTo>
                  <a:pt x="5499608" y="7588695"/>
                </a:lnTo>
                <a:lnTo>
                  <a:pt x="0" y="7579551"/>
                </a:lnTo>
                <a:lnTo>
                  <a:pt x="4864608" y="9144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r>
              <a:rPr lang="en-GB" sz="1179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6" name="Chord 25"/>
          <p:cNvSpPr/>
          <p:nvPr userDrawn="1"/>
        </p:nvSpPr>
        <p:spPr>
          <a:xfrm rot="12787175">
            <a:off x="7032452" y="3123270"/>
            <a:ext cx="2359713" cy="1877170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grpSp>
        <p:nvGrpSpPr>
          <p:cNvPr id="2053" name="Group 13"/>
          <p:cNvGrpSpPr>
            <a:grpSpLocks noChangeAspect="1"/>
          </p:cNvGrpSpPr>
          <p:nvPr userDrawn="1"/>
        </p:nvGrpSpPr>
        <p:grpSpPr bwMode="auto">
          <a:xfrm>
            <a:off x="7611447" y="2225112"/>
            <a:ext cx="1871515" cy="2416066"/>
            <a:chOff x="3500" y="1299"/>
            <a:chExt cx="1034" cy="1678"/>
          </a:xfrm>
        </p:grpSpPr>
        <p:sp>
          <p:nvSpPr>
            <p:cNvPr id="2055" name="Freeform 14"/>
            <p:cNvSpPr>
              <a:spLocks noEditPoints="1"/>
            </p:cNvSpPr>
            <p:nvPr userDrawn="1"/>
          </p:nvSpPr>
          <p:spPr bwMode="auto">
            <a:xfrm>
              <a:off x="3500" y="1299"/>
              <a:ext cx="1034" cy="778"/>
            </a:xfrm>
            <a:custGeom>
              <a:avLst/>
              <a:gdLst>
                <a:gd name="T0" fmla="*/ 984 w 1034"/>
                <a:gd name="T1" fmla="*/ 8 h 778"/>
                <a:gd name="T2" fmla="*/ 980 w 1034"/>
                <a:gd name="T3" fmla="*/ 6 h 778"/>
                <a:gd name="T4" fmla="*/ 978 w 1034"/>
                <a:gd name="T5" fmla="*/ 4 h 778"/>
                <a:gd name="T6" fmla="*/ 970 w 1034"/>
                <a:gd name="T7" fmla="*/ 0 h 778"/>
                <a:gd name="T8" fmla="*/ 206 w 1034"/>
                <a:gd name="T9" fmla="*/ 112 h 778"/>
                <a:gd name="T10" fmla="*/ 178 w 1034"/>
                <a:gd name="T11" fmla="*/ 98 h 778"/>
                <a:gd name="T12" fmla="*/ 94 w 1034"/>
                <a:gd name="T13" fmla="*/ 110 h 778"/>
                <a:gd name="T14" fmla="*/ 40 w 1034"/>
                <a:gd name="T15" fmla="*/ 98 h 778"/>
                <a:gd name="T16" fmla="*/ 0 w 1034"/>
                <a:gd name="T17" fmla="*/ 142 h 778"/>
                <a:gd name="T18" fmla="*/ 20 w 1034"/>
                <a:gd name="T19" fmla="*/ 190 h 778"/>
                <a:gd name="T20" fmla="*/ 70 w 1034"/>
                <a:gd name="T21" fmla="*/ 202 h 778"/>
                <a:gd name="T22" fmla="*/ 170 w 1034"/>
                <a:gd name="T23" fmla="*/ 156 h 778"/>
                <a:gd name="T24" fmla="*/ 394 w 1034"/>
                <a:gd name="T25" fmla="*/ 560 h 778"/>
                <a:gd name="T26" fmla="*/ 390 w 1034"/>
                <a:gd name="T27" fmla="*/ 600 h 778"/>
                <a:gd name="T28" fmla="*/ 452 w 1034"/>
                <a:gd name="T29" fmla="*/ 632 h 778"/>
                <a:gd name="T30" fmla="*/ 466 w 1034"/>
                <a:gd name="T31" fmla="*/ 658 h 778"/>
                <a:gd name="T32" fmla="*/ 460 w 1034"/>
                <a:gd name="T33" fmla="*/ 720 h 778"/>
                <a:gd name="T34" fmla="*/ 526 w 1034"/>
                <a:gd name="T35" fmla="*/ 778 h 778"/>
                <a:gd name="T36" fmla="*/ 598 w 1034"/>
                <a:gd name="T37" fmla="*/ 750 h 778"/>
                <a:gd name="T38" fmla="*/ 616 w 1034"/>
                <a:gd name="T39" fmla="*/ 676 h 778"/>
                <a:gd name="T40" fmla="*/ 570 w 1034"/>
                <a:gd name="T41" fmla="*/ 624 h 778"/>
                <a:gd name="T42" fmla="*/ 824 w 1034"/>
                <a:gd name="T43" fmla="*/ 514 h 778"/>
                <a:gd name="T44" fmla="*/ 460 w 1034"/>
                <a:gd name="T45" fmla="*/ 604 h 778"/>
                <a:gd name="T46" fmla="*/ 428 w 1034"/>
                <a:gd name="T47" fmla="*/ 578 h 778"/>
                <a:gd name="T48" fmla="*/ 444 w 1034"/>
                <a:gd name="T49" fmla="*/ 550 h 778"/>
                <a:gd name="T50" fmla="*/ 448 w 1034"/>
                <a:gd name="T51" fmla="*/ 550 h 778"/>
                <a:gd name="T52" fmla="*/ 964 w 1034"/>
                <a:gd name="T53" fmla="*/ 298 h 778"/>
                <a:gd name="T54" fmla="*/ 526 w 1034"/>
                <a:gd name="T55" fmla="*/ 658 h 778"/>
                <a:gd name="T56" fmla="*/ 570 w 1034"/>
                <a:gd name="T57" fmla="*/ 672 h 778"/>
                <a:gd name="T58" fmla="*/ 576 w 1034"/>
                <a:gd name="T59" fmla="*/ 710 h 778"/>
                <a:gd name="T60" fmla="*/ 548 w 1034"/>
                <a:gd name="T61" fmla="*/ 738 h 778"/>
                <a:gd name="T62" fmla="*/ 504 w 1034"/>
                <a:gd name="T63" fmla="*/ 724 h 778"/>
                <a:gd name="T64" fmla="*/ 498 w 1034"/>
                <a:gd name="T65" fmla="*/ 684 h 778"/>
                <a:gd name="T66" fmla="*/ 526 w 1034"/>
                <a:gd name="T67" fmla="*/ 658 h 778"/>
                <a:gd name="T68" fmla="*/ 892 w 1034"/>
                <a:gd name="T69" fmla="*/ 58 h 778"/>
                <a:gd name="T70" fmla="*/ 854 w 1034"/>
                <a:gd name="T71" fmla="*/ 130 h 778"/>
                <a:gd name="T72" fmla="*/ 836 w 1034"/>
                <a:gd name="T73" fmla="*/ 66 h 778"/>
                <a:gd name="T74" fmla="*/ 590 w 1034"/>
                <a:gd name="T75" fmla="*/ 110 h 778"/>
                <a:gd name="T76" fmla="*/ 562 w 1034"/>
                <a:gd name="T77" fmla="*/ 212 h 778"/>
                <a:gd name="T78" fmla="*/ 536 w 1034"/>
                <a:gd name="T79" fmla="*/ 120 h 778"/>
                <a:gd name="T80" fmla="*/ 316 w 1034"/>
                <a:gd name="T81" fmla="*/ 280 h 778"/>
                <a:gd name="T82" fmla="*/ 346 w 1034"/>
                <a:gd name="T83" fmla="*/ 330 h 778"/>
                <a:gd name="T84" fmla="*/ 392 w 1034"/>
                <a:gd name="T85" fmla="*/ 400 h 778"/>
                <a:gd name="T86" fmla="*/ 478 w 1034"/>
                <a:gd name="T87" fmla="*/ 484 h 778"/>
                <a:gd name="T88" fmla="*/ 576 w 1034"/>
                <a:gd name="T89" fmla="*/ 266 h 778"/>
                <a:gd name="T90" fmla="*/ 484 w 1034"/>
                <a:gd name="T91" fmla="*/ 292 h 778"/>
                <a:gd name="T92" fmla="*/ 626 w 1034"/>
                <a:gd name="T93" fmla="*/ 444 h 778"/>
                <a:gd name="T94" fmla="*/ 722 w 1034"/>
                <a:gd name="T95" fmla="*/ 226 h 778"/>
                <a:gd name="T96" fmla="*/ 630 w 1034"/>
                <a:gd name="T97" fmla="*/ 252 h 778"/>
                <a:gd name="T98" fmla="*/ 772 w 1034"/>
                <a:gd name="T99" fmla="*/ 404 h 778"/>
                <a:gd name="T100" fmla="*/ 870 w 1034"/>
                <a:gd name="T101" fmla="*/ 184 h 778"/>
                <a:gd name="T102" fmla="*/ 776 w 1034"/>
                <a:gd name="T103" fmla="*/ 210 h 778"/>
                <a:gd name="T104" fmla="*/ 918 w 1034"/>
                <a:gd name="T105" fmla="*/ 362 h 778"/>
                <a:gd name="T106" fmla="*/ 924 w 1034"/>
                <a:gd name="T107" fmla="*/ 170 h 778"/>
                <a:gd name="T108" fmla="*/ 944 w 1034"/>
                <a:gd name="T109" fmla="*/ 246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34" h="778">
                  <a:moveTo>
                    <a:pt x="986" y="14"/>
                  </a:moveTo>
                  <a:lnTo>
                    <a:pt x="986" y="14"/>
                  </a:lnTo>
                  <a:lnTo>
                    <a:pt x="986" y="12"/>
                  </a:lnTo>
                  <a:lnTo>
                    <a:pt x="984" y="10"/>
                  </a:lnTo>
                  <a:lnTo>
                    <a:pt x="984" y="8"/>
                  </a:lnTo>
                  <a:lnTo>
                    <a:pt x="984" y="8"/>
                  </a:lnTo>
                  <a:lnTo>
                    <a:pt x="982" y="8"/>
                  </a:lnTo>
                  <a:lnTo>
                    <a:pt x="982" y="8"/>
                  </a:lnTo>
                  <a:lnTo>
                    <a:pt x="982" y="8"/>
                  </a:lnTo>
                  <a:lnTo>
                    <a:pt x="982" y="6"/>
                  </a:lnTo>
                  <a:lnTo>
                    <a:pt x="982" y="6"/>
                  </a:lnTo>
                  <a:lnTo>
                    <a:pt x="980" y="6"/>
                  </a:lnTo>
                  <a:lnTo>
                    <a:pt x="980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8" y="4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6" y="2"/>
                  </a:lnTo>
                  <a:lnTo>
                    <a:pt x="970" y="0"/>
                  </a:lnTo>
                  <a:lnTo>
                    <a:pt x="970" y="0"/>
                  </a:lnTo>
                  <a:lnTo>
                    <a:pt x="962" y="0"/>
                  </a:lnTo>
                  <a:lnTo>
                    <a:pt x="962" y="0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06" y="112"/>
                  </a:lnTo>
                  <a:lnTo>
                    <a:pt x="206" y="112"/>
                  </a:lnTo>
                  <a:lnTo>
                    <a:pt x="202" y="106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86" y="100"/>
                  </a:lnTo>
                  <a:lnTo>
                    <a:pt x="178" y="98"/>
                  </a:lnTo>
                  <a:lnTo>
                    <a:pt x="178" y="98"/>
                  </a:lnTo>
                  <a:lnTo>
                    <a:pt x="138" y="106"/>
                  </a:lnTo>
                  <a:lnTo>
                    <a:pt x="114" y="112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4" y="110"/>
                  </a:lnTo>
                  <a:lnTo>
                    <a:pt x="86" y="106"/>
                  </a:lnTo>
                  <a:lnTo>
                    <a:pt x="72" y="98"/>
                  </a:lnTo>
                  <a:lnTo>
                    <a:pt x="56" y="96"/>
                  </a:lnTo>
                  <a:lnTo>
                    <a:pt x="48" y="96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30" y="102"/>
                  </a:lnTo>
                  <a:lnTo>
                    <a:pt x="22" y="108"/>
                  </a:lnTo>
                  <a:lnTo>
                    <a:pt x="14" y="114"/>
                  </a:lnTo>
                  <a:lnTo>
                    <a:pt x="8" y="122"/>
                  </a:lnTo>
                  <a:lnTo>
                    <a:pt x="4" y="132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2" y="164"/>
                  </a:lnTo>
                  <a:lnTo>
                    <a:pt x="2" y="164"/>
                  </a:lnTo>
                  <a:lnTo>
                    <a:pt x="6" y="174"/>
                  </a:lnTo>
                  <a:lnTo>
                    <a:pt x="12" y="184"/>
                  </a:lnTo>
                  <a:lnTo>
                    <a:pt x="20" y="190"/>
                  </a:lnTo>
                  <a:lnTo>
                    <a:pt x="28" y="196"/>
                  </a:lnTo>
                  <a:lnTo>
                    <a:pt x="38" y="200"/>
                  </a:lnTo>
                  <a:lnTo>
                    <a:pt x="48" y="204"/>
                  </a:lnTo>
                  <a:lnTo>
                    <a:pt x="58" y="204"/>
                  </a:lnTo>
                  <a:lnTo>
                    <a:pt x="70" y="202"/>
                  </a:lnTo>
                  <a:lnTo>
                    <a:pt x="70" y="202"/>
                  </a:lnTo>
                  <a:lnTo>
                    <a:pt x="82" y="196"/>
                  </a:lnTo>
                  <a:lnTo>
                    <a:pt x="94" y="190"/>
                  </a:lnTo>
                  <a:lnTo>
                    <a:pt x="102" y="182"/>
                  </a:lnTo>
                  <a:lnTo>
                    <a:pt x="104" y="176"/>
                  </a:lnTo>
                  <a:lnTo>
                    <a:pt x="104" y="172"/>
                  </a:lnTo>
                  <a:lnTo>
                    <a:pt x="170" y="156"/>
                  </a:lnTo>
                  <a:lnTo>
                    <a:pt x="170" y="156"/>
                  </a:lnTo>
                  <a:lnTo>
                    <a:pt x="414" y="534"/>
                  </a:lnTo>
                  <a:lnTo>
                    <a:pt x="414" y="534"/>
                  </a:lnTo>
                  <a:lnTo>
                    <a:pt x="406" y="544"/>
                  </a:lnTo>
                  <a:lnTo>
                    <a:pt x="398" y="552"/>
                  </a:lnTo>
                  <a:lnTo>
                    <a:pt x="394" y="560"/>
                  </a:lnTo>
                  <a:lnTo>
                    <a:pt x="390" y="570"/>
                  </a:lnTo>
                  <a:lnTo>
                    <a:pt x="388" y="578"/>
                  </a:lnTo>
                  <a:lnTo>
                    <a:pt x="386" y="586"/>
                  </a:lnTo>
                  <a:lnTo>
                    <a:pt x="388" y="592"/>
                  </a:lnTo>
                  <a:lnTo>
                    <a:pt x="390" y="600"/>
                  </a:lnTo>
                  <a:lnTo>
                    <a:pt x="390" y="600"/>
                  </a:lnTo>
                  <a:lnTo>
                    <a:pt x="394" y="608"/>
                  </a:lnTo>
                  <a:lnTo>
                    <a:pt x="402" y="614"/>
                  </a:lnTo>
                  <a:lnTo>
                    <a:pt x="412" y="620"/>
                  </a:lnTo>
                  <a:lnTo>
                    <a:pt x="424" y="626"/>
                  </a:lnTo>
                  <a:lnTo>
                    <a:pt x="436" y="630"/>
                  </a:lnTo>
                  <a:lnTo>
                    <a:pt x="452" y="632"/>
                  </a:lnTo>
                  <a:lnTo>
                    <a:pt x="472" y="632"/>
                  </a:lnTo>
                  <a:lnTo>
                    <a:pt x="492" y="630"/>
                  </a:lnTo>
                  <a:lnTo>
                    <a:pt x="492" y="630"/>
                  </a:lnTo>
                  <a:lnTo>
                    <a:pt x="482" y="638"/>
                  </a:lnTo>
                  <a:lnTo>
                    <a:pt x="474" y="648"/>
                  </a:lnTo>
                  <a:lnTo>
                    <a:pt x="466" y="658"/>
                  </a:lnTo>
                  <a:lnTo>
                    <a:pt x="462" y="668"/>
                  </a:lnTo>
                  <a:lnTo>
                    <a:pt x="458" y="680"/>
                  </a:lnTo>
                  <a:lnTo>
                    <a:pt x="456" y="694"/>
                  </a:lnTo>
                  <a:lnTo>
                    <a:pt x="456" y="706"/>
                  </a:lnTo>
                  <a:lnTo>
                    <a:pt x="460" y="720"/>
                  </a:lnTo>
                  <a:lnTo>
                    <a:pt x="460" y="720"/>
                  </a:lnTo>
                  <a:lnTo>
                    <a:pt x="466" y="734"/>
                  </a:lnTo>
                  <a:lnTo>
                    <a:pt x="474" y="748"/>
                  </a:lnTo>
                  <a:lnTo>
                    <a:pt x="484" y="758"/>
                  </a:lnTo>
                  <a:lnTo>
                    <a:pt x="498" y="768"/>
                  </a:lnTo>
                  <a:lnTo>
                    <a:pt x="512" y="774"/>
                  </a:lnTo>
                  <a:lnTo>
                    <a:pt x="526" y="778"/>
                  </a:lnTo>
                  <a:lnTo>
                    <a:pt x="542" y="778"/>
                  </a:lnTo>
                  <a:lnTo>
                    <a:pt x="558" y="776"/>
                  </a:lnTo>
                  <a:lnTo>
                    <a:pt x="558" y="776"/>
                  </a:lnTo>
                  <a:lnTo>
                    <a:pt x="574" y="770"/>
                  </a:lnTo>
                  <a:lnTo>
                    <a:pt x="588" y="760"/>
                  </a:lnTo>
                  <a:lnTo>
                    <a:pt x="598" y="750"/>
                  </a:lnTo>
                  <a:lnTo>
                    <a:pt x="608" y="736"/>
                  </a:lnTo>
                  <a:lnTo>
                    <a:pt x="614" y="722"/>
                  </a:lnTo>
                  <a:lnTo>
                    <a:pt x="618" y="708"/>
                  </a:lnTo>
                  <a:lnTo>
                    <a:pt x="618" y="692"/>
                  </a:lnTo>
                  <a:lnTo>
                    <a:pt x="616" y="676"/>
                  </a:lnTo>
                  <a:lnTo>
                    <a:pt x="616" y="676"/>
                  </a:lnTo>
                  <a:lnTo>
                    <a:pt x="612" y="664"/>
                  </a:lnTo>
                  <a:lnTo>
                    <a:pt x="606" y="654"/>
                  </a:lnTo>
                  <a:lnTo>
                    <a:pt x="598" y="644"/>
                  </a:lnTo>
                  <a:lnTo>
                    <a:pt x="590" y="636"/>
                  </a:lnTo>
                  <a:lnTo>
                    <a:pt x="580" y="630"/>
                  </a:lnTo>
                  <a:lnTo>
                    <a:pt x="570" y="624"/>
                  </a:lnTo>
                  <a:lnTo>
                    <a:pt x="560" y="620"/>
                  </a:lnTo>
                  <a:lnTo>
                    <a:pt x="548" y="618"/>
                  </a:lnTo>
                  <a:lnTo>
                    <a:pt x="548" y="618"/>
                  </a:lnTo>
                  <a:lnTo>
                    <a:pt x="804" y="546"/>
                  </a:lnTo>
                  <a:lnTo>
                    <a:pt x="824" y="514"/>
                  </a:lnTo>
                  <a:lnTo>
                    <a:pt x="824" y="514"/>
                  </a:lnTo>
                  <a:lnTo>
                    <a:pt x="524" y="598"/>
                  </a:lnTo>
                  <a:lnTo>
                    <a:pt x="524" y="598"/>
                  </a:lnTo>
                  <a:lnTo>
                    <a:pt x="504" y="602"/>
                  </a:lnTo>
                  <a:lnTo>
                    <a:pt x="488" y="604"/>
                  </a:lnTo>
                  <a:lnTo>
                    <a:pt x="472" y="604"/>
                  </a:lnTo>
                  <a:lnTo>
                    <a:pt x="460" y="604"/>
                  </a:lnTo>
                  <a:lnTo>
                    <a:pt x="450" y="600"/>
                  </a:lnTo>
                  <a:lnTo>
                    <a:pt x="442" y="596"/>
                  </a:lnTo>
                  <a:lnTo>
                    <a:pt x="436" y="592"/>
                  </a:lnTo>
                  <a:lnTo>
                    <a:pt x="432" y="586"/>
                  </a:lnTo>
                  <a:lnTo>
                    <a:pt x="432" y="586"/>
                  </a:lnTo>
                  <a:lnTo>
                    <a:pt x="428" y="578"/>
                  </a:lnTo>
                  <a:lnTo>
                    <a:pt x="430" y="570"/>
                  </a:lnTo>
                  <a:lnTo>
                    <a:pt x="434" y="562"/>
                  </a:lnTo>
                  <a:lnTo>
                    <a:pt x="440" y="552"/>
                  </a:lnTo>
                  <a:lnTo>
                    <a:pt x="440" y="552"/>
                  </a:lnTo>
                  <a:lnTo>
                    <a:pt x="444" y="550"/>
                  </a:lnTo>
                  <a:lnTo>
                    <a:pt x="444" y="550"/>
                  </a:lnTo>
                  <a:lnTo>
                    <a:pt x="444" y="550"/>
                  </a:lnTo>
                  <a:lnTo>
                    <a:pt x="444" y="550"/>
                  </a:lnTo>
                  <a:lnTo>
                    <a:pt x="448" y="550"/>
                  </a:lnTo>
                  <a:lnTo>
                    <a:pt x="448" y="550"/>
                  </a:lnTo>
                  <a:lnTo>
                    <a:pt x="448" y="550"/>
                  </a:lnTo>
                  <a:lnTo>
                    <a:pt x="448" y="550"/>
                  </a:lnTo>
                  <a:lnTo>
                    <a:pt x="878" y="430"/>
                  </a:lnTo>
                  <a:lnTo>
                    <a:pt x="960" y="302"/>
                  </a:lnTo>
                  <a:lnTo>
                    <a:pt x="960" y="302"/>
                  </a:lnTo>
                  <a:lnTo>
                    <a:pt x="960" y="298"/>
                  </a:lnTo>
                  <a:lnTo>
                    <a:pt x="960" y="298"/>
                  </a:lnTo>
                  <a:lnTo>
                    <a:pt x="964" y="298"/>
                  </a:lnTo>
                  <a:lnTo>
                    <a:pt x="1034" y="186"/>
                  </a:lnTo>
                  <a:lnTo>
                    <a:pt x="1034" y="186"/>
                  </a:lnTo>
                  <a:lnTo>
                    <a:pt x="988" y="16"/>
                  </a:lnTo>
                  <a:lnTo>
                    <a:pt x="986" y="14"/>
                  </a:lnTo>
                  <a:close/>
                  <a:moveTo>
                    <a:pt x="526" y="658"/>
                  </a:moveTo>
                  <a:lnTo>
                    <a:pt x="526" y="658"/>
                  </a:lnTo>
                  <a:lnTo>
                    <a:pt x="534" y="656"/>
                  </a:lnTo>
                  <a:lnTo>
                    <a:pt x="542" y="656"/>
                  </a:lnTo>
                  <a:lnTo>
                    <a:pt x="550" y="658"/>
                  </a:lnTo>
                  <a:lnTo>
                    <a:pt x="558" y="662"/>
                  </a:lnTo>
                  <a:lnTo>
                    <a:pt x="564" y="666"/>
                  </a:lnTo>
                  <a:lnTo>
                    <a:pt x="570" y="672"/>
                  </a:lnTo>
                  <a:lnTo>
                    <a:pt x="574" y="678"/>
                  </a:lnTo>
                  <a:lnTo>
                    <a:pt x="576" y="686"/>
                  </a:lnTo>
                  <a:lnTo>
                    <a:pt x="576" y="686"/>
                  </a:lnTo>
                  <a:lnTo>
                    <a:pt x="578" y="694"/>
                  </a:lnTo>
                  <a:lnTo>
                    <a:pt x="578" y="702"/>
                  </a:lnTo>
                  <a:lnTo>
                    <a:pt x="576" y="710"/>
                  </a:lnTo>
                  <a:lnTo>
                    <a:pt x="574" y="718"/>
                  </a:lnTo>
                  <a:lnTo>
                    <a:pt x="568" y="724"/>
                  </a:lnTo>
                  <a:lnTo>
                    <a:pt x="562" y="730"/>
                  </a:lnTo>
                  <a:lnTo>
                    <a:pt x="556" y="734"/>
                  </a:lnTo>
                  <a:lnTo>
                    <a:pt x="548" y="738"/>
                  </a:lnTo>
                  <a:lnTo>
                    <a:pt x="548" y="738"/>
                  </a:lnTo>
                  <a:lnTo>
                    <a:pt x="540" y="740"/>
                  </a:lnTo>
                  <a:lnTo>
                    <a:pt x="532" y="738"/>
                  </a:lnTo>
                  <a:lnTo>
                    <a:pt x="524" y="736"/>
                  </a:lnTo>
                  <a:lnTo>
                    <a:pt x="516" y="734"/>
                  </a:lnTo>
                  <a:lnTo>
                    <a:pt x="510" y="728"/>
                  </a:lnTo>
                  <a:lnTo>
                    <a:pt x="504" y="724"/>
                  </a:lnTo>
                  <a:lnTo>
                    <a:pt x="500" y="716"/>
                  </a:lnTo>
                  <a:lnTo>
                    <a:pt x="496" y="708"/>
                  </a:lnTo>
                  <a:lnTo>
                    <a:pt x="496" y="708"/>
                  </a:lnTo>
                  <a:lnTo>
                    <a:pt x="496" y="700"/>
                  </a:lnTo>
                  <a:lnTo>
                    <a:pt x="496" y="692"/>
                  </a:lnTo>
                  <a:lnTo>
                    <a:pt x="498" y="684"/>
                  </a:lnTo>
                  <a:lnTo>
                    <a:pt x="500" y="676"/>
                  </a:lnTo>
                  <a:lnTo>
                    <a:pt x="506" y="670"/>
                  </a:lnTo>
                  <a:lnTo>
                    <a:pt x="512" y="664"/>
                  </a:lnTo>
                  <a:lnTo>
                    <a:pt x="518" y="660"/>
                  </a:lnTo>
                  <a:lnTo>
                    <a:pt x="526" y="658"/>
                  </a:lnTo>
                  <a:lnTo>
                    <a:pt x="526" y="658"/>
                  </a:lnTo>
                  <a:close/>
                  <a:moveTo>
                    <a:pt x="950" y="48"/>
                  </a:moveTo>
                  <a:lnTo>
                    <a:pt x="964" y="100"/>
                  </a:lnTo>
                  <a:lnTo>
                    <a:pt x="964" y="100"/>
                  </a:lnTo>
                  <a:lnTo>
                    <a:pt x="908" y="116"/>
                  </a:lnTo>
                  <a:lnTo>
                    <a:pt x="908" y="116"/>
                  </a:lnTo>
                  <a:lnTo>
                    <a:pt x="892" y="58"/>
                  </a:lnTo>
                  <a:lnTo>
                    <a:pt x="892" y="58"/>
                  </a:lnTo>
                  <a:lnTo>
                    <a:pt x="950" y="48"/>
                  </a:lnTo>
                  <a:lnTo>
                    <a:pt x="950" y="48"/>
                  </a:lnTo>
                  <a:close/>
                  <a:moveTo>
                    <a:pt x="836" y="66"/>
                  </a:moveTo>
                  <a:lnTo>
                    <a:pt x="854" y="130"/>
                  </a:lnTo>
                  <a:lnTo>
                    <a:pt x="854" y="130"/>
                  </a:lnTo>
                  <a:lnTo>
                    <a:pt x="762" y="156"/>
                  </a:lnTo>
                  <a:lnTo>
                    <a:pt x="762" y="156"/>
                  </a:lnTo>
                  <a:lnTo>
                    <a:pt x="742" y="84"/>
                  </a:lnTo>
                  <a:lnTo>
                    <a:pt x="742" y="84"/>
                  </a:lnTo>
                  <a:lnTo>
                    <a:pt x="836" y="66"/>
                  </a:lnTo>
                  <a:lnTo>
                    <a:pt x="836" y="66"/>
                  </a:lnTo>
                  <a:close/>
                  <a:moveTo>
                    <a:pt x="686" y="94"/>
                  </a:moveTo>
                  <a:lnTo>
                    <a:pt x="708" y="172"/>
                  </a:lnTo>
                  <a:lnTo>
                    <a:pt x="708" y="172"/>
                  </a:lnTo>
                  <a:lnTo>
                    <a:pt x="616" y="198"/>
                  </a:lnTo>
                  <a:lnTo>
                    <a:pt x="616" y="198"/>
                  </a:lnTo>
                  <a:lnTo>
                    <a:pt x="590" y="110"/>
                  </a:lnTo>
                  <a:lnTo>
                    <a:pt x="590" y="110"/>
                  </a:lnTo>
                  <a:lnTo>
                    <a:pt x="686" y="94"/>
                  </a:lnTo>
                  <a:lnTo>
                    <a:pt x="686" y="94"/>
                  </a:lnTo>
                  <a:close/>
                  <a:moveTo>
                    <a:pt x="536" y="120"/>
                  </a:moveTo>
                  <a:lnTo>
                    <a:pt x="562" y="212"/>
                  </a:lnTo>
                  <a:lnTo>
                    <a:pt x="562" y="212"/>
                  </a:lnTo>
                  <a:lnTo>
                    <a:pt x="468" y="238"/>
                  </a:lnTo>
                  <a:lnTo>
                    <a:pt x="468" y="238"/>
                  </a:lnTo>
                  <a:lnTo>
                    <a:pt x="440" y="136"/>
                  </a:lnTo>
                  <a:lnTo>
                    <a:pt x="440" y="136"/>
                  </a:lnTo>
                  <a:lnTo>
                    <a:pt x="536" y="120"/>
                  </a:lnTo>
                  <a:lnTo>
                    <a:pt x="536" y="120"/>
                  </a:lnTo>
                  <a:close/>
                  <a:moveTo>
                    <a:pt x="244" y="170"/>
                  </a:moveTo>
                  <a:lnTo>
                    <a:pt x="244" y="170"/>
                  </a:lnTo>
                  <a:lnTo>
                    <a:pt x="384" y="146"/>
                  </a:lnTo>
                  <a:lnTo>
                    <a:pt x="414" y="252"/>
                  </a:lnTo>
                  <a:lnTo>
                    <a:pt x="414" y="252"/>
                  </a:lnTo>
                  <a:lnTo>
                    <a:pt x="316" y="280"/>
                  </a:lnTo>
                  <a:lnTo>
                    <a:pt x="316" y="280"/>
                  </a:lnTo>
                  <a:lnTo>
                    <a:pt x="244" y="170"/>
                  </a:lnTo>
                  <a:lnTo>
                    <a:pt x="244" y="170"/>
                  </a:lnTo>
                  <a:close/>
                  <a:moveTo>
                    <a:pt x="392" y="400"/>
                  </a:moveTo>
                  <a:lnTo>
                    <a:pt x="392" y="400"/>
                  </a:lnTo>
                  <a:lnTo>
                    <a:pt x="346" y="330"/>
                  </a:lnTo>
                  <a:lnTo>
                    <a:pt x="346" y="330"/>
                  </a:lnTo>
                  <a:lnTo>
                    <a:pt x="430" y="306"/>
                  </a:lnTo>
                  <a:lnTo>
                    <a:pt x="450" y="382"/>
                  </a:lnTo>
                  <a:lnTo>
                    <a:pt x="450" y="382"/>
                  </a:lnTo>
                  <a:lnTo>
                    <a:pt x="392" y="400"/>
                  </a:lnTo>
                  <a:lnTo>
                    <a:pt x="392" y="400"/>
                  </a:lnTo>
                  <a:close/>
                  <a:moveTo>
                    <a:pt x="452" y="492"/>
                  </a:moveTo>
                  <a:lnTo>
                    <a:pt x="452" y="492"/>
                  </a:lnTo>
                  <a:lnTo>
                    <a:pt x="424" y="448"/>
                  </a:lnTo>
                  <a:lnTo>
                    <a:pt x="424" y="448"/>
                  </a:lnTo>
                  <a:lnTo>
                    <a:pt x="466" y="436"/>
                  </a:lnTo>
                  <a:lnTo>
                    <a:pt x="478" y="484"/>
                  </a:lnTo>
                  <a:lnTo>
                    <a:pt x="478" y="484"/>
                  </a:lnTo>
                  <a:lnTo>
                    <a:pt x="452" y="492"/>
                  </a:lnTo>
                  <a:lnTo>
                    <a:pt x="452" y="492"/>
                  </a:lnTo>
                  <a:close/>
                  <a:moveTo>
                    <a:pt x="484" y="292"/>
                  </a:moveTo>
                  <a:lnTo>
                    <a:pt x="484" y="292"/>
                  </a:lnTo>
                  <a:lnTo>
                    <a:pt x="576" y="266"/>
                  </a:lnTo>
                  <a:lnTo>
                    <a:pt x="598" y="342"/>
                  </a:lnTo>
                  <a:lnTo>
                    <a:pt x="598" y="342"/>
                  </a:lnTo>
                  <a:lnTo>
                    <a:pt x="504" y="368"/>
                  </a:lnTo>
                  <a:lnTo>
                    <a:pt x="504" y="368"/>
                  </a:lnTo>
                  <a:lnTo>
                    <a:pt x="484" y="292"/>
                  </a:lnTo>
                  <a:lnTo>
                    <a:pt x="484" y="292"/>
                  </a:lnTo>
                  <a:close/>
                  <a:moveTo>
                    <a:pt x="532" y="470"/>
                  </a:moveTo>
                  <a:lnTo>
                    <a:pt x="532" y="470"/>
                  </a:lnTo>
                  <a:lnTo>
                    <a:pt x="520" y="420"/>
                  </a:lnTo>
                  <a:lnTo>
                    <a:pt x="520" y="420"/>
                  </a:lnTo>
                  <a:lnTo>
                    <a:pt x="612" y="394"/>
                  </a:lnTo>
                  <a:lnTo>
                    <a:pt x="626" y="444"/>
                  </a:lnTo>
                  <a:lnTo>
                    <a:pt x="626" y="444"/>
                  </a:lnTo>
                  <a:lnTo>
                    <a:pt x="532" y="470"/>
                  </a:lnTo>
                  <a:lnTo>
                    <a:pt x="532" y="470"/>
                  </a:lnTo>
                  <a:close/>
                  <a:moveTo>
                    <a:pt x="630" y="252"/>
                  </a:moveTo>
                  <a:lnTo>
                    <a:pt x="630" y="252"/>
                  </a:lnTo>
                  <a:lnTo>
                    <a:pt x="722" y="226"/>
                  </a:lnTo>
                  <a:lnTo>
                    <a:pt x="744" y="302"/>
                  </a:lnTo>
                  <a:lnTo>
                    <a:pt x="744" y="302"/>
                  </a:lnTo>
                  <a:lnTo>
                    <a:pt x="652" y="328"/>
                  </a:lnTo>
                  <a:lnTo>
                    <a:pt x="652" y="328"/>
                  </a:lnTo>
                  <a:lnTo>
                    <a:pt x="630" y="252"/>
                  </a:lnTo>
                  <a:lnTo>
                    <a:pt x="630" y="252"/>
                  </a:lnTo>
                  <a:close/>
                  <a:moveTo>
                    <a:pt x="680" y="428"/>
                  </a:moveTo>
                  <a:lnTo>
                    <a:pt x="680" y="428"/>
                  </a:lnTo>
                  <a:lnTo>
                    <a:pt x="666" y="380"/>
                  </a:lnTo>
                  <a:lnTo>
                    <a:pt x="666" y="380"/>
                  </a:lnTo>
                  <a:lnTo>
                    <a:pt x="758" y="354"/>
                  </a:lnTo>
                  <a:lnTo>
                    <a:pt x="772" y="404"/>
                  </a:lnTo>
                  <a:lnTo>
                    <a:pt x="772" y="404"/>
                  </a:lnTo>
                  <a:lnTo>
                    <a:pt x="680" y="428"/>
                  </a:lnTo>
                  <a:lnTo>
                    <a:pt x="680" y="428"/>
                  </a:lnTo>
                  <a:close/>
                  <a:moveTo>
                    <a:pt x="776" y="210"/>
                  </a:moveTo>
                  <a:lnTo>
                    <a:pt x="776" y="210"/>
                  </a:lnTo>
                  <a:lnTo>
                    <a:pt x="870" y="184"/>
                  </a:lnTo>
                  <a:lnTo>
                    <a:pt x="890" y="262"/>
                  </a:lnTo>
                  <a:lnTo>
                    <a:pt x="890" y="262"/>
                  </a:lnTo>
                  <a:lnTo>
                    <a:pt x="798" y="286"/>
                  </a:lnTo>
                  <a:lnTo>
                    <a:pt x="798" y="286"/>
                  </a:lnTo>
                  <a:lnTo>
                    <a:pt x="776" y="210"/>
                  </a:lnTo>
                  <a:lnTo>
                    <a:pt x="776" y="210"/>
                  </a:lnTo>
                  <a:close/>
                  <a:moveTo>
                    <a:pt x="826" y="388"/>
                  </a:moveTo>
                  <a:lnTo>
                    <a:pt x="826" y="388"/>
                  </a:lnTo>
                  <a:lnTo>
                    <a:pt x="812" y="340"/>
                  </a:lnTo>
                  <a:lnTo>
                    <a:pt x="812" y="340"/>
                  </a:lnTo>
                  <a:lnTo>
                    <a:pt x="906" y="314"/>
                  </a:lnTo>
                  <a:lnTo>
                    <a:pt x="918" y="362"/>
                  </a:lnTo>
                  <a:lnTo>
                    <a:pt x="918" y="362"/>
                  </a:lnTo>
                  <a:lnTo>
                    <a:pt x="826" y="388"/>
                  </a:lnTo>
                  <a:lnTo>
                    <a:pt x="826" y="388"/>
                  </a:lnTo>
                  <a:close/>
                  <a:moveTo>
                    <a:pt x="944" y="246"/>
                  </a:moveTo>
                  <a:lnTo>
                    <a:pt x="944" y="246"/>
                  </a:lnTo>
                  <a:lnTo>
                    <a:pt x="924" y="170"/>
                  </a:lnTo>
                  <a:lnTo>
                    <a:pt x="924" y="170"/>
                  </a:lnTo>
                  <a:lnTo>
                    <a:pt x="980" y="154"/>
                  </a:lnTo>
                  <a:lnTo>
                    <a:pt x="1000" y="230"/>
                  </a:lnTo>
                  <a:lnTo>
                    <a:pt x="1000" y="230"/>
                  </a:lnTo>
                  <a:lnTo>
                    <a:pt x="944" y="246"/>
                  </a:lnTo>
                  <a:lnTo>
                    <a:pt x="944" y="2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2059" name="Freeform 15"/>
            <p:cNvSpPr>
              <a:spLocks/>
            </p:cNvSpPr>
            <p:nvPr userDrawn="1"/>
          </p:nvSpPr>
          <p:spPr bwMode="auto">
            <a:xfrm>
              <a:off x="4044" y="2689"/>
              <a:ext cx="84" cy="86"/>
            </a:xfrm>
            <a:custGeom>
              <a:avLst/>
              <a:gdLst>
                <a:gd name="T0" fmla="*/ 0 w 84"/>
                <a:gd name="T1" fmla="*/ 44 h 86"/>
                <a:gd name="T2" fmla="*/ 0 w 84"/>
                <a:gd name="T3" fmla="*/ 44 h 86"/>
                <a:gd name="T4" fmla="*/ 2 w 84"/>
                <a:gd name="T5" fmla="*/ 52 h 86"/>
                <a:gd name="T6" fmla="*/ 4 w 84"/>
                <a:gd name="T7" fmla="*/ 60 h 86"/>
                <a:gd name="T8" fmla="*/ 8 w 84"/>
                <a:gd name="T9" fmla="*/ 68 h 86"/>
                <a:gd name="T10" fmla="*/ 12 w 84"/>
                <a:gd name="T11" fmla="*/ 74 h 86"/>
                <a:gd name="T12" fmla="*/ 20 w 84"/>
                <a:gd name="T13" fmla="*/ 78 h 86"/>
                <a:gd name="T14" fmla="*/ 26 w 84"/>
                <a:gd name="T15" fmla="*/ 82 h 86"/>
                <a:gd name="T16" fmla="*/ 34 w 84"/>
                <a:gd name="T17" fmla="*/ 86 h 86"/>
                <a:gd name="T18" fmla="*/ 42 w 84"/>
                <a:gd name="T19" fmla="*/ 86 h 86"/>
                <a:gd name="T20" fmla="*/ 42 w 84"/>
                <a:gd name="T21" fmla="*/ 86 h 86"/>
                <a:gd name="T22" fmla="*/ 52 w 84"/>
                <a:gd name="T23" fmla="*/ 86 h 86"/>
                <a:gd name="T24" fmla="*/ 58 w 84"/>
                <a:gd name="T25" fmla="*/ 82 h 86"/>
                <a:gd name="T26" fmla="*/ 66 w 84"/>
                <a:gd name="T27" fmla="*/ 78 h 86"/>
                <a:gd name="T28" fmla="*/ 72 w 84"/>
                <a:gd name="T29" fmla="*/ 74 h 86"/>
                <a:gd name="T30" fmla="*/ 78 w 84"/>
                <a:gd name="T31" fmla="*/ 68 h 86"/>
                <a:gd name="T32" fmla="*/ 82 w 84"/>
                <a:gd name="T33" fmla="*/ 60 h 86"/>
                <a:gd name="T34" fmla="*/ 84 w 84"/>
                <a:gd name="T35" fmla="*/ 52 h 86"/>
                <a:gd name="T36" fmla="*/ 84 w 84"/>
                <a:gd name="T37" fmla="*/ 44 h 86"/>
                <a:gd name="T38" fmla="*/ 84 w 84"/>
                <a:gd name="T39" fmla="*/ 44 h 86"/>
                <a:gd name="T40" fmla="*/ 84 w 84"/>
                <a:gd name="T41" fmla="*/ 34 h 86"/>
                <a:gd name="T42" fmla="*/ 82 w 84"/>
                <a:gd name="T43" fmla="*/ 26 h 86"/>
                <a:gd name="T44" fmla="*/ 78 w 84"/>
                <a:gd name="T45" fmla="*/ 20 h 86"/>
                <a:gd name="T46" fmla="*/ 72 w 84"/>
                <a:gd name="T47" fmla="*/ 12 h 86"/>
                <a:gd name="T48" fmla="*/ 66 w 84"/>
                <a:gd name="T49" fmla="*/ 8 h 86"/>
                <a:gd name="T50" fmla="*/ 58 w 84"/>
                <a:gd name="T51" fmla="*/ 4 h 86"/>
                <a:gd name="T52" fmla="*/ 52 w 84"/>
                <a:gd name="T53" fmla="*/ 2 h 86"/>
                <a:gd name="T54" fmla="*/ 42 w 84"/>
                <a:gd name="T55" fmla="*/ 0 h 86"/>
                <a:gd name="T56" fmla="*/ 42 w 84"/>
                <a:gd name="T57" fmla="*/ 0 h 86"/>
                <a:gd name="T58" fmla="*/ 34 w 84"/>
                <a:gd name="T59" fmla="*/ 2 h 86"/>
                <a:gd name="T60" fmla="*/ 26 w 84"/>
                <a:gd name="T61" fmla="*/ 4 h 86"/>
                <a:gd name="T62" fmla="*/ 20 w 84"/>
                <a:gd name="T63" fmla="*/ 8 h 86"/>
                <a:gd name="T64" fmla="*/ 12 w 84"/>
                <a:gd name="T65" fmla="*/ 12 h 86"/>
                <a:gd name="T66" fmla="*/ 8 w 84"/>
                <a:gd name="T67" fmla="*/ 20 h 86"/>
                <a:gd name="T68" fmla="*/ 4 w 84"/>
                <a:gd name="T69" fmla="*/ 26 h 86"/>
                <a:gd name="T70" fmla="*/ 2 w 84"/>
                <a:gd name="T71" fmla="*/ 34 h 86"/>
                <a:gd name="T72" fmla="*/ 0 w 84"/>
                <a:gd name="T73" fmla="*/ 44 h 86"/>
                <a:gd name="T74" fmla="*/ 0 w 84"/>
                <a:gd name="T75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4" h="86">
                  <a:moveTo>
                    <a:pt x="0" y="44"/>
                  </a:moveTo>
                  <a:lnTo>
                    <a:pt x="0" y="44"/>
                  </a:lnTo>
                  <a:lnTo>
                    <a:pt x="2" y="52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2" y="74"/>
                  </a:lnTo>
                  <a:lnTo>
                    <a:pt x="20" y="78"/>
                  </a:lnTo>
                  <a:lnTo>
                    <a:pt x="26" y="82"/>
                  </a:lnTo>
                  <a:lnTo>
                    <a:pt x="34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52" y="86"/>
                  </a:lnTo>
                  <a:lnTo>
                    <a:pt x="58" y="82"/>
                  </a:lnTo>
                  <a:lnTo>
                    <a:pt x="66" y="78"/>
                  </a:lnTo>
                  <a:lnTo>
                    <a:pt x="72" y="74"/>
                  </a:lnTo>
                  <a:lnTo>
                    <a:pt x="78" y="68"/>
                  </a:lnTo>
                  <a:lnTo>
                    <a:pt x="82" y="60"/>
                  </a:lnTo>
                  <a:lnTo>
                    <a:pt x="84" y="52"/>
                  </a:lnTo>
                  <a:lnTo>
                    <a:pt x="84" y="44"/>
                  </a:lnTo>
                  <a:lnTo>
                    <a:pt x="84" y="44"/>
                  </a:lnTo>
                  <a:lnTo>
                    <a:pt x="84" y="34"/>
                  </a:lnTo>
                  <a:lnTo>
                    <a:pt x="82" y="26"/>
                  </a:lnTo>
                  <a:lnTo>
                    <a:pt x="78" y="20"/>
                  </a:lnTo>
                  <a:lnTo>
                    <a:pt x="72" y="12"/>
                  </a:lnTo>
                  <a:lnTo>
                    <a:pt x="66" y="8"/>
                  </a:lnTo>
                  <a:lnTo>
                    <a:pt x="58" y="4"/>
                  </a:lnTo>
                  <a:lnTo>
                    <a:pt x="52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2"/>
                  </a:lnTo>
                  <a:lnTo>
                    <a:pt x="26" y="4"/>
                  </a:lnTo>
                  <a:lnTo>
                    <a:pt x="20" y="8"/>
                  </a:lnTo>
                  <a:lnTo>
                    <a:pt x="12" y="12"/>
                  </a:lnTo>
                  <a:lnTo>
                    <a:pt x="8" y="20"/>
                  </a:lnTo>
                  <a:lnTo>
                    <a:pt x="4" y="26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2060" name="Freeform 16"/>
            <p:cNvSpPr>
              <a:spLocks noEditPoints="1"/>
            </p:cNvSpPr>
            <p:nvPr userDrawn="1"/>
          </p:nvSpPr>
          <p:spPr bwMode="auto">
            <a:xfrm>
              <a:off x="3570" y="2467"/>
              <a:ext cx="638" cy="510"/>
            </a:xfrm>
            <a:custGeom>
              <a:avLst/>
              <a:gdLst>
                <a:gd name="T0" fmla="*/ 602 w 638"/>
                <a:gd name="T1" fmla="*/ 506 h 510"/>
                <a:gd name="T2" fmla="*/ 634 w 638"/>
                <a:gd name="T3" fmla="*/ 474 h 510"/>
                <a:gd name="T4" fmla="*/ 638 w 638"/>
                <a:gd name="T5" fmla="*/ 330 h 510"/>
                <a:gd name="T6" fmla="*/ 488 w 638"/>
                <a:gd name="T7" fmla="*/ 328 h 510"/>
                <a:gd name="T8" fmla="*/ 452 w 638"/>
                <a:gd name="T9" fmla="*/ 304 h 510"/>
                <a:gd name="T10" fmla="*/ 442 w 638"/>
                <a:gd name="T11" fmla="*/ 270 h 510"/>
                <a:gd name="T12" fmla="*/ 446 w 638"/>
                <a:gd name="T13" fmla="*/ 238 h 510"/>
                <a:gd name="T14" fmla="*/ 478 w 638"/>
                <a:gd name="T15" fmla="*/ 206 h 510"/>
                <a:gd name="T16" fmla="*/ 638 w 638"/>
                <a:gd name="T17" fmla="*/ 200 h 510"/>
                <a:gd name="T18" fmla="*/ 636 w 638"/>
                <a:gd name="T19" fmla="*/ 48 h 510"/>
                <a:gd name="T20" fmla="*/ 612 w 638"/>
                <a:gd name="T21" fmla="*/ 10 h 510"/>
                <a:gd name="T22" fmla="*/ 578 w 638"/>
                <a:gd name="T23" fmla="*/ 0 h 510"/>
                <a:gd name="T24" fmla="*/ 310 w 638"/>
                <a:gd name="T25" fmla="*/ 24 h 510"/>
                <a:gd name="T26" fmla="*/ 10 w 638"/>
                <a:gd name="T27" fmla="*/ 510 h 510"/>
                <a:gd name="T28" fmla="*/ 608 w 638"/>
                <a:gd name="T29" fmla="*/ 364 h 510"/>
                <a:gd name="T30" fmla="*/ 620 w 638"/>
                <a:gd name="T31" fmla="*/ 400 h 510"/>
                <a:gd name="T32" fmla="*/ 608 w 638"/>
                <a:gd name="T33" fmla="*/ 436 h 510"/>
                <a:gd name="T34" fmla="*/ 618 w 638"/>
                <a:gd name="T35" fmla="*/ 446 h 510"/>
                <a:gd name="T36" fmla="*/ 606 w 638"/>
                <a:gd name="T37" fmla="*/ 474 h 510"/>
                <a:gd name="T38" fmla="*/ 606 w 638"/>
                <a:gd name="T39" fmla="*/ 454 h 510"/>
                <a:gd name="T40" fmla="*/ 536 w 638"/>
                <a:gd name="T41" fmla="*/ 486 h 510"/>
                <a:gd name="T42" fmla="*/ 570 w 638"/>
                <a:gd name="T43" fmla="*/ 484 h 510"/>
                <a:gd name="T44" fmla="*/ 558 w 638"/>
                <a:gd name="T45" fmla="*/ 498 h 510"/>
                <a:gd name="T46" fmla="*/ 462 w 638"/>
                <a:gd name="T47" fmla="*/ 486 h 510"/>
                <a:gd name="T48" fmla="*/ 498 w 638"/>
                <a:gd name="T49" fmla="*/ 498 h 510"/>
                <a:gd name="T50" fmla="*/ 462 w 638"/>
                <a:gd name="T51" fmla="*/ 486 h 510"/>
                <a:gd name="T52" fmla="*/ 620 w 638"/>
                <a:gd name="T53" fmla="*/ 70 h 510"/>
                <a:gd name="T54" fmla="*/ 620 w 638"/>
                <a:gd name="T55" fmla="*/ 106 h 510"/>
                <a:gd name="T56" fmla="*/ 608 w 638"/>
                <a:gd name="T57" fmla="*/ 74 h 510"/>
                <a:gd name="T58" fmla="*/ 620 w 638"/>
                <a:gd name="T59" fmla="*/ 142 h 510"/>
                <a:gd name="T60" fmla="*/ 608 w 638"/>
                <a:gd name="T61" fmla="*/ 180 h 510"/>
                <a:gd name="T62" fmla="*/ 568 w 638"/>
                <a:gd name="T63" fmla="*/ 14 h 510"/>
                <a:gd name="T64" fmla="*/ 604 w 638"/>
                <a:gd name="T65" fmla="*/ 32 h 510"/>
                <a:gd name="T66" fmla="*/ 590 w 638"/>
                <a:gd name="T67" fmla="*/ 34 h 510"/>
                <a:gd name="T68" fmla="*/ 568 w 638"/>
                <a:gd name="T69" fmla="*/ 14 h 510"/>
                <a:gd name="T70" fmla="*/ 532 w 638"/>
                <a:gd name="T71" fmla="*/ 12 h 510"/>
                <a:gd name="T72" fmla="*/ 494 w 638"/>
                <a:gd name="T73" fmla="*/ 12 h 510"/>
                <a:gd name="T74" fmla="*/ 458 w 638"/>
                <a:gd name="T75" fmla="*/ 12 h 510"/>
                <a:gd name="T76" fmla="*/ 420 w 638"/>
                <a:gd name="T77" fmla="*/ 12 h 510"/>
                <a:gd name="T78" fmla="*/ 424 w 638"/>
                <a:gd name="T79" fmla="*/ 498 h 510"/>
                <a:gd name="T80" fmla="*/ 388 w 638"/>
                <a:gd name="T81" fmla="*/ 486 h 510"/>
                <a:gd name="T82" fmla="*/ 384 w 638"/>
                <a:gd name="T83" fmla="*/ 12 h 510"/>
                <a:gd name="T84" fmla="*/ 348 w 638"/>
                <a:gd name="T85" fmla="*/ 24 h 510"/>
                <a:gd name="T86" fmla="*/ 314 w 638"/>
                <a:gd name="T87" fmla="*/ 486 h 510"/>
                <a:gd name="T88" fmla="*/ 314 w 638"/>
                <a:gd name="T89" fmla="*/ 498 h 510"/>
                <a:gd name="T90" fmla="*/ 242 w 638"/>
                <a:gd name="T91" fmla="*/ 486 h 510"/>
                <a:gd name="T92" fmla="*/ 278 w 638"/>
                <a:gd name="T93" fmla="*/ 498 h 510"/>
                <a:gd name="T94" fmla="*/ 242 w 638"/>
                <a:gd name="T95" fmla="*/ 486 h 510"/>
                <a:gd name="T96" fmla="*/ 204 w 638"/>
                <a:gd name="T97" fmla="*/ 498 h 510"/>
                <a:gd name="T98" fmla="*/ 168 w 638"/>
                <a:gd name="T99" fmla="*/ 486 h 510"/>
                <a:gd name="T100" fmla="*/ 132 w 638"/>
                <a:gd name="T101" fmla="*/ 486 h 510"/>
                <a:gd name="T102" fmla="*/ 94 w 638"/>
                <a:gd name="T103" fmla="*/ 498 h 510"/>
                <a:gd name="T104" fmla="*/ 22 w 638"/>
                <a:gd name="T105" fmla="*/ 486 h 510"/>
                <a:gd name="T106" fmla="*/ 58 w 638"/>
                <a:gd name="T107" fmla="*/ 498 h 510"/>
                <a:gd name="T108" fmla="*/ 20 w 638"/>
                <a:gd name="T109" fmla="*/ 496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8" h="510">
                  <a:moveTo>
                    <a:pt x="578" y="510"/>
                  </a:moveTo>
                  <a:lnTo>
                    <a:pt x="578" y="510"/>
                  </a:lnTo>
                  <a:lnTo>
                    <a:pt x="590" y="508"/>
                  </a:lnTo>
                  <a:lnTo>
                    <a:pt x="602" y="506"/>
                  </a:lnTo>
                  <a:lnTo>
                    <a:pt x="612" y="500"/>
                  </a:lnTo>
                  <a:lnTo>
                    <a:pt x="620" y="492"/>
                  </a:lnTo>
                  <a:lnTo>
                    <a:pt x="628" y="484"/>
                  </a:lnTo>
                  <a:lnTo>
                    <a:pt x="634" y="474"/>
                  </a:lnTo>
                  <a:lnTo>
                    <a:pt x="636" y="462"/>
                  </a:lnTo>
                  <a:lnTo>
                    <a:pt x="638" y="452"/>
                  </a:lnTo>
                  <a:lnTo>
                    <a:pt x="638" y="452"/>
                  </a:lnTo>
                  <a:lnTo>
                    <a:pt x="638" y="330"/>
                  </a:lnTo>
                  <a:lnTo>
                    <a:pt x="638" y="330"/>
                  </a:lnTo>
                  <a:lnTo>
                    <a:pt x="500" y="330"/>
                  </a:lnTo>
                  <a:lnTo>
                    <a:pt x="500" y="330"/>
                  </a:lnTo>
                  <a:lnTo>
                    <a:pt x="488" y="328"/>
                  </a:lnTo>
                  <a:lnTo>
                    <a:pt x="478" y="324"/>
                  </a:lnTo>
                  <a:lnTo>
                    <a:pt x="468" y="320"/>
                  </a:lnTo>
                  <a:lnTo>
                    <a:pt x="458" y="312"/>
                  </a:lnTo>
                  <a:lnTo>
                    <a:pt x="452" y="304"/>
                  </a:lnTo>
                  <a:lnTo>
                    <a:pt x="446" y="294"/>
                  </a:lnTo>
                  <a:lnTo>
                    <a:pt x="442" y="282"/>
                  </a:lnTo>
                  <a:lnTo>
                    <a:pt x="442" y="270"/>
                  </a:lnTo>
                  <a:lnTo>
                    <a:pt x="442" y="270"/>
                  </a:lnTo>
                  <a:lnTo>
                    <a:pt x="442" y="260"/>
                  </a:lnTo>
                  <a:lnTo>
                    <a:pt x="442" y="260"/>
                  </a:lnTo>
                  <a:lnTo>
                    <a:pt x="442" y="248"/>
                  </a:lnTo>
                  <a:lnTo>
                    <a:pt x="446" y="238"/>
                  </a:lnTo>
                  <a:lnTo>
                    <a:pt x="452" y="228"/>
                  </a:lnTo>
                  <a:lnTo>
                    <a:pt x="458" y="218"/>
                  </a:lnTo>
                  <a:lnTo>
                    <a:pt x="468" y="212"/>
                  </a:lnTo>
                  <a:lnTo>
                    <a:pt x="478" y="206"/>
                  </a:lnTo>
                  <a:lnTo>
                    <a:pt x="488" y="202"/>
                  </a:lnTo>
                  <a:lnTo>
                    <a:pt x="500" y="200"/>
                  </a:lnTo>
                  <a:lnTo>
                    <a:pt x="500" y="200"/>
                  </a:lnTo>
                  <a:lnTo>
                    <a:pt x="638" y="200"/>
                  </a:lnTo>
                  <a:lnTo>
                    <a:pt x="638" y="200"/>
                  </a:lnTo>
                  <a:lnTo>
                    <a:pt x="638" y="60"/>
                  </a:lnTo>
                  <a:lnTo>
                    <a:pt x="638" y="60"/>
                  </a:lnTo>
                  <a:lnTo>
                    <a:pt x="636" y="48"/>
                  </a:lnTo>
                  <a:lnTo>
                    <a:pt x="634" y="36"/>
                  </a:lnTo>
                  <a:lnTo>
                    <a:pt x="628" y="26"/>
                  </a:lnTo>
                  <a:lnTo>
                    <a:pt x="620" y="18"/>
                  </a:lnTo>
                  <a:lnTo>
                    <a:pt x="612" y="10"/>
                  </a:lnTo>
                  <a:lnTo>
                    <a:pt x="602" y="6"/>
                  </a:lnTo>
                  <a:lnTo>
                    <a:pt x="590" y="2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326" y="0"/>
                  </a:lnTo>
                  <a:lnTo>
                    <a:pt x="310" y="24"/>
                  </a:lnTo>
                  <a:lnTo>
                    <a:pt x="310" y="24"/>
                  </a:lnTo>
                  <a:lnTo>
                    <a:pt x="310" y="24"/>
                  </a:lnTo>
                  <a:lnTo>
                    <a:pt x="310" y="24"/>
                  </a:lnTo>
                  <a:lnTo>
                    <a:pt x="0" y="510"/>
                  </a:lnTo>
                  <a:lnTo>
                    <a:pt x="0" y="510"/>
                  </a:lnTo>
                  <a:lnTo>
                    <a:pt x="10" y="510"/>
                  </a:lnTo>
                  <a:lnTo>
                    <a:pt x="10" y="510"/>
                  </a:lnTo>
                  <a:lnTo>
                    <a:pt x="578" y="510"/>
                  </a:lnTo>
                  <a:lnTo>
                    <a:pt x="578" y="510"/>
                  </a:lnTo>
                  <a:close/>
                  <a:moveTo>
                    <a:pt x="608" y="364"/>
                  </a:moveTo>
                  <a:lnTo>
                    <a:pt x="608" y="364"/>
                  </a:lnTo>
                  <a:lnTo>
                    <a:pt x="620" y="364"/>
                  </a:lnTo>
                  <a:lnTo>
                    <a:pt x="620" y="364"/>
                  </a:lnTo>
                  <a:lnTo>
                    <a:pt x="620" y="400"/>
                  </a:lnTo>
                  <a:lnTo>
                    <a:pt x="620" y="400"/>
                  </a:lnTo>
                  <a:lnTo>
                    <a:pt x="608" y="400"/>
                  </a:lnTo>
                  <a:lnTo>
                    <a:pt x="608" y="364"/>
                  </a:lnTo>
                  <a:close/>
                  <a:moveTo>
                    <a:pt x="608" y="436"/>
                  </a:moveTo>
                  <a:lnTo>
                    <a:pt x="608" y="436"/>
                  </a:lnTo>
                  <a:lnTo>
                    <a:pt x="620" y="436"/>
                  </a:lnTo>
                  <a:lnTo>
                    <a:pt x="620" y="436"/>
                  </a:lnTo>
                  <a:lnTo>
                    <a:pt x="618" y="446"/>
                  </a:lnTo>
                  <a:lnTo>
                    <a:pt x="616" y="456"/>
                  </a:lnTo>
                  <a:lnTo>
                    <a:pt x="612" y="466"/>
                  </a:lnTo>
                  <a:lnTo>
                    <a:pt x="606" y="474"/>
                  </a:lnTo>
                  <a:lnTo>
                    <a:pt x="606" y="474"/>
                  </a:lnTo>
                  <a:lnTo>
                    <a:pt x="598" y="468"/>
                  </a:lnTo>
                  <a:lnTo>
                    <a:pt x="598" y="468"/>
                  </a:lnTo>
                  <a:lnTo>
                    <a:pt x="602" y="460"/>
                  </a:lnTo>
                  <a:lnTo>
                    <a:pt x="606" y="454"/>
                  </a:lnTo>
                  <a:lnTo>
                    <a:pt x="608" y="444"/>
                  </a:lnTo>
                  <a:lnTo>
                    <a:pt x="608" y="436"/>
                  </a:lnTo>
                  <a:lnTo>
                    <a:pt x="608" y="436"/>
                  </a:lnTo>
                  <a:close/>
                  <a:moveTo>
                    <a:pt x="536" y="486"/>
                  </a:moveTo>
                  <a:lnTo>
                    <a:pt x="536" y="486"/>
                  </a:lnTo>
                  <a:lnTo>
                    <a:pt x="558" y="486"/>
                  </a:lnTo>
                  <a:lnTo>
                    <a:pt x="558" y="486"/>
                  </a:lnTo>
                  <a:lnTo>
                    <a:pt x="570" y="484"/>
                  </a:lnTo>
                  <a:lnTo>
                    <a:pt x="570" y="484"/>
                  </a:lnTo>
                  <a:lnTo>
                    <a:pt x="574" y="496"/>
                  </a:lnTo>
                  <a:lnTo>
                    <a:pt x="574" y="496"/>
                  </a:lnTo>
                  <a:lnTo>
                    <a:pt x="558" y="498"/>
                  </a:lnTo>
                  <a:lnTo>
                    <a:pt x="558" y="498"/>
                  </a:lnTo>
                  <a:lnTo>
                    <a:pt x="536" y="498"/>
                  </a:lnTo>
                  <a:lnTo>
                    <a:pt x="536" y="486"/>
                  </a:lnTo>
                  <a:close/>
                  <a:moveTo>
                    <a:pt x="462" y="486"/>
                  </a:moveTo>
                  <a:lnTo>
                    <a:pt x="462" y="486"/>
                  </a:lnTo>
                  <a:lnTo>
                    <a:pt x="498" y="486"/>
                  </a:lnTo>
                  <a:lnTo>
                    <a:pt x="498" y="498"/>
                  </a:lnTo>
                  <a:lnTo>
                    <a:pt x="498" y="498"/>
                  </a:lnTo>
                  <a:lnTo>
                    <a:pt x="462" y="498"/>
                  </a:lnTo>
                  <a:lnTo>
                    <a:pt x="462" y="498"/>
                  </a:lnTo>
                  <a:lnTo>
                    <a:pt x="462" y="486"/>
                  </a:lnTo>
                  <a:lnTo>
                    <a:pt x="462" y="486"/>
                  </a:lnTo>
                  <a:close/>
                  <a:moveTo>
                    <a:pt x="608" y="74"/>
                  </a:moveTo>
                  <a:lnTo>
                    <a:pt x="608" y="74"/>
                  </a:lnTo>
                  <a:lnTo>
                    <a:pt x="608" y="70"/>
                  </a:lnTo>
                  <a:lnTo>
                    <a:pt x="620" y="70"/>
                  </a:lnTo>
                  <a:lnTo>
                    <a:pt x="620" y="70"/>
                  </a:lnTo>
                  <a:lnTo>
                    <a:pt x="620" y="74"/>
                  </a:lnTo>
                  <a:lnTo>
                    <a:pt x="620" y="74"/>
                  </a:lnTo>
                  <a:lnTo>
                    <a:pt x="620" y="106"/>
                  </a:lnTo>
                  <a:lnTo>
                    <a:pt x="620" y="106"/>
                  </a:lnTo>
                  <a:lnTo>
                    <a:pt x="608" y="106"/>
                  </a:lnTo>
                  <a:lnTo>
                    <a:pt x="608" y="106"/>
                  </a:lnTo>
                  <a:lnTo>
                    <a:pt x="608" y="74"/>
                  </a:lnTo>
                  <a:lnTo>
                    <a:pt x="608" y="74"/>
                  </a:lnTo>
                  <a:close/>
                  <a:moveTo>
                    <a:pt x="608" y="142"/>
                  </a:moveTo>
                  <a:lnTo>
                    <a:pt x="608" y="142"/>
                  </a:lnTo>
                  <a:lnTo>
                    <a:pt x="620" y="142"/>
                  </a:lnTo>
                  <a:lnTo>
                    <a:pt x="620" y="180"/>
                  </a:lnTo>
                  <a:lnTo>
                    <a:pt x="620" y="180"/>
                  </a:lnTo>
                  <a:lnTo>
                    <a:pt x="608" y="180"/>
                  </a:lnTo>
                  <a:lnTo>
                    <a:pt x="608" y="180"/>
                  </a:lnTo>
                  <a:lnTo>
                    <a:pt x="608" y="142"/>
                  </a:lnTo>
                  <a:lnTo>
                    <a:pt x="608" y="142"/>
                  </a:lnTo>
                  <a:close/>
                  <a:moveTo>
                    <a:pt x="568" y="14"/>
                  </a:moveTo>
                  <a:lnTo>
                    <a:pt x="568" y="14"/>
                  </a:lnTo>
                  <a:lnTo>
                    <a:pt x="578" y="16"/>
                  </a:lnTo>
                  <a:lnTo>
                    <a:pt x="588" y="20"/>
                  </a:lnTo>
                  <a:lnTo>
                    <a:pt x="596" y="26"/>
                  </a:lnTo>
                  <a:lnTo>
                    <a:pt x="604" y="32"/>
                  </a:lnTo>
                  <a:lnTo>
                    <a:pt x="604" y="32"/>
                  </a:lnTo>
                  <a:lnTo>
                    <a:pt x="596" y="40"/>
                  </a:lnTo>
                  <a:lnTo>
                    <a:pt x="596" y="40"/>
                  </a:lnTo>
                  <a:lnTo>
                    <a:pt x="590" y="34"/>
                  </a:lnTo>
                  <a:lnTo>
                    <a:pt x="582" y="30"/>
                  </a:lnTo>
                  <a:lnTo>
                    <a:pt x="574" y="26"/>
                  </a:lnTo>
                  <a:lnTo>
                    <a:pt x="566" y="24"/>
                  </a:lnTo>
                  <a:lnTo>
                    <a:pt x="568" y="14"/>
                  </a:lnTo>
                  <a:close/>
                  <a:moveTo>
                    <a:pt x="494" y="12"/>
                  </a:moveTo>
                  <a:lnTo>
                    <a:pt x="494" y="12"/>
                  </a:lnTo>
                  <a:lnTo>
                    <a:pt x="532" y="12"/>
                  </a:lnTo>
                  <a:lnTo>
                    <a:pt x="532" y="12"/>
                  </a:lnTo>
                  <a:lnTo>
                    <a:pt x="532" y="24"/>
                  </a:lnTo>
                  <a:lnTo>
                    <a:pt x="532" y="24"/>
                  </a:lnTo>
                  <a:lnTo>
                    <a:pt x="494" y="24"/>
                  </a:lnTo>
                  <a:lnTo>
                    <a:pt x="494" y="12"/>
                  </a:lnTo>
                  <a:close/>
                  <a:moveTo>
                    <a:pt x="420" y="12"/>
                  </a:moveTo>
                  <a:lnTo>
                    <a:pt x="420" y="12"/>
                  </a:lnTo>
                  <a:lnTo>
                    <a:pt x="458" y="12"/>
                  </a:lnTo>
                  <a:lnTo>
                    <a:pt x="458" y="12"/>
                  </a:lnTo>
                  <a:lnTo>
                    <a:pt x="458" y="24"/>
                  </a:lnTo>
                  <a:lnTo>
                    <a:pt x="458" y="24"/>
                  </a:lnTo>
                  <a:lnTo>
                    <a:pt x="420" y="24"/>
                  </a:lnTo>
                  <a:lnTo>
                    <a:pt x="420" y="12"/>
                  </a:lnTo>
                  <a:close/>
                  <a:moveTo>
                    <a:pt x="388" y="486"/>
                  </a:moveTo>
                  <a:lnTo>
                    <a:pt x="388" y="486"/>
                  </a:lnTo>
                  <a:lnTo>
                    <a:pt x="424" y="486"/>
                  </a:lnTo>
                  <a:lnTo>
                    <a:pt x="424" y="498"/>
                  </a:lnTo>
                  <a:lnTo>
                    <a:pt x="424" y="498"/>
                  </a:lnTo>
                  <a:lnTo>
                    <a:pt x="388" y="498"/>
                  </a:lnTo>
                  <a:lnTo>
                    <a:pt x="388" y="498"/>
                  </a:lnTo>
                  <a:lnTo>
                    <a:pt x="388" y="486"/>
                  </a:lnTo>
                  <a:lnTo>
                    <a:pt x="388" y="486"/>
                  </a:lnTo>
                  <a:close/>
                  <a:moveTo>
                    <a:pt x="348" y="12"/>
                  </a:moveTo>
                  <a:lnTo>
                    <a:pt x="348" y="12"/>
                  </a:lnTo>
                  <a:lnTo>
                    <a:pt x="384" y="12"/>
                  </a:lnTo>
                  <a:lnTo>
                    <a:pt x="384" y="24"/>
                  </a:lnTo>
                  <a:lnTo>
                    <a:pt x="384" y="24"/>
                  </a:lnTo>
                  <a:lnTo>
                    <a:pt x="348" y="24"/>
                  </a:lnTo>
                  <a:lnTo>
                    <a:pt x="348" y="24"/>
                  </a:lnTo>
                  <a:lnTo>
                    <a:pt x="348" y="12"/>
                  </a:lnTo>
                  <a:lnTo>
                    <a:pt x="348" y="12"/>
                  </a:lnTo>
                  <a:close/>
                  <a:moveTo>
                    <a:pt x="314" y="486"/>
                  </a:moveTo>
                  <a:lnTo>
                    <a:pt x="314" y="486"/>
                  </a:lnTo>
                  <a:lnTo>
                    <a:pt x="352" y="486"/>
                  </a:lnTo>
                  <a:lnTo>
                    <a:pt x="352" y="498"/>
                  </a:lnTo>
                  <a:lnTo>
                    <a:pt x="352" y="498"/>
                  </a:lnTo>
                  <a:lnTo>
                    <a:pt x="314" y="498"/>
                  </a:lnTo>
                  <a:lnTo>
                    <a:pt x="314" y="498"/>
                  </a:lnTo>
                  <a:lnTo>
                    <a:pt x="314" y="486"/>
                  </a:lnTo>
                  <a:lnTo>
                    <a:pt x="314" y="486"/>
                  </a:lnTo>
                  <a:close/>
                  <a:moveTo>
                    <a:pt x="242" y="486"/>
                  </a:moveTo>
                  <a:lnTo>
                    <a:pt x="242" y="486"/>
                  </a:lnTo>
                  <a:lnTo>
                    <a:pt x="278" y="486"/>
                  </a:lnTo>
                  <a:lnTo>
                    <a:pt x="278" y="498"/>
                  </a:lnTo>
                  <a:lnTo>
                    <a:pt x="278" y="498"/>
                  </a:lnTo>
                  <a:lnTo>
                    <a:pt x="242" y="498"/>
                  </a:lnTo>
                  <a:lnTo>
                    <a:pt x="242" y="498"/>
                  </a:lnTo>
                  <a:lnTo>
                    <a:pt x="242" y="486"/>
                  </a:lnTo>
                  <a:lnTo>
                    <a:pt x="242" y="486"/>
                  </a:lnTo>
                  <a:close/>
                  <a:moveTo>
                    <a:pt x="168" y="486"/>
                  </a:moveTo>
                  <a:lnTo>
                    <a:pt x="168" y="486"/>
                  </a:lnTo>
                  <a:lnTo>
                    <a:pt x="204" y="486"/>
                  </a:lnTo>
                  <a:lnTo>
                    <a:pt x="204" y="498"/>
                  </a:lnTo>
                  <a:lnTo>
                    <a:pt x="204" y="498"/>
                  </a:lnTo>
                  <a:lnTo>
                    <a:pt x="168" y="498"/>
                  </a:lnTo>
                  <a:lnTo>
                    <a:pt x="168" y="498"/>
                  </a:lnTo>
                  <a:lnTo>
                    <a:pt x="168" y="486"/>
                  </a:lnTo>
                  <a:lnTo>
                    <a:pt x="168" y="486"/>
                  </a:lnTo>
                  <a:close/>
                  <a:moveTo>
                    <a:pt x="94" y="486"/>
                  </a:moveTo>
                  <a:lnTo>
                    <a:pt x="94" y="486"/>
                  </a:lnTo>
                  <a:lnTo>
                    <a:pt x="132" y="486"/>
                  </a:lnTo>
                  <a:lnTo>
                    <a:pt x="132" y="498"/>
                  </a:lnTo>
                  <a:lnTo>
                    <a:pt x="132" y="498"/>
                  </a:lnTo>
                  <a:lnTo>
                    <a:pt x="94" y="498"/>
                  </a:lnTo>
                  <a:lnTo>
                    <a:pt x="94" y="498"/>
                  </a:lnTo>
                  <a:lnTo>
                    <a:pt x="94" y="486"/>
                  </a:lnTo>
                  <a:lnTo>
                    <a:pt x="94" y="486"/>
                  </a:lnTo>
                  <a:close/>
                  <a:moveTo>
                    <a:pt x="22" y="486"/>
                  </a:moveTo>
                  <a:lnTo>
                    <a:pt x="22" y="486"/>
                  </a:lnTo>
                  <a:lnTo>
                    <a:pt x="30" y="486"/>
                  </a:lnTo>
                  <a:lnTo>
                    <a:pt x="30" y="486"/>
                  </a:lnTo>
                  <a:lnTo>
                    <a:pt x="58" y="486"/>
                  </a:lnTo>
                  <a:lnTo>
                    <a:pt x="58" y="498"/>
                  </a:lnTo>
                  <a:lnTo>
                    <a:pt x="58" y="498"/>
                  </a:lnTo>
                  <a:lnTo>
                    <a:pt x="30" y="498"/>
                  </a:lnTo>
                  <a:lnTo>
                    <a:pt x="30" y="498"/>
                  </a:lnTo>
                  <a:lnTo>
                    <a:pt x="20" y="496"/>
                  </a:lnTo>
                  <a:lnTo>
                    <a:pt x="20" y="496"/>
                  </a:lnTo>
                  <a:lnTo>
                    <a:pt x="22" y="486"/>
                  </a:lnTo>
                  <a:lnTo>
                    <a:pt x="22" y="48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</p:grpSp>
      <p:grpSp>
        <p:nvGrpSpPr>
          <p:cNvPr id="56" name="Group 55"/>
          <p:cNvGrpSpPr>
            <a:grpSpLocks noChangeAspect="1"/>
          </p:cNvGrpSpPr>
          <p:nvPr userDrawn="1"/>
        </p:nvGrpSpPr>
        <p:grpSpPr>
          <a:xfrm>
            <a:off x="8211513" y="416336"/>
            <a:ext cx="2599856" cy="280805"/>
            <a:chOff x="-1460183" y="143128"/>
            <a:chExt cx="12931776" cy="1755775"/>
          </a:xfrm>
        </p:grpSpPr>
        <p:sp>
          <p:nvSpPr>
            <p:cNvPr id="57" name="Freeform 64"/>
            <p:cNvSpPr>
              <a:spLocks/>
            </p:cNvSpPr>
            <p:nvPr/>
          </p:nvSpPr>
          <p:spPr bwMode="auto">
            <a:xfrm>
              <a:off x="-1460183" y="247903"/>
              <a:ext cx="330200" cy="1235075"/>
            </a:xfrm>
            <a:custGeom>
              <a:avLst/>
              <a:gdLst>
                <a:gd name="T0" fmla="*/ 18 w 208"/>
                <a:gd name="T1" fmla="*/ 778 h 778"/>
                <a:gd name="T2" fmla="*/ 18 w 208"/>
                <a:gd name="T3" fmla="*/ 778 h 778"/>
                <a:gd name="T4" fmla="*/ 22 w 208"/>
                <a:gd name="T5" fmla="*/ 688 h 778"/>
                <a:gd name="T6" fmla="*/ 22 w 208"/>
                <a:gd name="T7" fmla="*/ 578 h 778"/>
                <a:gd name="T8" fmla="*/ 22 w 208"/>
                <a:gd name="T9" fmla="*/ 274 h 778"/>
                <a:gd name="T10" fmla="*/ 22 w 208"/>
                <a:gd name="T11" fmla="*/ 274 h 778"/>
                <a:gd name="T12" fmla="*/ 22 w 208"/>
                <a:gd name="T13" fmla="*/ 196 h 778"/>
                <a:gd name="T14" fmla="*/ 18 w 208"/>
                <a:gd name="T15" fmla="*/ 126 h 778"/>
                <a:gd name="T16" fmla="*/ 10 w 208"/>
                <a:gd name="T17" fmla="*/ 62 h 778"/>
                <a:gd name="T18" fmla="*/ 0 w 208"/>
                <a:gd name="T19" fmla="*/ 0 h 778"/>
                <a:gd name="T20" fmla="*/ 192 w 208"/>
                <a:gd name="T21" fmla="*/ 0 h 778"/>
                <a:gd name="T22" fmla="*/ 192 w 208"/>
                <a:gd name="T23" fmla="*/ 0 h 778"/>
                <a:gd name="T24" fmla="*/ 190 w 208"/>
                <a:gd name="T25" fmla="*/ 100 h 778"/>
                <a:gd name="T26" fmla="*/ 188 w 208"/>
                <a:gd name="T27" fmla="*/ 158 h 778"/>
                <a:gd name="T28" fmla="*/ 186 w 208"/>
                <a:gd name="T29" fmla="*/ 222 h 778"/>
                <a:gd name="T30" fmla="*/ 186 w 208"/>
                <a:gd name="T31" fmla="*/ 506 h 778"/>
                <a:gd name="T32" fmla="*/ 186 w 208"/>
                <a:gd name="T33" fmla="*/ 506 h 778"/>
                <a:gd name="T34" fmla="*/ 188 w 208"/>
                <a:gd name="T35" fmla="*/ 572 h 778"/>
                <a:gd name="T36" fmla="*/ 194 w 208"/>
                <a:gd name="T37" fmla="*/ 644 h 778"/>
                <a:gd name="T38" fmla="*/ 200 w 208"/>
                <a:gd name="T39" fmla="*/ 716 h 778"/>
                <a:gd name="T40" fmla="*/ 208 w 208"/>
                <a:gd name="T41" fmla="*/ 778 h 778"/>
                <a:gd name="T42" fmla="*/ 18 w 208"/>
                <a:gd name="T43" fmla="*/ 778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8" h="778">
                  <a:moveTo>
                    <a:pt x="18" y="778"/>
                  </a:moveTo>
                  <a:lnTo>
                    <a:pt x="18" y="778"/>
                  </a:lnTo>
                  <a:lnTo>
                    <a:pt x="22" y="688"/>
                  </a:lnTo>
                  <a:lnTo>
                    <a:pt x="22" y="578"/>
                  </a:lnTo>
                  <a:lnTo>
                    <a:pt x="22" y="274"/>
                  </a:lnTo>
                  <a:lnTo>
                    <a:pt x="22" y="274"/>
                  </a:lnTo>
                  <a:lnTo>
                    <a:pt x="22" y="196"/>
                  </a:lnTo>
                  <a:lnTo>
                    <a:pt x="18" y="126"/>
                  </a:lnTo>
                  <a:lnTo>
                    <a:pt x="10" y="62"/>
                  </a:lnTo>
                  <a:lnTo>
                    <a:pt x="0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90" y="100"/>
                  </a:lnTo>
                  <a:lnTo>
                    <a:pt x="188" y="158"/>
                  </a:lnTo>
                  <a:lnTo>
                    <a:pt x="186" y="222"/>
                  </a:lnTo>
                  <a:lnTo>
                    <a:pt x="186" y="506"/>
                  </a:lnTo>
                  <a:lnTo>
                    <a:pt x="186" y="506"/>
                  </a:lnTo>
                  <a:lnTo>
                    <a:pt x="188" y="572"/>
                  </a:lnTo>
                  <a:lnTo>
                    <a:pt x="194" y="644"/>
                  </a:lnTo>
                  <a:lnTo>
                    <a:pt x="200" y="716"/>
                  </a:lnTo>
                  <a:lnTo>
                    <a:pt x="208" y="778"/>
                  </a:lnTo>
                  <a:lnTo>
                    <a:pt x="18" y="778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58" name="Freeform 65"/>
            <p:cNvSpPr>
              <a:spLocks/>
            </p:cNvSpPr>
            <p:nvPr/>
          </p:nvSpPr>
          <p:spPr bwMode="auto">
            <a:xfrm>
              <a:off x="-1460183" y="247903"/>
              <a:ext cx="330200" cy="1235075"/>
            </a:xfrm>
            <a:custGeom>
              <a:avLst/>
              <a:gdLst>
                <a:gd name="T0" fmla="*/ 18 w 208"/>
                <a:gd name="T1" fmla="*/ 778 h 778"/>
                <a:gd name="T2" fmla="*/ 18 w 208"/>
                <a:gd name="T3" fmla="*/ 778 h 778"/>
                <a:gd name="T4" fmla="*/ 22 w 208"/>
                <a:gd name="T5" fmla="*/ 688 h 778"/>
                <a:gd name="T6" fmla="*/ 22 w 208"/>
                <a:gd name="T7" fmla="*/ 578 h 778"/>
                <a:gd name="T8" fmla="*/ 22 w 208"/>
                <a:gd name="T9" fmla="*/ 274 h 778"/>
                <a:gd name="T10" fmla="*/ 22 w 208"/>
                <a:gd name="T11" fmla="*/ 274 h 778"/>
                <a:gd name="T12" fmla="*/ 22 w 208"/>
                <a:gd name="T13" fmla="*/ 196 h 778"/>
                <a:gd name="T14" fmla="*/ 18 w 208"/>
                <a:gd name="T15" fmla="*/ 126 h 778"/>
                <a:gd name="T16" fmla="*/ 10 w 208"/>
                <a:gd name="T17" fmla="*/ 62 h 778"/>
                <a:gd name="T18" fmla="*/ 0 w 208"/>
                <a:gd name="T19" fmla="*/ 0 h 778"/>
                <a:gd name="T20" fmla="*/ 192 w 208"/>
                <a:gd name="T21" fmla="*/ 0 h 778"/>
                <a:gd name="T22" fmla="*/ 192 w 208"/>
                <a:gd name="T23" fmla="*/ 0 h 778"/>
                <a:gd name="T24" fmla="*/ 190 w 208"/>
                <a:gd name="T25" fmla="*/ 100 h 778"/>
                <a:gd name="T26" fmla="*/ 188 w 208"/>
                <a:gd name="T27" fmla="*/ 158 h 778"/>
                <a:gd name="T28" fmla="*/ 186 w 208"/>
                <a:gd name="T29" fmla="*/ 222 h 778"/>
                <a:gd name="T30" fmla="*/ 186 w 208"/>
                <a:gd name="T31" fmla="*/ 506 h 778"/>
                <a:gd name="T32" fmla="*/ 186 w 208"/>
                <a:gd name="T33" fmla="*/ 506 h 778"/>
                <a:gd name="T34" fmla="*/ 188 w 208"/>
                <a:gd name="T35" fmla="*/ 572 h 778"/>
                <a:gd name="T36" fmla="*/ 194 w 208"/>
                <a:gd name="T37" fmla="*/ 644 h 778"/>
                <a:gd name="T38" fmla="*/ 200 w 208"/>
                <a:gd name="T39" fmla="*/ 716 h 778"/>
                <a:gd name="T40" fmla="*/ 208 w 208"/>
                <a:gd name="T41" fmla="*/ 778 h 778"/>
                <a:gd name="T42" fmla="*/ 18 w 208"/>
                <a:gd name="T43" fmla="*/ 778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8" h="778">
                  <a:moveTo>
                    <a:pt x="18" y="778"/>
                  </a:moveTo>
                  <a:lnTo>
                    <a:pt x="18" y="778"/>
                  </a:lnTo>
                  <a:lnTo>
                    <a:pt x="22" y="688"/>
                  </a:lnTo>
                  <a:lnTo>
                    <a:pt x="22" y="578"/>
                  </a:lnTo>
                  <a:lnTo>
                    <a:pt x="22" y="274"/>
                  </a:lnTo>
                  <a:lnTo>
                    <a:pt x="22" y="274"/>
                  </a:lnTo>
                  <a:lnTo>
                    <a:pt x="22" y="196"/>
                  </a:lnTo>
                  <a:lnTo>
                    <a:pt x="18" y="126"/>
                  </a:lnTo>
                  <a:lnTo>
                    <a:pt x="10" y="62"/>
                  </a:lnTo>
                  <a:lnTo>
                    <a:pt x="0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90" y="100"/>
                  </a:lnTo>
                  <a:lnTo>
                    <a:pt x="188" y="158"/>
                  </a:lnTo>
                  <a:lnTo>
                    <a:pt x="186" y="222"/>
                  </a:lnTo>
                  <a:lnTo>
                    <a:pt x="186" y="506"/>
                  </a:lnTo>
                  <a:lnTo>
                    <a:pt x="186" y="506"/>
                  </a:lnTo>
                  <a:lnTo>
                    <a:pt x="188" y="572"/>
                  </a:lnTo>
                  <a:lnTo>
                    <a:pt x="194" y="644"/>
                  </a:lnTo>
                  <a:lnTo>
                    <a:pt x="200" y="716"/>
                  </a:lnTo>
                  <a:lnTo>
                    <a:pt x="208" y="778"/>
                  </a:lnTo>
                  <a:lnTo>
                    <a:pt x="18" y="778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59" name="Freeform 66"/>
            <p:cNvSpPr>
              <a:spLocks noEditPoints="1"/>
            </p:cNvSpPr>
            <p:nvPr/>
          </p:nvSpPr>
          <p:spPr bwMode="auto">
            <a:xfrm>
              <a:off x="-949008" y="571753"/>
              <a:ext cx="952500" cy="1308101"/>
            </a:xfrm>
            <a:custGeom>
              <a:avLst/>
              <a:gdLst>
                <a:gd name="T0" fmla="*/ 24 w 600"/>
                <a:gd name="T1" fmla="*/ 692 h 824"/>
                <a:gd name="T2" fmla="*/ 32 w 600"/>
                <a:gd name="T3" fmla="*/ 308 h 824"/>
                <a:gd name="T4" fmla="*/ 30 w 600"/>
                <a:gd name="T5" fmla="*/ 236 h 824"/>
                <a:gd name="T6" fmla="*/ 0 w 600"/>
                <a:gd name="T7" fmla="*/ 24 h 824"/>
                <a:gd name="T8" fmla="*/ 144 w 600"/>
                <a:gd name="T9" fmla="*/ 32 h 824"/>
                <a:gd name="T10" fmla="*/ 158 w 600"/>
                <a:gd name="T11" fmla="*/ 94 h 824"/>
                <a:gd name="T12" fmla="*/ 224 w 600"/>
                <a:gd name="T13" fmla="*/ 32 h 824"/>
                <a:gd name="T14" fmla="*/ 290 w 600"/>
                <a:gd name="T15" fmla="*/ 6 h 824"/>
                <a:gd name="T16" fmla="*/ 342 w 600"/>
                <a:gd name="T17" fmla="*/ 0 h 824"/>
                <a:gd name="T18" fmla="*/ 398 w 600"/>
                <a:gd name="T19" fmla="*/ 6 h 824"/>
                <a:gd name="T20" fmla="*/ 470 w 600"/>
                <a:gd name="T21" fmla="*/ 36 h 824"/>
                <a:gd name="T22" fmla="*/ 530 w 600"/>
                <a:gd name="T23" fmla="*/ 88 h 824"/>
                <a:gd name="T24" fmla="*/ 572 w 600"/>
                <a:gd name="T25" fmla="*/ 158 h 824"/>
                <a:gd name="T26" fmla="*/ 596 w 600"/>
                <a:gd name="T27" fmla="*/ 244 h 824"/>
                <a:gd name="T28" fmla="*/ 600 w 600"/>
                <a:gd name="T29" fmla="*/ 308 h 824"/>
                <a:gd name="T30" fmla="*/ 590 w 600"/>
                <a:gd name="T31" fmla="*/ 396 h 824"/>
                <a:gd name="T32" fmla="*/ 560 w 600"/>
                <a:gd name="T33" fmla="*/ 470 h 824"/>
                <a:gd name="T34" fmla="*/ 514 w 600"/>
                <a:gd name="T35" fmla="*/ 530 h 824"/>
                <a:gd name="T36" fmla="*/ 452 w 600"/>
                <a:gd name="T37" fmla="*/ 572 h 824"/>
                <a:gd name="T38" fmla="*/ 376 w 600"/>
                <a:gd name="T39" fmla="*/ 592 h 824"/>
                <a:gd name="T40" fmla="*/ 318 w 600"/>
                <a:gd name="T41" fmla="*/ 592 h 824"/>
                <a:gd name="T42" fmla="*/ 246 w 600"/>
                <a:gd name="T43" fmla="*/ 574 h 824"/>
                <a:gd name="T44" fmla="*/ 180 w 600"/>
                <a:gd name="T45" fmla="*/ 538 h 824"/>
                <a:gd name="T46" fmla="*/ 182 w 600"/>
                <a:gd name="T47" fmla="*/ 688 h 824"/>
                <a:gd name="T48" fmla="*/ 10 w 600"/>
                <a:gd name="T49" fmla="*/ 824 h 824"/>
                <a:gd name="T50" fmla="*/ 330 w 600"/>
                <a:gd name="T51" fmla="*/ 472 h 824"/>
                <a:gd name="T52" fmla="*/ 374 w 600"/>
                <a:gd name="T53" fmla="*/ 460 h 824"/>
                <a:gd name="T54" fmla="*/ 408 w 600"/>
                <a:gd name="T55" fmla="*/ 438 h 824"/>
                <a:gd name="T56" fmla="*/ 434 w 600"/>
                <a:gd name="T57" fmla="*/ 404 h 824"/>
                <a:gd name="T58" fmla="*/ 448 w 600"/>
                <a:gd name="T59" fmla="*/ 360 h 824"/>
                <a:gd name="T60" fmla="*/ 454 w 600"/>
                <a:gd name="T61" fmla="*/ 308 h 824"/>
                <a:gd name="T62" fmla="*/ 448 w 600"/>
                <a:gd name="T63" fmla="*/ 250 h 824"/>
                <a:gd name="T64" fmla="*/ 430 w 600"/>
                <a:gd name="T65" fmla="*/ 200 h 824"/>
                <a:gd name="T66" fmla="*/ 402 w 600"/>
                <a:gd name="T67" fmla="*/ 162 h 824"/>
                <a:gd name="T68" fmla="*/ 366 w 600"/>
                <a:gd name="T69" fmla="*/ 134 h 824"/>
                <a:gd name="T70" fmla="*/ 322 w 600"/>
                <a:gd name="T71" fmla="*/ 122 h 824"/>
                <a:gd name="T72" fmla="*/ 290 w 600"/>
                <a:gd name="T73" fmla="*/ 122 h 824"/>
                <a:gd name="T74" fmla="*/ 246 w 600"/>
                <a:gd name="T75" fmla="*/ 134 h 824"/>
                <a:gd name="T76" fmla="*/ 212 w 600"/>
                <a:gd name="T77" fmla="*/ 162 h 824"/>
                <a:gd name="T78" fmla="*/ 188 w 600"/>
                <a:gd name="T79" fmla="*/ 200 h 824"/>
                <a:gd name="T80" fmla="*/ 174 w 600"/>
                <a:gd name="T81" fmla="*/ 250 h 824"/>
                <a:gd name="T82" fmla="*/ 170 w 600"/>
                <a:gd name="T83" fmla="*/ 308 h 824"/>
                <a:gd name="T84" fmla="*/ 174 w 600"/>
                <a:gd name="T85" fmla="*/ 364 h 824"/>
                <a:gd name="T86" fmla="*/ 190 w 600"/>
                <a:gd name="T87" fmla="*/ 408 h 824"/>
                <a:gd name="T88" fmla="*/ 216 w 600"/>
                <a:gd name="T89" fmla="*/ 442 h 824"/>
                <a:gd name="T90" fmla="*/ 252 w 600"/>
                <a:gd name="T91" fmla="*/ 462 h 824"/>
                <a:gd name="T92" fmla="*/ 296 w 600"/>
                <a:gd name="T93" fmla="*/ 47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0" h="824">
                  <a:moveTo>
                    <a:pt x="10" y="824"/>
                  </a:moveTo>
                  <a:lnTo>
                    <a:pt x="10" y="824"/>
                  </a:lnTo>
                  <a:lnTo>
                    <a:pt x="24" y="692"/>
                  </a:lnTo>
                  <a:lnTo>
                    <a:pt x="30" y="610"/>
                  </a:lnTo>
                  <a:lnTo>
                    <a:pt x="32" y="538"/>
                  </a:lnTo>
                  <a:lnTo>
                    <a:pt x="32" y="308"/>
                  </a:lnTo>
                  <a:lnTo>
                    <a:pt x="32" y="308"/>
                  </a:lnTo>
                  <a:lnTo>
                    <a:pt x="32" y="272"/>
                  </a:lnTo>
                  <a:lnTo>
                    <a:pt x="30" y="236"/>
                  </a:lnTo>
                  <a:lnTo>
                    <a:pt x="22" y="166"/>
                  </a:lnTo>
                  <a:lnTo>
                    <a:pt x="12" y="96"/>
                  </a:lnTo>
                  <a:lnTo>
                    <a:pt x="0" y="24"/>
                  </a:lnTo>
                  <a:lnTo>
                    <a:pt x="138" y="14"/>
                  </a:lnTo>
                  <a:lnTo>
                    <a:pt x="138" y="14"/>
                  </a:lnTo>
                  <a:lnTo>
                    <a:pt x="144" y="32"/>
                  </a:lnTo>
                  <a:lnTo>
                    <a:pt x="148" y="5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186" y="64"/>
                  </a:lnTo>
                  <a:lnTo>
                    <a:pt x="204" y="48"/>
                  </a:lnTo>
                  <a:lnTo>
                    <a:pt x="224" y="32"/>
                  </a:lnTo>
                  <a:lnTo>
                    <a:pt x="248" y="20"/>
                  </a:lnTo>
                  <a:lnTo>
                    <a:pt x="274" y="10"/>
                  </a:lnTo>
                  <a:lnTo>
                    <a:pt x="290" y="6"/>
                  </a:lnTo>
                  <a:lnTo>
                    <a:pt x="306" y="4"/>
                  </a:lnTo>
                  <a:lnTo>
                    <a:pt x="324" y="2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70" y="2"/>
                  </a:lnTo>
                  <a:lnTo>
                    <a:pt x="398" y="6"/>
                  </a:lnTo>
                  <a:lnTo>
                    <a:pt x="424" y="14"/>
                  </a:lnTo>
                  <a:lnTo>
                    <a:pt x="448" y="24"/>
                  </a:lnTo>
                  <a:lnTo>
                    <a:pt x="470" y="36"/>
                  </a:lnTo>
                  <a:lnTo>
                    <a:pt x="492" y="50"/>
                  </a:lnTo>
                  <a:lnTo>
                    <a:pt x="512" y="68"/>
                  </a:lnTo>
                  <a:lnTo>
                    <a:pt x="530" y="88"/>
                  </a:lnTo>
                  <a:lnTo>
                    <a:pt x="546" y="108"/>
                  </a:lnTo>
                  <a:lnTo>
                    <a:pt x="560" y="132"/>
                  </a:lnTo>
                  <a:lnTo>
                    <a:pt x="572" y="158"/>
                  </a:lnTo>
                  <a:lnTo>
                    <a:pt x="582" y="184"/>
                  </a:lnTo>
                  <a:lnTo>
                    <a:pt x="590" y="212"/>
                  </a:lnTo>
                  <a:lnTo>
                    <a:pt x="596" y="244"/>
                  </a:lnTo>
                  <a:lnTo>
                    <a:pt x="600" y="274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600" y="338"/>
                  </a:lnTo>
                  <a:lnTo>
                    <a:pt x="596" y="368"/>
                  </a:lnTo>
                  <a:lnTo>
                    <a:pt x="590" y="396"/>
                  </a:lnTo>
                  <a:lnTo>
                    <a:pt x="582" y="422"/>
                  </a:lnTo>
                  <a:lnTo>
                    <a:pt x="572" y="448"/>
                  </a:lnTo>
                  <a:lnTo>
                    <a:pt x="560" y="470"/>
                  </a:lnTo>
                  <a:lnTo>
                    <a:pt x="546" y="492"/>
                  </a:lnTo>
                  <a:lnTo>
                    <a:pt x="532" y="512"/>
                  </a:lnTo>
                  <a:lnTo>
                    <a:pt x="514" y="530"/>
                  </a:lnTo>
                  <a:lnTo>
                    <a:pt x="494" y="546"/>
                  </a:lnTo>
                  <a:lnTo>
                    <a:pt x="474" y="560"/>
                  </a:lnTo>
                  <a:lnTo>
                    <a:pt x="452" y="572"/>
                  </a:lnTo>
                  <a:lnTo>
                    <a:pt x="428" y="580"/>
                  </a:lnTo>
                  <a:lnTo>
                    <a:pt x="404" y="588"/>
                  </a:lnTo>
                  <a:lnTo>
                    <a:pt x="376" y="592"/>
                  </a:lnTo>
                  <a:lnTo>
                    <a:pt x="350" y="592"/>
                  </a:lnTo>
                  <a:lnTo>
                    <a:pt x="350" y="592"/>
                  </a:lnTo>
                  <a:lnTo>
                    <a:pt x="318" y="592"/>
                  </a:lnTo>
                  <a:lnTo>
                    <a:pt x="292" y="588"/>
                  </a:lnTo>
                  <a:lnTo>
                    <a:pt x="268" y="582"/>
                  </a:lnTo>
                  <a:lnTo>
                    <a:pt x="246" y="574"/>
                  </a:lnTo>
                  <a:lnTo>
                    <a:pt x="228" y="566"/>
                  </a:lnTo>
                  <a:lnTo>
                    <a:pt x="210" y="556"/>
                  </a:lnTo>
                  <a:lnTo>
                    <a:pt x="180" y="538"/>
                  </a:lnTo>
                  <a:lnTo>
                    <a:pt x="180" y="604"/>
                  </a:lnTo>
                  <a:lnTo>
                    <a:pt x="180" y="604"/>
                  </a:lnTo>
                  <a:lnTo>
                    <a:pt x="182" y="688"/>
                  </a:lnTo>
                  <a:lnTo>
                    <a:pt x="184" y="748"/>
                  </a:lnTo>
                  <a:lnTo>
                    <a:pt x="192" y="812"/>
                  </a:lnTo>
                  <a:lnTo>
                    <a:pt x="10" y="824"/>
                  </a:lnTo>
                  <a:close/>
                  <a:moveTo>
                    <a:pt x="314" y="472"/>
                  </a:moveTo>
                  <a:lnTo>
                    <a:pt x="314" y="472"/>
                  </a:lnTo>
                  <a:lnTo>
                    <a:pt x="330" y="472"/>
                  </a:lnTo>
                  <a:lnTo>
                    <a:pt x="346" y="470"/>
                  </a:lnTo>
                  <a:lnTo>
                    <a:pt x="360" y="466"/>
                  </a:lnTo>
                  <a:lnTo>
                    <a:pt x="374" y="460"/>
                  </a:lnTo>
                  <a:lnTo>
                    <a:pt x="386" y="454"/>
                  </a:lnTo>
                  <a:lnTo>
                    <a:pt x="398" y="446"/>
                  </a:lnTo>
                  <a:lnTo>
                    <a:pt x="408" y="438"/>
                  </a:lnTo>
                  <a:lnTo>
                    <a:pt x="418" y="428"/>
                  </a:lnTo>
                  <a:lnTo>
                    <a:pt x="426" y="416"/>
                  </a:lnTo>
                  <a:lnTo>
                    <a:pt x="434" y="404"/>
                  </a:lnTo>
                  <a:lnTo>
                    <a:pt x="440" y="390"/>
                  </a:lnTo>
                  <a:lnTo>
                    <a:pt x="444" y="376"/>
                  </a:lnTo>
                  <a:lnTo>
                    <a:pt x="448" y="360"/>
                  </a:lnTo>
                  <a:lnTo>
                    <a:pt x="452" y="344"/>
                  </a:lnTo>
                  <a:lnTo>
                    <a:pt x="454" y="308"/>
                  </a:lnTo>
                  <a:lnTo>
                    <a:pt x="454" y="308"/>
                  </a:lnTo>
                  <a:lnTo>
                    <a:pt x="452" y="288"/>
                  </a:lnTo>
                  <a:lnTo>
                    <a:pt x="450" y="270"/>
                  </a:lnTo>
                  <a:lnTo>
                    <a:pt x="448" y="250"/>
                  </a:lnTo>
                  <a:lnTo>
                    <a:pt x="442" y="232"/>
                  </a:lnTo>
                  <a:lnTo>
                    <a:pt x="436" y="216"/>
                  </a:lnTo>
                  <a:lnTo>
                    <a:pt x="430" y="200"/>
                  </a:lnTo>
                  <a:lnTo>
                    <a:pt x="422" y="186"/>
                  </a:lnTo>
                  <a:lnTo>
                    <a:pt x="412" y="174"/>
                  </a:lnTo>
                  <a:lnTo>
                    <a:pt x="402" y="162"/>
                  </a:lnTo>
                  <a:lnTo>
                    <a:pt x="392" y="152"/>
                  </a:lnTo>
                  <a:lnTo>
                    <a:pt x="380" y="142"/>
                  </a:lnTo>
                  <a:lnTo>
                    <a:pt x="366" y="134"/>
                  </a:lnTo>
                  <a:lnTo>
                    <a:pt x="352" y="128"/>
                  </a:lnTo>
                  <a:lnTo>
                    <a:pt x="338" y="124"/>
                  </a:lnTo>
                  <a:lnTo>
                    <a:pt x="322" y="122"/>
                  </a:lnTo>
                  <a:lnTo>
                    <a:pt x="306" y="120"/>
                  </a:lnTo>
                  <a:lnTo>
                    <a:pt x="306" y="120"/>
                  </a:lnTo>
                  <a:lnTo>
                    <a:pt x="290" y="122"/>
                  </a:lnTo>
                  <a:lnTo>
                    <a:pt x="274" y="124"/>
                  </a:lnTo>
                  <a:lnTo>
                    <a:pt x="260" y="128"/>
                  </a:lnTo>
                  <a:lnTo>
                    <a:pt x="246" y="134"/>
                  </a:lnTo>
                  <a:lnTo>
                    <a:pt x="234" y="142"/>
                  </a:lnTo>
                  <a:lnTo>
                    <a:pt x="222" y="152"/>
                  </a:lnTo>
                  <a:lnTo>
                    <a:pt x="212" y="162"/>
                  </a:lnTo>
                  <a:lnTo>
                    <a:pt x="204" y="174"/>
                  </a:lnTo>
                  <a:lnTo>
                    <a:pt x="196" y="186"/>
                  </a:lnTo>
                  <a:lnTo>
                    <a:pt x="188" y="200"/>
                  </a:lnTo>
                  <a:lnTo>
                    <a:pt x="182" y="216"/>
                  </a:lnTo>
                  <a:lnTo>
                    <a:pt x="178" y="232"/>
                  </a:lnTo>
                  <a:lnTo>
                    <a:pt x="174" y="250"/>
                  </a:lnTo>
                  <a:lnTo>
                    <a:pt x="172" y="268"/>
                  </a:lnTo>
                  <a:lnTo>
                    <a:pt x="170" y="308"/>
                  </a:lnTo>
                  <a:lnTo>
                    <a:pt x="170" y="308"/>
                  </a:lnTo>
                  <a:lnTo>
                    <a:pt x="170" y="328"/>
                  </a:lnTo>
                  <a:lnTo>
                    <a:pt x="172" y="348"/>
                  </a:lnTo>
                  <a:lnTo>
                    <a:pt x="174" y="364"/>
                  </a:lnTo>
                  <a:lnTo>
                    <a:pt x="178" y="380"/>
                  </a:lnTo>
                  <a:lnTo>
                    <a:pt x="184" y="394"/>
                  </a:lnTo>
                  <a:lnTo>
                    <a:pt x="190" y="408"/>
                  </a:lnTo>
                  <a:lnTo>
                    <a:pt x="198" y="420"/>
                  </a:lnTo>
                  <a:lnTo>
                    <a:pt x="206" y="432"/>
                  </a:lnTo>
                  <a:lnTo>
                    <a:pt x="216" y="442"/>
                  </a:lnTo>
                  <a:lnTo>
                    <a:pt x="228" y="450"/>
                  </a:lnTo>
                  <a:lnTo>
                    <a:pt x="240" y="456"/>
                  </a:lnTo>
                  <a:lnTo>
                    <a:pt x="252" y="462"/>
                  </a:lnTo>
                  <a:lnTo>
                    <a:pt x="266" y="466"/>
                  </a:lnTo>
                  <a:lnTo>
                    <a:pt x="280" y="470"/>
                  </a:lnTo>
                  <a:lnTo>
                    <a:pt x="296" y="472"/>
                  </a:lnTo>
                  <a:lnTo>
                    <a:pt x="314" y="472"/>
                  </a:lnTo>
                  <a:lnTo>
                    <a:pt x="314" y="472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0" name="Freeform 67"/>
            <p:cNvSpPr>
              <a:spLocks/>
            </p:cNvSpPr>
            <p:nvPr/>
          </p:nvSpPr>
          <p:spPr bwMode="auto">
            <a:xfrm>
              <a:off x="-949008" y="571753"/>
              <a:ext cx="952500" cy="1308100"/>
            </a:xfrm>
            <a:custGeom>
              <a:avLst/>
              <a:gdLst>
                <a:gd name="T0" fmla="*/ 10 w 600"/>
                <a:gd name="T1" fmla="*/ 824 h 824"/>
                <a:gd name="T2" fmla="*/ 30 w 600"/>
                <a:gd name="T3" fmla="*/ 610 h 824"/>
                <a:gd name="T4" fmla="*/ 32 w 600"/>
                <a:gd name="T5" fmla="*/ 308 h 824"/>
                <a:gd name="T6" fmla="*/ 32 w 600"/>
                <a:gd name="T7" fmla="*/ 272 h 824"/>
                <a:gd name="T8" fmla="*/ 22 w 600"/>
                <a:gd name="T9" fmla="*/ 166 h 824"/>
                <a:gd name="T10" fmla="*/ 0 w 600"/>
                <a:gd name="T11" fmla="*/ 24 h 824"/>
                <a:gd name="T12" fmla="*/ 138 w 600"/>
                <a:gd name="T13" fmla="*/ 14 h 824"/>
                <a:gd name="T14" fmla="*/ 148 w 600"/>
                <a:gd name="T15" fmla="*/ 52 h 824"/>
                <a:gd name="T16" fmla="*/ 158 w 600"/>
                <a:gd name="T17" fmla="*/ 94 h 824"/>
                <a:gd name="T18" fmla="*/ 204 w 600"/>
                <a:gd name="T19" fmla="*/ 48 h 824"/>
                <a:gd name="T20" fmla="*/ 248 w 600"/>
                <a:gd name="T21" fmla="*/ 20 h 824"/>
                <a:gd name="T22" fmla="*/ 290 w 600"/>
                <a:gd name="T23" fmla="*/ 6 h 824"/>
                <a:gd name="T24" fmla="*/ 324 w 600"/>
                <a:gd name="T25" fmla="*/ 2 h 824"/>
                <a:gd name="T26" fmla="*/ 342 w 600"/>
                <a:gd name="T27" fmla="*/ 0 h 824"/>
                <a:gd name="T28" fmla="*/ 398 w 600"/>
                <a:gd name="T29" fmla="*/ 6 h 824"/>
                <a:gd name="T30" fmla="*/ 448 w 600"/>
                <a:gd name="T31" fmla="*/ 24 h 824"/>
                <a:gd name="T32" fmla="*/ 492 w 600"/>
                <a:gd name="T33" fmla="*/ 50 h 824"/>
                <a:gd name="T34" fmla="*/ 530 w 600"/>
                <a:gd name="T35" fmla="*/ 88 h 824"/>
                <a:gd name="T36" fmla="*/ 560 w 600"/>
                <a:gd name="T37" fmla="*/ 132 h 824"/>
                <a:gd name="T38" fmla="*/ 582 w 600"/>
                <a:gd name="T39" fmla="*/ 184 h 824"/>
                <a:gd name="T40" fmla="*/ 596 w 600"/>
                <a:gd name="T41" fmla="*/ 244 h 824"/>
                <a:gd name="T42" fmla="*/ 600 w 600"/>
                <a:gd name="T43" fmla="*/ 308 h 824"/>
                <a:gd name="T44" fmla="*/ 600 w 600"/>
                <a:gd name="T45" fmla="*/ 338 h 824"/>
                <a:gd name="T46" fmla="*/ 590 w 600"/>
                <a:gd name="T47" fmla="*/ 396 h 824"/>
                <a:gd name="T48" fmla="*/ 572 w 600"/>
                <a:gd name="T49" fmla="*/ 448 h 824"/>
                <a:gd name="T50" fmla="*/ 546 w 600"/>
                <a:gd name="T51" fmla="*/ 492 h 824"/>
                <a:gd name="T52" fmla="*/ 514 w 600"/>
                <a:gd name="T53" fmla="*/ 530 h 824"/>
                <a:gd name="T54" fmla="*/ 474 w 600"/>
                <a:gd name="T55" fmla="*/ 560 h 824"/>
                <a:gd name="T56" fmla="*/ 428 w 600"/>
                <a:gd name="T57" fmla="*/ 580 h 824"/>
                <a:gd name="T58" fmla="*/ 376 w 600"/>
                <a:gd name="T59" fmla="*/ 592 h 824"/>
                <a:gd name="T60" fmla="*/ 350 w 600"/>
                <a:gd name="T61" fmla="*/ 592 h 824"/>
                <a:gd name="T62" fmla="*/ 292 w 600"/>
                <a:gd name="T63" fmla="*/ 588 h 824"/>
                <a:gd name="T64" fmla="*/ 246 w 600"/>
                <a:gd name="T65" fmla="*/ 574 h 824"/>
                <a:gd name="T66" fmla="*/ 210 w 600"/>
                <a:gd name="T67" fmla="*/ 556 h 824"/>
                <a:gd name="T68" fmla="*/ 180 w 600"/>
                <a:gd name="T69" fmla="*/ 604 h 824"/>
                <a:gd name="T70" fmla="*/ 182 w 600"/>
                <a:gd name="T71" fmla="*/ 688 h 824"/>
                <a:gd name="T72" fmla="*/ 192 w 600"/>
                <a:gd name="T73" fmla="*/ 81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0" h="824">
                  <a:moveTo>
                    <a:pt x="10" y="824"/>
                  </a:moveTo>
                  <a:lnTo>
                    <a:pt x="10" y="824"/>
                  </a:lnTo>
                  <a:lnTo>
                    <a:pt x="24" y="692"/>
                  </a:lnTo>
                  <a:lnTo>
                    <a:pt x="30" y="610"/>
                  </a:lnTo>
                  <a:lnTo>
                    <a:pt x="32" y="538"/>
                  </a:lnTo>
                  <a:lnTo>
                    <a:pt x="32" y="308"/>
                  </a:lnTo>
                  <a:lnTo>
                    <a:pt x="32" y="308"/>
                  </a:lnTo>
                  <a:lnTo>
                    <a:pt x="32" y="272"/>
                  </a:lnTo>
                  <a:lnTo>
                    <a:pt x="30" y="236"/>
                  </a:lnTo>
                  <a:lnTo>
                    <a:pt x="22" y="166"/>
                  </a:lnTo>
                  <a:lnTo>
                    <a:pt x="12" y="96"/>
                  </a:lnTo>
                  <a:lnTo>
                    <a:pt x="0" y="24"/>
                  </a:lnTo>
                  <a:lnTo>
                    <a:pt x="138" y="14"/>
                  </a:lnTo>
                  <a:lnTo>
                    <a:pt x="138" y="14"/>
                  </a:lnTo>
                  <a:lnTo>
                    <a:pt x="144" y="32"/>
                  </a:lnTo>
                  <a:lnTo>
                    <a:pt x="148" y="5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186" y="64"/>
                  </a:lnTo>
                  <a:lnTo>
                    <a:pt x="204" y="48"/>
                  </a:lnTo>
                  <a:lnTo>
                    <a:pt x="224" y="32"/>
                  </a:lnTo>
                  <a:lnTo>
                    <a:pt x="248" y="20"/>
                  </a:lnTo>
                  <a:lnTo>
                    <a:pt x="274" y="10"/>
                  </a:lnTo>
                  <a:lnTo>
                    <a:pt x="290" y="6"/>
                  </a:lnTo>
                  <a:lnTo>
                    <a:pt x="306" y="4"/>
                  </a:lnTo>
                  <a:lnTo>
                    <a:pt x="324" y="2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70" y="2"/>
                  </a:lnTo>
                  <a:lnTo>
                    <a:pt x="398" y="6"/>
                  </a:lnTo>
                  <a:lnTo>
                    <a:pt x="424" y="14"/>
                  </a:lnTo>
                  <a:lnTo>
                    <a:pt x="448" y="24"/>
                  </a:lnTo>
                  <a:lnTo>
                    <a:pt x="470" y="36"/>
                  </a:lnTo>
                  <a:lnTo>
                    <a:pt x="492" y="50"/>
                  </a:lnTo>
                  <a:lnTo>
                    <a:pt x="512" y="68"/>
                  </a:lnTo>
                  <a:lnTo>
                    <a:pt x="530" y="88"/>
                  </a:lnTo>
                  <a:lnTo>
                    <a:pt x="546" y="108"/>
                  </a:lnTo>
                  <a:lnTo>
                    <a:pt x="560" y="132"/>
                  </a:lnTo>
                  <a:lnTo>
                    <a:pt x="572" y="158"/>
                  </a:lnTo>
                  <a:lnTo>
                    <a:pt x="582" y="184"/>
                  </a:lnTo>
                  <a:lnTo>
                    <a:pt x="590" y="212"/>
                  </a:lnTo>
                  <a:lnTo>
                    <a:pt x="596" y="244"/>
                  </a:lnTo>
                  <a:lnTo>
                    <a:pt x="600" y="274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600" y="338"/>
                  </a:lnTo>
                  <a:lnTo>
                    <a:pt x="596" y="368"/>
                  </a:lnTo>
                  <a:lnTo>
                    <a:pt x="590" y="396"/>
                  </a:lnTo>
                  <a:lnTo>
                    <a:pt x="582" y="422"/>
                  </a:lnTo>
                  <a:lnTo>
                    <a:pt x="572" y="448"/>
                  </a:lnTo>
                  <a:lnTo>
                    <a:pt x="560" y="470"/>
                  </a:lnTo>
                  <a:lnTo>
                    <a:pt x="546" y="492"/>
                  </a:lnTo>
                  <a:lnTo>
                    <a:pt x="532" y="512"/>
                  </a:lnTo>
                  <a:lnTo>
                    <a:pt x="514" y="530"/>
                  </a:lnTo>
                  <a:lnTo>
                    <a:pt x="494" y="546"/>
                  </a:lnTo>
                  <a:lnTo>
                    <a:pt x="474" y="560"/>
                  </a:lnTo>
                  <a:lnTo>
                    <a:pt x="452" y="572"/>
                  </a:lnTo>
                  <a:lnTo>
                    <a:pt x="428" y="580"/>
                  </a:lnTo>
                  <a:lnTo>
                    <a:pt x="404" y="588"/>
                  </a:lnTo>
                  <a:lnTo>
                    <a:pt x="376" y="592"/>
                  </a:lnTo>
                  <a:lnTo>
                    <a:pt x="350" y="592"/>
                  </a:lnTo>
                  <a:lnTo>
                    <a:pt x="350" y="592"/>
                  </a:lnTo>
                  <a:lnTo>
                    <a:pt x="318" y="592"/>
                  </a:lnTo>
                  <a:lnTo>
                    <a:pt x="292" y="588"/>
                  </a:lnTo>
                  <a:lnTo>
                    <a:pt x="268" y="582"/>
                  </a:lnTo>
                  <a:lnTo>
                    <a:pt x="246" y="574"/>
                  </a:lnTo>
                  <a:lnTo>
                    <a:pt x="228" y="566"/>
                  </a:lnTo>
                  <a:lnTo>
                    <a:pt x="210" y="556"/>
                  </a:lnTo>
                  <a:lnTo>
                    <a:pt x="180" y="538"/>
                  </a:lnTo>
                  <a:lnTo>
                    <a:pt x="180" y="604"/>
                  </a:lnTo>
                  <a:lnTo>
                    <a:pt x="180" y="604"/>
                  </a:lnTo>
                  <a:lnTo>
                    <a:pt x="182" y="688"/>
                  </a:lnTo>
                  <a:lnTo>
                    <a:pt x="184" y="748"/>
                  </a:lnTo>
                  <a:lnTo>
                    <a:pt x="192" y="812"/>
                  </a:lnTo>
                  <a:lnTo>
                    <a:pt x="10" y="82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1" name="Freeform 69"/>
            <p:cNvSpPr>
              <a:spLocks/>
            </p:cNvSpPr>
            <p:nvPr/>
          </p:nvSpPr>
          <p:spPr bwMode="auto">
            <a:xfrm>
              <a:off x="117792" y="571753"/>
              <a:ext cx="635001" cy="939800"/>
            </a:xfrm>
            <a:custGeom>
              <a:avLst/>
              <a:gdLst>
                <a:gd name="T0" fmla="*/ 342 w 400"/>
                <a:gd name="T1" fmla="*/ 124 h 592"/>
                <a:gd name="T2" fmla="*/ 270 w 400"/>
                <a:gd name="T3" fmla="*/ 112 h 592"/>
                <a:gd name="T4" fmla="*/ 246 w 400"/>
                <a:gd name="T5" fmla="*/ 110 h 592"/>
                <a:gd name="T6" fmla="*/ 206 w 400"/>
                <a:gd name="T7" fmla="*/ 112 h 592"/>
                <a:gd name="T8" fmla="*/ 174 w 400"/>
                <a:gd name="T9" fmla="*/ 120 h 592"/>
                <a:gd name="T10" fmla="*/ 154 w 400"/>
                <a:gd name="T11" fmla="*/ 134 h 592"/>
                <a:gd name="T12" fmla="*/ 146 w 400"/>
                <a:gd name="T13" fmla="*/ 154 h 592"/>
                <a:gd name="T14" fmla="*/ 148 w 400"/>
                <a:gd name="T15" fmla="*/ 160 h 592"/>
                <a:gd name="T16" fmla="*/ 156 w 400"/>
                <a:gd name="T17" fmla="*/ 178 h 592"/>
                <a:gd name="T18" fmla="*/ 182 w 400"/>
                <a:gd name="T19" fmla="*/ 202 h 592"/>
                <a:gd name="T20" fmla="*/ 218 w 400"/>
                <a:gd name="T21" fmla="*/ 224 h 592"/>
                <a:gd name="T22" fmla="*/ 262 w 400"/>
                <a:gd name="T23" fmla="*/ 248 h 592"/>
                <a:gd name="T24" fmla="*/ 308 w 400"/>
                <a:gd name="T25" fmla="*/ 276 h 592"/>
                <a:gd name="T26" fmla="*/ 354 w 400"/>
                <a:gd name="T27" fmla="*/ 312 h 592"/>
                <a:gd name="T28" fmla="*/ 372 w 400"/>
                <a:gd name="T29" fmla="*/ 334 h 592"/>
                <a:gd name="T30" fmla="*/ 388 w 400"/>
                <a:gd name="T31" fmla="*/ 360 h 592"/>
                <a:gd name="T32" fmla="*/ 396 w 400"/>
                <a:gd name="T33" fmla="*/ 390 h 592"/>
                <a:gd name="T34" fmla="*/ 400 w 400"/>
                <a:gd name="T35" fmla="*/ 424 h 592"/>
                <a:gd name="T36" fmla="*/ 400 w 400"/>
                <a:gd name="T37" fmla="*/ 444 h 592"/>
                <a:gd name="T38" fmla="*/ 392 w 400"/>
                <a:gd name="T39" fmla="*/ 480 h 592"/>
                <a:gd name="T40" fmla="*/ 374 w 400"/>
                <a:gd name="T41" fmla="*/ 510 h 592"/>
                <a:gd name="T42" fmla="*/ 352 w 400"/>
                <a:gd name="T43" fmla="*/ 538 h 592"/>
                <a:gd name="T44" fmla="*/ 322 w 400"/>
                <a:gd name="T45" fmla="*/ 558 h 592"/>
                <a:gd name="T46" fmla="*/ 284 w 400"/>
                <a:gd name="T47" fmla="*/ 576 h 592"/>
                <a:gd name="T48" fmla="*/ 242 w 400"/>
                <a:gd name="T49" fmla="*/ 586 h 592"/>
                <a:gd name="T50" fmla="*/ 194 w 400"/>
                <a:gd name="T51" fmla="*/ 592 h 592"/>
                <a:gd name="T52" fmla="*/ 168 w 400"/>
                <a:gd name="T53" fmla="*/ 592 h 592"/>
                <a:gd name="T54" fmla="*/ 84 w 400"/>
                <a:gd name="T55" fmla="*/ 584 h 592"/>
                <a:gd name="T56" fmla="*/ 10 w 400"/>
                <a:gd name="T57" fmla="*/ 568 h 592"/>
                <a:gd name="T58" fmla="*/ 10 w 400"/>
                <a:gd name="T59" fmla="*/ 448 h 592"/>
                <a:gd name="T60" fmla="*/ 84 w 400"/>
                <a:gd name="T61" fmla="*/ 470 h 592"/>
                <a:gd name="T62" fmla="*/ 152 w 400"/>
                <a:gd name="T63" fmla="*/ 482 h 592"/>
                <a:gd name="T64" fmla="*/ 174 w 400"/>
                <a:gd name="T65" fmla="*/ 484 h 592"/>
                <a:gd name="T66" fmla="*/ 204 w 400"/>
                <a:gd name="T67" fmla="*/ 480 h 592"/>
                <a:gd name="T68" fmla="*/ 228 w 400"/>
                <a:gd name="T69" fmla="*/ 470 h 592"/>
                <a:gd name="T70" fmla="*/ 246 w 400"/>
                <a:gd name="T71" fmla="*/ 452 h 592"/>
                <a:gd name="T72" fmla="*/ 252 w 400"/>
                <a:gd name="T73" fmla="*/ 428 h 592"/>
                <a:gd name="T74" fmla="*/ 250 w 400"/>
                <a:gd name="T75" fmla="*/ 416 h 592"/>
                <a:gd name="T76" fmla="*/ 234 w 400"/>
                <a:gd name="T77" fmla="*/ 394 h 592"/>
                <a:gd name="T78" fmla="*/ 184 w 400"/>
                <a:gd name="T79" fmla="*/ 360 h 592"/>
                <a:gd name="T80" fmla="*/ 138 w 400"/>
                <a:gd name="T81" fmla="*/ 334 h 592"/>
                <a:gd name="T82" fmla="*/ 90 w 400"/>
                <a:gd name="T83" fmla="*/ 304 h 592"/>
                <a:gd name="T84" fmla="*/ 46 w 400"/>
                <a:gd name="T85" fmla="*/ 264 h 592"/>
                <a:gd name="T86" fmla="*/ 20 w 400"/>
                <a:gd name="T87" fmla="*/ 226 h 592"/>
                <a:gd name="T88" fmla="*/ 8 w 400"/>
                <a:gd name="T89" fmla="*/ 198 h 592"/>
                <a:gd name="T90" fmla="*/ 0 w 400"/>
                <a:gd name="T91" fmla="*/ 170 h 592"/>
                <a:gd name="T92" fmla="*/ 0 w 400"/>
                <a:gd name="T93" fmla="*/ 154 h 592"/>
                <a:gd name="T94" fmla="*/ 4 w 400"/>
                <a:gd name="T95" fmla="*/ 120 h 592"/>
                <a:gd name="T96" fmla="*/ 16 w 400"/>
                <a:gd name="T97" fmla="*/ 88 h 592"/>
                <a:gd name="T98" fmla="*/ 36 w 400"/>
                <a:gd name="T99" fmla="*/ 62 h 592"/>
                <a:gd name="T100" fmla="*/ 62 w 400"/>
                <a:gd name="T101" fmla="*/ 40 h 592"/>
                <a:gd name="T102" fmla="*/ 94 w 400"/>
                <a:gd name="T103" fmla="*/ 24 h 592"/>
                <a:gd name="T104" fmla="*/ 132 w 400"/>
                <a:gd name="T105" fmla="*/ 10 h 592"/>
                <a:gd name="T106" fmla="*/ 174 w 400"/>
                <a:gd name="T107" fmla="*/ 4 h 592"/>
                <a:gd name="T108" fmla="*/ 220 w 400"/>
                <a:gd name="T109" fmla="*/ 0 h 592"/>
                <a:gd name="T110" fmla="*/ 252 w 400"/>
                <a:gd name="T111" fmla="*/ 2 h 592"/>
                <a:gd name="T112" fmla="*/ 342 w 400"/>
                <a:gd name="T113" fmla="*/ 1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0" h="592">
                  <a:moveTo>
                    <a:pt x="342" y="124"/>
                  </a:moveTo>
                  <a:lnTo>
                    <a:pt x="342" y="124"/>
                  </a:lnTo>
                  <a:lnTo>
                    <a:pt x="294" y="114"/>
                  </a:lnTo>
                  <a:lnTo>
                    <a:pt x="270" y="112"/>
                  </a:lnTo>
                  <a:lnTo>
                    <a:pt x="246" y="110"/>
                  </a:lnTo>
                  <a:lnTo>
                    <a:pt x="246" y="110"/>
                  </a:lnTo>
                  <a:lnTo>
                    <a:pt x="224" y="110"/>
                  </a:lnTo>
                  <a:lnTo>
                    <a:pt x="206" y="112"/>
                  </a:lnTo>
                  <a:lnTo>
                    <a:pt x="188" y="116"/>
                  </a:lnTo>
                  <a:lnTo>
                    <a:pt x="174" y="120"/>
                  </a:lnTo>
                  <a:lnTo>
                    <a:pt x="162" y="128"/>
                  </a:lnTo>
                  <a:lnTo>
                    <a:pt x="154" y="134"/>
                  </a:lnTo>
                  <a:lnTo>
                    <a:pt x="148" y="144"/>
                  </a:lnTo>
                  <a:lnTo>
                    <a:pt x="146" y="154"/>
                  </a:lnTo>
                  <a:lnTo>
                    <a:pt x="146" y="154"/>
                  </a:lnTo>
                  <a:lnTo>
                    <a:pt x="148" y="160"/>
                  </a:lnTo>
                  <a:lnTo>
                    <a:pt x="150" y="166"/>
                  </a:lnTo>
                  <a:lnTo>
                    <a:pt x="156" y="178"/>
                  </a:lnTo>
                  <a:lnTo>
                    <a:pt x="168" y="190"/>
                  </a:lnTo>
                  <a:lnTo>
                    <a:pt x="182" y="202"/>
                  </a:lnTo>
                  <a:lnTo>
                    <a:pt x="200" y="212"/>
                  </a:lnTo>
                  <a:lnTo>
                    <a:pt x="218" y="224"/>
                  </a:lnTo>
                  <a:lnTo>
                    <a:pt x="262" y="248"/>
                  </a:lnTo>
                  <a:lnTo>
                    <a:pt x="262" y="248"/>
                  </a:lnTo>
                  <a:lnTo>
                    <a:pt x="286" y="262"/>
                  </a:lnTo>
                  <a:lnTo>
                    <a:pt x="308" y="276"/>
                  </a:lnTo>
                  <a:lnTo>
                    <a:pt x="332" y="292"/>
                  </a:lnTo>
                  <a:lnTo>
                    <a:pt x="354" y="312"/>
                  </a:lnTo>
                  <a:lnTo>
                    <a:pt x="364" y="322"/>
                  </a:lnTo>
                  <a:lnTo>
                    <a:pt x="372" y="334"/>
                  </a:lnTo>
                  <a:lnTo>
                    <a:pt x="380" y="346"/>
                  </a:lnTo>
                  <a:lnTo>
                    <a:pt x="388" y="360"/>
                  </a:lnTo>
                  <a:lnTo>
                    <a:pt x="392" y="374"/>
                  </a:lnTo>
                  <a:lnTo>
                    <a:pt x="396" y="390"/>
                  </a:lnTo>
                  <a:lnTo>
                    <a:pt x="400" y="406"/>
                  </a:lnTo>
                  <a:lnTo>
                    <a:pt x="400" y="424"/>
                  </a:lnTo>
                  <a:lnTo>
                    <a:pt x="400" y="424"/>
                  </a:lnTo>
                  <a:lnTo>
                    <a:pt x="400" y="444"/>
                  </a:lnTo>
                  <a:lnTo>
                    <a:pt x="396" y="462"/>
                  </a:lnTo>
                  <a:lnTo>
                    <a:pt x="392" y="480"/>
                  </a:lnTo>
                  <a:lnTo>
                    <a:pt x="384" y="496"/>
                  </a:lnTo>
                  <a:lnTo>
                    <a:pt x="374" y="510"/>
                  </a:lnTo>
                  <a:lnTo>
                    <a:pt x="364" y="524"/>
                  </a:lnTo>
                  <a:lnTo>
                    <a:pt x="352" y="538"/>
                  </a:lnTo>
                  <a:lnTo>
                    <a:pt x="338" y="548"/>
                  </a:lnTo>
                  <a:lnTo>
                    <a:pt x="322" y="558"/>
                  </a:lnTo>
                  <a:lnTo>
                    <a:pt x="304" y="568"/>
                  </a:lnTo>
                  <a:lnTo>
                    <a:pt x="284" y="576"/>
                  </a:lnTo>
                  <a:lnTo>
                    <a:pt x="264" y="582"/>
                  </a:lnTo>
                  <a:lnTo>
                    <a:pt x="242" y="586"/>
                  </a:lnTo>
                  <a:lnTo>
                    <a:pt x="218" y="590"/>
                  </a:lnTo>
                  <a:lnTo>
                    <a:pt x="194" y="592"/>
                  </a:lnTo>
                  <a:lnTo>
                    <a:pt x="168" y="592"/>
                  </a:lnTo>
                  <a:lnTo>
                    <a:pt x="168" y="592"/>
                  </a:lnTo>
                  <a:lnTo>
                    <a:pt x="124" y="590"/>
                  </a:lnTo>
                  <a:lnTo>
                    <a:pt x="84" y="584"/>
                  </a:lnTo>
                  <a:lnTo>
                    <a:pt x="48" y="576"/>
                  </a:lnTo>
                  <a:lnTo>
                    <a:pt x="10" y="568"/>
                  </a:lnTo>
                  <a:lnTo>
                    <a:pt x="10" y="448"/>
                  </a:lnTo>
                  <a:lnTo>
                    <a:pt x="10" y="448"/>
                  </a:lnTo>
                  <a:lnTo>
                    <a:pt x="44" y="458"/>
                  </a:lnTo>
                  <a:lnTo>
                    <a:pt x="84" y="470"/>
                  </a:lnTo>
                  <a:lnTo>
                    <a:pt x="130" y="480"/>
                  </a:lnTo>
                  <a:lnTo>
                    <a:pt x="152" y="482"/>
                  </a:lnTo>
                  <a:lnTo>
                    <a:pt x="174" y="484"/>
                  </a:lnTo>
                  <a:lnTo>
                    <a:pt x="174" y="484"/>
                  </a:lnTo>
                  <a:lnTo>
                    <a:pt x="188" y="482"/>
                  </a:lnTo>
                  <a:lnTo>
                    <a:pt x="204" y="480"/>
                  </a:lnTo>
                  <a:lnTo>
                    <a:pt x="216" y="476"/>
                  </a:lnTo>
                  <a:lnTo>
                    <a:pt x="228" y="470"/>
                  </a:lnTo>
                  <a:lnTo>
                    <a:pt x="238" y="462"/>
                  </a:lnTo>
                  <a:lnTo>
                    <a:pt x="246" y="452"/>
                  </a:lnTo>
                  <a:lnTo>
                    <a:pt x="252" y="442"/>
                  </a:lnTo>
                  <a:lnTo>
                    <a:pt x="252" y="428"/>
                  </a:lnTo>
                  <a:lnTo>
                    <a:pt x="252" y="428"/>
                  </a:lnTo>
                  <a:lnTo>
                    <a:pt x="250" y="416"/>
                  </a:lnTo>
                  <a:lnTo>
                    <a:pt x="244" y="404"/>
                  </a:lnTo>
                  <a:lnTo>
                    <a:pt x="234" y="394"/>
                  </a:lnTo>
                  <a:lnTo>
                    <a:pt x="220" y="384"/>
                  </a:lnTo>
                  <a:lnTo>
                    <a:pt x="184" y="360"/>
                  </a:lnTo>
                  <a:lnTo>
                    <a:pt x="138" y="334"/>
                  </a:lnTo>
                  <a:lnTo>
                    <a:pt x="138" y="334"/>
                  </a:lnTo>
                  <a:lnTo>
                    <a:pt x="114" y="320"/>
                  </a:lnTo>
                  <a:lnTo>
                    <a:pt x="90" y="304"/>
                  </a:lnTo>
                  <a:lnTo>
                    <a:pt x="68" y="284"/>
                  </a:lnTo>
                  <a:lnTo>
                    <a:pt x="46" y="264"/>
                  </a:lnTo>
                  <a:lnTo>
                    <a:pt x="28" y="238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6"/>
                  </a:lnTo>
                  <a:lnTo>
                    <a:pt x="4" y="120"/>
                  </a:lnTo>
                  <a:lnTo>
                    <a:pt x="8" y="104"/>
                  </a:lnTo>
                  <a:lnTo>
                    <a:pt x="16" y="88"/>
                  </a:lnTo>
                  <a:lnTo>
                    <a:pt x="26" y="74"/>
                  </a:lnTo>
                  <a:lnTo>
                    <a:pt x="36" y="62"/>
                  </a:lnTo>
                  <a:lnTo>
                    <a:pt x="48" y="50"/>
                  </a:lnTo>
                  <a:lnTo>
                    <a:pt x="62" y="40"/>
                  </a:lnTo>
                  <a:lnTo>
                    <a:pt x="78" y="32"/>
                  </a:lnTo>
                  <a:lnTo>
                    <a:pt x="94" y="24"/>
                  </a:lnTo>
                  <a:lnTo>
                    <a:pt x="112" y="16"/>
                  </a:lnTo>
                  <a:lnTo>
                    <a:pt x="132" y="10"/>
                  </a:lnTo>
                  <a:lnTo>
                    <a:pt x="152" y="6"/>
                  </a:lnTo>
                  <a:lnTo>
                    <a:pt x="174" y="4"/>
                  </a:lnTo>
                  <a:lnTo>
                    <a:pt x="196" y="2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52" y="2"/>
                  </a:lnTo>
                  <a:lnTo>
                    <a:pt x="282" y="4"/>
                  </a:lnTo>
                  <a:lnTo>
                    <a:pt x="342" y="10"/>
                  </a:lnTo>
                  <a:lnTo>
                    <a:pt x="342" y="124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3" name="Freeform 71"/>
            <p:cNvSpPr>
              <a:spLocks noEditPoints="1"/>
            </p:cNvSpPr>
            <p:nvPr/>
          </p:nvSpPr>
          <p:spPr bwMode="auto">
            <a:xfrm>
              <a:off x="841692" y="571753"/>
              <a:ext cx="923925" cy="939800"/>
            </a:xfrm>
            <a:custGeom>
              <a:avLst/>
              <a:gdLst>
                <a:gd name="T0" fmla="*/ 2 w 582"/>
                <a:gd name="T1" fmla="*/ 262 h 592"/>
                <a:gd name="T2" fmla="*/ 22 w 582"/>
                <a:gd name="T3" fmla="*/ 174 h 592"/>
                <a:gd name="T4" fmla="*/ 62 w 582"/>
                <a:gd name="T5" fmla="*/ 102 h 592"/>
                <a:gd name="T6" fmla="*/ 124 w 582"/>
                <a:gd name="T7" fmla="*/ 46 h 592"/>
                <a:gd name="T8" fmla="*/ 200 w 582"/>
                <a:gd name="T9" fmla="*/ 12 h 592"/>
                <a:gd name="T10" fmla="*/ 292 w 582"/>
                <a:gd name="T11" fmla="*/ 0 h 592"/>
                <a:gd name="T12" fmla="*/ 354 w 582"/>
                <a:gd name="T13" fmla="*/ 6 h 592"/>
                <a:gd name="T14" fmla="*/ 436 w 582"/>
                <a:gd name="T15" fmla="*/ 34 h 592"/>
                <a:gd name="T16" fmla="*/ 502 w 582"/>
                <a:gd name="T17" fmla="*/ 82 h 592"/>
                <a:gd name="T18" fmla="*/ 548 w 582"/>
                <a:gd name="T19" fmla="*/ 148 h 592"/>
                <a:gd name="T20" fmla="*/ 576 w 582"/>
                <a:gd name="T21" fmla="*/ 232 h 592"/>
                <a:gd name="T22" fmla="*/ 582 w 582"/>
                <a:gd name="T23" fmla="*/ 294 h 592"/>
                <a:gd name="T24" fmla="*/ 570 w 582"/>
                <a:gd name="T25" fmla="*/ 382 h 592"/>
                <a:gd name="T26" fmla="*/ 536 w 582"/>
                <a:gd name="T27" fmla="*/ 460 h 592"/>
                <a:gd name="T28" fmla="*/ 482 w 582"/>
                <a:gd name="T29" fmla="*/ 524 h 592"/>
                <a:gd name="T30" fmla="*/ 410 w 582"/>
                <a:gd name="T31" fmla="*/ 570 h 592"/>
                <a:gd name="T32" fmla="*/ 324 w 582"/>
                <a:gd name="T33" fmla="*/ 592 h 592"/>
                <a:gd name="T34" fmla="*/ 260 w 582"/>
                <a:gd name="T35" fmla="*/ 592 h 592"/>
                <a:gd name="T36" fmla="*/ 174 w 582"/>
                <a:gd name="T37" fmla="*/ 570 h 592"/>
                <a:gd name="T38" fmla="*/ 102 w 582"/>
                <a:gd name="T39" fmla="*/ 528 h 592"/>
                <a:gd name="T40" fmla="*/ 48 w 582"/>
                <a:gd name="T41" fmla="*/ 464 h 592"/>
                <a:gd name="T42" fmla="*/ 12 w 582"/>
                <a:gd name="T43" fmla="*/ 386 h 592"/>
                <a:gd name="T44" fmla="*/ 0 w 582"/>
                <a:gd name="T45" fmla="*/ 294 h 592"/>
                <a:gd name="T46" fmla="*/ 310 w 582"/>
                <a:gd name="T47" fmla="*/ 472 h 592"/>
                <a:gd name="T48" fmla="*/ 354 w 582"/>
                <a:gd name="T49" fmla="*/ 460 h 592"/>
                <a:gd name="T50" fmla="*/ 390 w 582"/>
                <a:gd name="T51" fmla="*/ 432 h 592"/>
                <a:gd name="T52" fmla="*/ 414 w 582"/>
                <a:gd name="T53" fmla="*/ 394 h 592"/>
                <a:gd name="T54" fmla="*/ 428 w 582"/>
                <a:gd name="T55" fmla="*/ 348 h 592"/>
                <a:gd name="T56" fmla="*/ 434 w 582"/>
                <a:gd name="T57" fmla="*/ 294 h 592"/>
                <a:gd name="T58" fmla="*/ 424 w 582"/>
                <a:gd name="T59" fmla="*/ 220 h 592"/>
                <a:gd name="T60" fmla="*/ 406 w 582"/>
                <a:gd name="T61" fmla="*/ 178 h 592"/>
                <a:gd name="T62" fmla="*/ 378 w 582"/>
                <a:gd name="T63" fmla="*/ 146 h 592"/>
                <a:gd name="T64" fmla="*/ 340 w 582"/>
                <a:gd name="T65" fmla="*/ 128 h 592"/>
                <a:gd name="T66" fmla="*/ 292 w 582"/>
                <a:gd name="T67" fmla="*/ 120 h 592"/>
                <a:gd name="T68" fmla="*/ 258 w 582"/>
                <a:gd name="T69" fmla="*/ 124 h 592"/>
                <a:gd name="T70" fmla="*/ 216 w 582"/>
                <a:gd name="T71" fmla="*/ 140 h 592"/>
                <a:gd name="T72" fmla="*/ 184 w 582"/>
                <a:gd name="T73" fmla="*/ 168 h 592"/>
                <a:gd name="T74" fmla="*/ 162 w 582"/>
                <a:gd name="T75" fmla="*/ 208 h 592"/>
                <a:gd name="T76" fmla="*/ 150 w 582"/>
                <a:gd name="T77" fmla="*/ 256 h 592"/>
                <a:gd name="T78" fmla="*/ 148 w 582"/>
                <a:gd name="T79" fmla="*/ 312 h 592"/>
                <a:gd name="T80" fmla="*/ 158 w 582"/>
                <a:gd name="T81" fmla="*/ 364 h 592"/>
                <a:gd name="T82" fmla="*/ 176 w 582"/>
                <a:gd name="T83" fmla="*/ 410 h 592"/>
                <a:gd name="T84" fmla="*/ 206 w 582"/>
                <a:gd name="T85" fmla="*/ 444 h 592"/>
                <a:gd name="T86" fmla="*/ 244 w 582"/>
                <a:gd name="T87" fmla="*/ 466 h 592"/>
                <a:gd name="T88" fmla="*/ 292 w 582"/>
                <a:gd name="T89" fmla="*/ 47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2" h="592">
                  <a:moveTo>
                    <a:pt x="0" y="294"/>
                  </a:moveTo>
                  <a:lnTo>
                    <a:pt x="0" y="294"/>
                  </a:lnTo>
                  <a:lnTo>
                    <a:pt x="2" y="262"/>
                  </a:lnTo>
                  <a:lnTo>
                    <a:pt x="6" y="230"/>
                  </a:lnTo>
                  <a:lnTo>
                    <a:pt x="12" y="200"/>
                  </a:lnTo>
                  <a:lnTo>
                    <a:pt x="22" y="174"/>
                  </a:lnTo>
                  <a:lnTo>
                    <a:pt x="32" y="148"/>
                  </a:lnTo>
                  <a:lnTo>
                    <a:pt x="46" y="124"/>
                  </a:lnTo>
                  <a:lnTo>
                    <a:pt x="62" y="102"/>
                  </a:lnTo>
                  <a:lnTo>
                    <a:pt x="80" y="80"/>
                  </a:lnTo>
                  <a:lnTo>
                    <a:pt x="100" y="62"/>
                  </a:lnTo>
                  <a:lnTo>
                    <a:pt x="124" y="46"/>
                  </a:lnTo>
                  <a:lnTo>
                    <a:pt x="148" y="34"/>
                  </a:lnTo>
                  <a:lnTo>
                    <a:pt x="172" y="22"/>
                  </a:lnTo>
                  <a:lnTo>
                    <a:pt x="200" y="12"/>
                  </a:lnTo>
                  <a:lnTo>
                    <a:pt x="230" y="6"/>
                  </a:lnTo>
                  <a:lnTo>
                    <a:pt x="260" y="2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324" y="2"/>
                  </a:lnTo>
                  <a:lnTo>
                    <a:pt x="354" y="6"/>
                  </a:lnTo>
                  <a:lnTo>
                    <a:pt x="382" y="12"/>
                  </a:lnTo>
                  <a:lnTo>
                    <a:pt x="410" y="22"/>
                  </a:lnTo>
                  <a:lnTo>
                    <a:pt x="436" y="34"/>
                  </a:lnTo>
                  <a:lnTo>
                    <a:pt x="460" y="48"/>
                  </a:lnTo>
                  <a:lnTo>
                    <a:pt x="482" y="64"/>
                  </a:lnTo>
                  <a:lnTo>
                    <a:pt x="502" y="82"/>
                  </a:lnTo>
                  <a:lnTo>
                    <a:pt x="520" y="102"/>
                  </a:lnTo>
                  <a:lnTo>
                    <a:pt x="536" y="124"/>
                  </a:lnTo>
                  <a:lnTo>
                    <a:pt x="548" y="148"/>
                  </a:lnTo>
                  <a:lnTo>
                    <a:pt x="560" y="174"/>
                  </a:lnTo>
                  <a:lnTo>
                    <a:pt x="570" y="202"/>
                  </a:lnTo>
                  <a:lnTo>
                    <a:pt x="576" y="232"/>
                  </a:lnTo>
                  <a:lnTo>
                    <a:pt x="580" y="262"/>
                  </a:lnTo>
                  <a:lnTo>
                    <a:pt x="582" y="294"/>
                  </a:lnTo>
                  <a:lnTo>
                    <a:pt x="582" y="294"/>
                  </a:lnTo>
                  <a:lnTo>
                    <a:pt x="580" y="324"/>
                  </a:lnTo>
                  <a:lnTo>
                    <a:pt x="576" y="354"/>
                  </a:lnTo>
                  <a:lnTo>
                    <a:pt x="570" y="382"/>
                  </a:lnTo>
                  <a:lnTo>
                    <a:pt x="560" y="410"/>
                  </a:lnTo>
                  <a:lnTo>
                    <a:pt x="550" y="436"/>
                  </a:lnTo>
                  <a:lnTo>
                    <a:pt x="536" y="460"/>
                  </a:lnTo>
                  <a:lnTo>
                    <a:pt x="520" y="484"/>
                  </a:lnTo>
                  <a:lnTo>
                    <a:pt x="502" y="506"/>
                  </a:lnTo>
                  <a:lnTo>
                    <a:pt x="482" y="524"/>
                  </a:lnTo>
                  <a:lnTo>
                    <a:pt x="460" y="542"/>
                  </a:lnTo>
                  <a:lnTo>
                    <a:pt x="436" y="556"/>
                  </a:lnTo>
                  <a:lnTo>
                    <a:pt x="410" y="570"/>
                  </a:lnTo>
                  <a:lnTo>
                    <a:pt x="382" y="580"/>
                  </a:lnTo>
                  <a:lnTo>
                    <a:pt x="354" y="586"/>
                  </a:lnTo>
                  <a:lnTo>
                    <a:pt x="324" y="592"/>
                  </a:lnTo>
                  <a:lnTo>
                    <a:pt x="292" y="592"/>
                  </a:lnTo>
                  <a:lnTo>
                    <a:pt x="292" y="592"/>
                  </a:lnTo>
                  <a:lnTo>
                    <a:pt x="260" y="592"/>
                  </a:lnTo>
                  <a:lnTo>
                    <a:pt x="230" y="588"/>
                  </a:lnTo>
                  <a:lnTo>
                    <a:pt x="202" y="580"/>
                  </a:lnTo>
                  <a:lnTo>
                    <a:pt x="174" y="570"/>
                  </a:lnTo>
                  <a:lnTo>
                    <a:pt x="148" y="558"/>
                  </a:lnTo>
                  <a:lnTo>
                    <a:pt x="124" y="544"/>
                  </a:lnTo>
                  <a:lnTo>
                    <a:pt x="102" y="528"/>
                  </a:lnTo>
                  <a:lnTo>
                    <a:pt x="82" y="508"/>
                  </a:lnTo>
                  <a:lnTo>
                    <a:pt x="64" y="488"/>
                  </a:lnTo>
                  <a:lnTo>
                    <a:pt x="48" y="464"/>
                  </a:lnTo>
                  <a:lnTo>
                    <a:pt x="34" y="440"/>
                  </a:lnTo>
                  <a:lnTo>
                    <a:pt x="22" y="414"/>
                  </a:lnTo>
                  <a:lnTo>
                    <a:pt x="12" y="386"/>
                  </a:lnTo>
                  <a:lnTo>
                    <a:pt x="6" y="356"/>
                  </a:lnTo>
                  <a:lnTo>
                    <a:pt x="2" y="326"/>
                  </a:lnTo>
                  <a:lnTo>
                    <a:pt x="0" y="294"/>
                  </a:lnTo>
                  <a:close/>
                  <a:moveTo>
                    <a:pt x="292" y="472"/>
                  </a:moveTo>
                  <a:lnTo>
                    <a:pt x="292" y="472"/>
                  </a:lnTo>
                  <a:lnTo>
                    <a:pt x="310" y="472"/>
                  </a:lnTo>
                  <a:lnTo>
                    <a:pt x="326" y="470"/>
                  </a:lnTo>
                  <a:lnTo>
                    <a:pt x="340" y="464"/>
                  </a:lnTo>
                  <a:lnTo>
                    <a:pt x="354" y="460"/>
                  </a:lnTo>
                  <a:lnTo>
                    <a:pt x="368" y="452"/>
                  </a:lnTo>
                  <a:lnTo>
                    <a:pt x="378" y="442"/>
                  </a:lnTo>
                  <a:lnTo>
                    <a:pt x="390" y="432"/>
                  </a:lnTo>
                  <a:lnTo>
                    <a:pt x="398" y="422"/>
                  </a:lnTo>
                  <a:lnTo>
                    <a:pt x="406" y="408"/>
                  </a:lnTo>
                  <a:lnTo>
                    <a:pt x="414" y="394"/>
                  </a:lnTo>
                  <a:lnTo>
                    <a:pt x="420" y="380"/>
                  </a:lnTo>
                  <a:lnTo>
                    <a:pt x="426" y="364"/>
                  </a:lnTo>
                  <a:lnTo>
                    <a:pt x="428" y="348"/>
                  </a:lnTo>
                  <a:lnTo>
                    <a:pt x="432" y="330"/>
                  </a:lnTo>
                  <a:lnTo>
                    <a:pt x="434" y="294"/>
                  </a:lnTo>
                  <a:lnTo>
                    <a:pt x="434" y="294"/>
                  </a:lnTo>
                  <a:lnTo>
                    <a:pt x="432" y="254"/>
                  </a:lnTo>
                  <a:lnTo>
                    <a:pt x="428" y="238"/>
                  </a:lnTo>
                  <a:lnTo>
                    <a:pt x="424" y="220"/>
                  </a:lnTo>
                  <a:lnTo>
                    <a:pt x="420" y="206"/>
                  </a:lnTo>
                  <a:lnTo>
                    <a:pt x="414" y="190"/>
                  </a:lnTo>
                  <a:lnTo>
                    <a:pt x="406" y="178"/>
                  </a:lnTo>
                  <a:lnTo>
                    <a:pt x="398" y="166"/>
                  </a:lnTo>
                  <a:lnTo>
                    <a:pt x="388" y="156"/>
                  </a:lnTo>
                  <a:lnTo>
                    <a:pt x="378" y="146"/>
                  </a:lnTo>
                  <a:lnTo>
                    <a:pt x="366" y="140"/>
                  </a:lnTo>
                  <a:lnTo>
                    <a:pt x="354" y="132"/>
                  </a:lnTo>
                  <a:lnTo>
                    <a:pt x="340" y="128"/>
                  </a:lnTo>
                  <a:lnTo>
                    <a:pt x="326" y="124"/>
                  </a:lnTo>
                  <a:lnTo>
                    <a:pt x="308" y="122"/>
                  </a:lnTo>
                  <a:lnTo>
                    <a:pt x="292" y="120"/>
                  </a:lnTo>
                  <a:lnTo>
                    <a:pt x="292" y="120"/>
                  </a:lnTo>
                  <a:lnTo>
                    <a:pt x="274" y="122"/>
                  </a:lnTo>
                  <a:lnTo>
                    <a:pt x="258" y="124"/>
                  </a:lnTo>
                  <a:lnTo>
                    <a:pt x="242" y="128"/>
                  </a:lnTo>
                  <a:lnTo>
                    <a:pt x="228" y="134"/>
                  </a:lnTo>
                  <a:lnTo>
                    <a:pt x="216" y="140"/>
                  </a:lnTo>
                  <a:lnTo>
                    <a:pt x="204" y="148"/>
                  </a:lnTo>
                  <a:lnTo>
                    <a:pt x="192" y="158"/>
                  </a:lnTo>
                  <a:lnTo>
                    <a:pt x="184" y="168"/>
                  </a:lnTo>
                  <a:lnTo>
                    <a:pt x="174" y="180"/>
                  </a:lnTo>
                  <a:lnTo>
                    <a:pt x="168" y="194"/>
                  </a:lnTo>
                  <a:lnTo>
                    <a:pt x="162" y="208"/>
                  </a:lnTo>
                  <a:lnTo>
                    <a:pt x="156" y="222"/>
                  </a:lnTo>
                  <a:lnTo>
                    <a:pt x="152" y="240"/>
                  </a:lnTo>
                  <a:lnTo>
                    <a:pt x="150" y="256"/>
                  </a:lnTo>
                  <a:lnTo>
                    <a:pt x="148" y="294"/>
                  </a:lnTo>
                  <a:lnTo>
                    <a:pt x="148" y="294"/>
                  </a:lnTo>
                  <a:lnTo>
                    <a:pt x="148" y="312"/>
                  </a:lnTo>
                  <a:lnTo>
                    <a:pt x="150" y="330"/>
                  </a:lnTo>
                  <a:lnTo>
                    <a:pt x="152" y="348"/>
                  </a:lnTo>
                  <a:lnTo>
                    <a:pt x="158" y="364"/>
                  </a:lnTo>
                  <a:lnTo>
                    <a:pt x="162" y="380"/>
                  </a:lnTo>
                  <a:lnTo>
                    <a:pt x="168" y="396"/>
                  </a:lnTo>
                  <a:lnTo>
                    <a:pt x="176" y="410"/>
                  </a:lnTo>
                  <a:lnTo>
                    <a:pt x="186" y="422"/>
                  </a:lnTo>
                  <a:lnTo>
                    <a:pt x="194" y="434"/>
                  </a:lnTo>
                  <a:lnTo>
                    <a:pt x="206" y="444"/>
                  </a:lnTo>
                  <a:lnTo>
                    <a:pt x="218" y="452"/>
                  </a:lnTo>
                  <a:lnTo>
                    <a:pt x="230" y="460"/>
                  </a:lnTo>
                  <a:lnTo>
                    <a:pt x="244" y="466"/>
                  </a:lnTo>
                  <a:lnTo>
                    <a:pt x="260" y="470"/>
                  </a:lnTo>
                  <a:lnTo>
                    <a:pt x="274" y="472"/>
                  </a:lnTo>
                  <a:lnTo>
                    <a:pt x="292" y="472"/>
                  </a:lnTo>
                  <a:lnTo>
                    <a:pt x="292" y="472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4" name="Freeform 72"/>
            <p:cNvSpPr>
              <a:spLocks/>
            </p:cNvSpPr>
            <p:nvPr/>
          </p:nvSpPr>
          <p:spPr bwMode="auto">
            <a:xfrm>
              <a:off x="841692" y="571753"/>
              <a:ext cx="923925" cy="939800"/>
            </a:xfrm>
            <a:custGeom>
              <a:avLst/>
              <a:gdLst>
                <a:gd name="T0" fmla="*/ 0 w 582"/>
                <a:gd name="T1" fmla="*/ 294 h 592"/>
                <a:gd name="T2" fmla="*/ 6 w 582"/>
                <a:gd name="T3" fmla="*/ 230 h 592"/>
                <a:gd name="T4" fmla="*/ 22 w 582"/>
                <a:gd name="T5" fmla="*/ 174 h 592"/>
                <a:gd name="T6" fmla="*/ 46 w 582"/>
                <a:gd name="T7" fmla="*/ 124 h 592"/>
                <a:gd name="T8" fmla="*/ 80 w 582"/>
                <a:gd name="T9" fmla="*/ 80 h 592"/>
                <a:gd name="T10" fmla="*/ 124 w 582"/>
                <a:gd name="T11" fmla="*/ 46 h 592"/>
                <a:gd name="T12" fmla="*/ 172 w 582"/>
                <a:gd name="T13" fmla="*/ 22 h 592"/>
                <a:gd name="T14" fmla="*/ 230 w 582"/>
                <a:gd name="T15" fmla="*/ 6 h 592"/>
                <a:gd name="T16" fmla="*/ 292 w 582"/>
                <a:gd name="T17" fmla="*/ 0 h 592"/>
                <a:gd name="T18" fmla="*/ 324 w 582"/>
                <a:gd name="T19" fmla="*/ 2 h 592"/>
                <a:gd name="T20" fmla="*/ 382 w 582"/>
                <a:gd name="T21" fmla="*/ 12 h 592"/>
                <a:gd name="T22" fmla="*/ 436 w 582"/>
                <a:gd name="T23" fmla="*/ 34 h 592"/>
                <a:gd name="T24" fmla="*/ 482 w 582"/>
                <a:gd name="T25" fmla="*/ 64 h 592"/>
                <a:gd name="T26" fmla="*/ 520 w 582"/>
                <a:gd name="T27" fmla="*/ 102 h 592"/>
                <a:gd name="T28" fmla="*/ 548 w 582"/>
                <a:gd name="T29" fmla="*/ 148 h 592"/>
                <a:gd name="T30" fmla="*/ 570 w 582"/>
                <a:gd name="T31" fmla="*/ 202 h 592"/>
                <a:gd name="T32" fmla="*/ 580 w 582"/>
                <a:gd name="T33" fmla="*/ 262 h 592"/>
                <a:gd name="T34" fmla="*/ 582 w 582"/>
                <a:gd name="T35" fmla="*/ 294 h 592"/>
                <a:gd name="T36" fmla="*/ 576 w 582"/>
                <a:gd name="T37" fmla="*/ 354 h 592"/>
                <a:gd name="T38" fmla="*/ 560 w 582"/>
                <a:gd name="T39" fmla="*/ 410 h 592"/>
                <a:gd name="T40" fmla="*/ 536 w 582"/>
                <a:gd name="T41" fmla="*/ 460 h 592"/>
                <a:gd name="T42" fmla="*/ 502 w 582"/>
                <a:gd name="T43" fmla="*/ 506 h 592"/>
                <a:gd name="T44" fmla="*/ 460 w 582"/>
                <a:gd name="T45" fmla="*/ 542 h 592"/>
                <a:gd name="T46" fmla="*/ 410 w 582"/>
                <a:gd name="T47" fmla="*/ 570 h 592"/>
                <a:gd name="T48" fmla="*/ 354 w 582"/>
                <a:gd name="T49" fmla="*/ 586 h 592"/>
                <a:gd name="T50" fmla="*/ 292 w 582"/>
                <a:gd name="T51" fmla="*/ 592 h 592"/>
                <a:gd name="T52" fmla="*/ 260 w 582"/>
                <a:gd name="T53" fmla="*/ 592 h 592"/>
                <a:gd name="T54" fmla="*/ 202 w 582"/>
                <a:gd name="T55" fmla="*/ 580 h 592"/>
                <a:gd name="T56" fmla="*/ 148 w 582"/>
                <a:gd name="T57" fmla="*/ 558 h 592"/>
                <a:gd name="T58" fmla="*/ 102 w 582"/>
                <a:gd name="T59" fmla="*/ 528 h 592"/>
                <a:gd name="T60" fmla="*/ 64 w 582"/>
                <a:gd name="T61" fmla="*/ 488 h 592"/>
                <a:gd name="T62" fmla="*/ 34 w 582"/>
                <a:gd name="T63" fmla="*/ 440 h 592"/>
                <a:gd name="T64" fmla="*/ 12 w 582"/>
                <a:gd name="T65" fmla="*/ 386 h 592"/>
                <a:gd name="T66" fmla="*/ 2 w 582"/>
                <a:gd name="T67" fmla="*/ 326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82" h="592">
                  <a:moveTo>
                    <a:pt x="0" y="294"/>
                  </a:moveTo>
                  <a:lnTo>
                    <a:pt x="0" y="294"/>
                  </a:lnTo>
                  <a:lnTo>
                    <a:pt x="2" y="262"/>
                  </a:lnTo>
                  <a:lnTo>
                    <a:pt x="6" y="230"/>
                  </a:lnTo>
                  <a:lnTo>
                    <a:pt x="12" y="200"/>
                  </a:lnTo>
                  <a:lnTo>
                    <a:pt x="22" y="174"/>
                  </a:lnTo>
                  <a:lnTo>
                    <a:pt x="32" y="148"/>
                  </a:lnTo>
                  <a:lnTo>
                    <a:pt x="46" y="124"/>
                  </a:lnTo>
                  <a:lnTo>
                    <a:pt x="62" y="102"/>
                  </a:lnTo>
                  <a:lnTo>
                    <a:pt x="80" y="80"/>
                  </a:lnTo>
                  <a:lnTo>
                    <a:pt x="100" y="62"/>
                  </a:lnTo>
                  <a:lnTo>
                    <a:pt x="124" y="46"/>
                  </a:lnTo>
                  <a:lnTo>
                    <a:pt x="148" y="34"/>
                  </a:lnTo>
                  <a:lnTo>
                    <a:pt x="172" y="22"/>
                  </a:lnTo>
                  <a:lnTo>
                    <a:pt x="200" y="12"/>
                  </a:lnTo>
                  <a:lnTo>
                    <a:pt x="230" y="6"/>
                  </a:lnTo>
                  <a:lnTo>
                    <a:pt x="260" y="2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324" y="2"/>
                  </a:lnTo>
                  <a:lnTo>
                    <a:pt x="354" y="6"/>
                  </a:lnTo>
                  <a:lnTo>
                    <a:pt x="382" y="12"/>
                  </a:lnTo>
                  <a:lnTo>
                    <a:pt x="410" y="22"/>
                  </a:lnTo>
                  <a:lnTo>
                    <a:pt x="436" y="34"/>
                  </a:lnTo>
                  <a:lnTo>
                    <a:pt x="460" y="48"/>
                  </a:lnTo>
                  <a:lnTo>
                    <a:pt x="482" y="64"/>
                  </a:lnTo>
                  <a:lnTo>
                    <a:pt x="502" y="82"/>
                  </a:lnTo>
                  <a:lnTo>
                    <a:pt x="520" y="102"/>
                  </a:lnTo>
                  <a:lnTo>
                    <a:pt x="536" y="124"/>
                  </a:lnTo>
                  <a:lnTo>
                    <a:pt x="548" y="148"/>
                  </a:lnTo>
                  <a:lnTo>
                    <a:pt x="560" y="174"/>
                  </a:lnTo>
                  <a:lnTo>
                    <a:pt x="570" y="202"/>
                  </a:lnTo>
                  <a:lnTo>
                    <a:pt x="576" y="232"/>
                  </a:lnTo>
                  <a:lnTo>
                    <a:pt x="580" y="262"/>
                  </a:lnTo>
                  <a:lnTo>
                    <a:pt x="582" y="294"/>
                  </a:lnTo>
                  <a:lnTo>
                    <a:pt x="582" y="294"/>
                  </a:lnTo>
                  <a:lnTo>
                    <a:pt x="580" y="324"/>
                  </a:lnTo>
                  <a:lnTo>
                    <a:pt x="576" y="354"/>
                  </a:lnTo>
                  <a:lnTo>
                    <a:pt x="570" y="382"/>
                  </a:lnTo>
                  <a:lnTo>
                    <a:pt x="560" y="410"/>
                  </a:lnTo>
                  <a:lnTo>
                    <a:pt x="550" y="436"/>
                  </a:lnTo>
                  <a:lnTo>
                    <a:pt x="536" y="460"/>
                  </a:lnTo>
                  <a:lnTo>
                    <a:pt x="520" y="484"/>
                  </a:lnTo>
                  <a:lnTo>
                    <a:pt x="502" y="506"/>
                  </a:lnTo>
                  <a:lnTo>
                    <a:pt x="482" y="524"/>
                  </a:lnTo>
                  <a:lnTo>
                    <a:pt x="460" y="542"/>
                  </a:lnTo>
                  <a:lnTo>
                    <a:pt x="436" y="556"/>
                  </a:lnTo>
                  <a:lnTo>
                    <a:pt x="410" y="570"/>
                  </a:lnTo>
                  <a:lnTo>
                    <a:pt x="382" y="580"/>
                  </a:lnTo>
                  <a:lnTo>
                    <a:pt x="354" y="586"/>
                  </a:lnTo>
                  <a:lnTo>
                    <a:pt x="324" y="592"/>
                  </a:lnTo>
                  <a:lnTo>
                    <a:pt x="292" y="592"/>
                  </a:lnTo>
                  <a:lnTo>
                    <a:pt x="292" y="592"/>
                  </a:lnTo>
                  <a:lnTo>
                    <a:pt x="260" y="592"/>
                  </a:lnTo>
                  <a:lnTo>
                    <a:pt x="230" y="588"/>
                  </a:lnTo>
                  <a:lnTo>
                    <a:pt x="202" y="580"/>
                  </a:lnTo>
                  <a:lnTo>
                    <a:pt x="174" y="570"/>
                  </a:lnTo>
                  <a:lnTo>
                    <a:pt x="148" y="558"/>
                  </a:lnTo>
                  <a:lnTo>
                    <a:pt x="124" y="544"/>
                  </a:lnTo>
                  <a:lnTo>
                    <a:pt x="102" y="528"/>
                  </a:lnTo>
                  <a:lnTo>
                    <a:pt x="82" y="508"/>
                  </a:lnTo>
                  <a:lnTo>
                    <a:pt x="64" y="488"/>
                  </a:lnTo>
                  <a:lnTo>
                    <a:pt x="48" y="464"/>
                  </a:lnTo>
                  <a:lnTo>
                    <a:pt x="34" y="440"/>
                  </a:lnTo>
                  <a:lnTo>
                    <a:pt x="22" y="414"/>
                  </a:lnTo>
                  <a:lnTo>
                    <a:pt x="12" y="386"/>
                  </a:lnTo>
                  <a:lnTo>
                    <a:pt x="6" y="356"/>
                  </a:lnTo>
                  <a:lnTo>
                    <a:pt x="2" y="326"/>
                  </a:lnTo>
                  <a:lnTo>
                    <a:pt x="0" y="29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5" name="Freeform 74"/>
            <p:cNvSpPr>
              <a:spLocks/>
            </p:cNvSpPr>
            <p:nvPr/>
          </p:nvSpPr>
          <p:spPr bwMode="auto">
            <a:xfrm>
              <a:off x="1883091" y="571753"/>
              <a:ext cx="638175" cy="939800"/>
            </a:xfrm>
            <a:custGeom>
              <a:avLst/>
              <a:gdLst>
                <a:gd name="T0" fmla="*/ 344 w 402"/>
                <a:gd name="T1" fmla="*/ 124 h 592"/>
                <a:gd name="T2" fmla="*/ 270 w 402"/>
                <a:gd name="T3" fmla="*/ 112 h 592"/>
                <a:gd name="T4" fmla="*/ 246 w 402"/>
                <a:gd name="T5" fmla="*/ 110 h 592"/>
                <a:gd name="T6" fmla="*/ 206 w 402"/>
                <a:gd name="T7" fmla="*/ 112 h 592"/>
                <a:gd name="T8" fmla="*/ 176 w 402"/>
                <a:gd name="T9" fmla="*/ 120 h 592"/>
                <a:gd name="T10" fmla="*/ 156 w 402"/>
                <a:gd name="T11" fmla="*/ 134 h 592"/>
                <a:gd name="T12" fmla="*/ 148 w 402"/>
                <a:gd name="T13" fmla="*/ 154 h 592"/>
                <a:gd name="T14" fmla="*/ 148 w 402"/>
                <a:gd name="T15" fmla="*/ 160 h 592"/>
                <a:gd name="T16" fmla="*/ 158 w 402"/>
                <a:gd name="T17" fmla="*/ 178 h 592"/>
                <a:gd name="T18" fmla="*/ 182 w 402"/>
                <a:gd name="T19" fmla="*/ 202 h 592"/>
                <a:gd name="T20" fmla="*/ 220 w 402"/>
                <a:gd name="T21" fmla="*/ 224 h 592"/>
                <a:gd name="T22" fmla="*/ 264 w 402"/>
                <a:gd name="T23" fmla="*/ 248 h 592"/>
                <a:gd name="T24" fmla="*/ 310 w 402"/>
                <a:gd name="T25" fmla="*/ 276 h 592"/>
                <a:gd name="T26" fmla="*/ 354 w 402"/>
                <a:gd name="T27" fmla="*/ 312 h 592"/>
                <a:gd name="T28" fmla="*/ 372 w 402"/>
                <a:gd name="T29" fmla="*/ 334 h 592"/>
                <a:gd name="T30" fmla="*/ 388 w 402"/>
                <a:gd name="T31" fmla="*/ 360 h 592"/>
                <a:gd name="T32" fmla="*/ 398 w 402"/>
                <a:gd name="T33" fmla="*/ 390 h 592"/>
                <a:gd name="T34" fmla="*/ 402 w 402"/>
                <a:gd name="T35" fmla="*/ 424 h 592"/>
                <a:gd name="T36" fmla="*/ 400 w 402"/>
                <a:gd name="T37" fmla="*/ 444 h 592"/>
                <a:gd name="T38" fmla="*/ 392 w 402"/>
                <a:gd name="T39" fmla="*/ 480 h 592"/>
                <a:gd name="T40" fmla="*/ 376 w 402"/>
                <a:gd name="T41" fmla="*/ 510 h 592"/>
                <a:gd name="T42" fmla="*/ 352 w 402"/>
                <a:gd name="T43" fmla="*/ 538 h 592"/>
                <a:gd name="T44" fmla="*/ 322 w 402"/>
                <a:gd name="T45" fmla="*/ 558 h 592"/>
                <a:gd name="T46" fmla="*/ 286 w 402"/>
                <a:gd name="T47" fmla="*/ 576 h 592"/>
                <a:gd name="T48" fmla="*/ 242 w 402"/>
                <a:gd name="T49" fmla="*/ 586 h 592"/>
                <a:gd name="T50" fmla="*/ 196 w 402"/>
                <a:gd name="T51" fmla="*/ 592 h 592"/>
                <a:gd name="T52" fmla="*/ 170 w 402"/>
                <a:gd name="T53" fmla="*/ 592 h 592"/>
                <a:gd name="T54" fmla="*/ 86 w 402"/>
                <a:gd name="T55" fmla="*/ 584 h 592"/>
                <a:gd name="T56" fmla="*/ 10 w 402"/>
                <a:gd name="T57" fmla="*/ 568 h 592"/>
                <a:gd name="T58" fmla="*/ 10 w 402"/>
                <a:gd name="T59" fmla="*/ 448 h 592"/>
                <a:gd name="T60" fmla="*/ 86 w 402"/>
                <a:gd name="T61" fmla="*/ 470 h 592"/>
                <a:gd name="T62" fmla="*/ 152 w 402"/>
                <a:gd name="T63" fmla="*/ 482 h 592"/>
                <a:gd name="T64" fmla="*/ 176 w 402"/>
                <a:gd name="T65" fmla="*/ 484 h 592"/>
                <a:gd name="T66" fmla="*/ 204 w 402"/>
                <a:gd name="T67" fmla="*/ 480 h 592"/>
                <a:gd name="T68" fmla="*/ 230 w 402"/>
                <a:gd name="T69" fmla="*/ 470 h 592"/>
                <a:gd name="T70" fmla="*/ 248 w 402"/>
                <a:gd name="T71" fmla="*/ 452 h 592"/>
                <a:gd name="T72" fmla="*/ 254 w 402"/>
                <a:gd name="T73" fmla="*/ 428 h 592"/>
                <a:gd name="T74" fmla="*/ 252 w 402"/>
                <a:gd name="T75" fmla="*/ 416 h 592"/>
                <a:gd name="T76" fmla="*/ 236 w 402"/>
                <a:gd name="T77" fmla="*/ 394 h 592"/>
                <a:gd name="T78" fmla="*/ 186 w 402"/>
                <a:gd name="T79" fmla="*/ 360 h 592"/>
                <a:gd name="T80" fmla="*/ 140 w 402"/>
                <a:gd name="T81" fmla="*/ 334 h 592"/>
                <a:gd name="T82" fmla="*/ 92 w 402"/>
                <a:gd name="T83" fmla="*/ 304 h 592"/>
                <a:gd name="T84" fmla="*/ 46 w 402"/>
                <a:gd name="T85" fmla="*/ 264 h 592"/>
                <a:gd name="T86" fmla="*/ 20 w 402"/>
                <a:gd name="T87" fmla="*/ 226 h 592"/>
                <a:gd name="T88" fmla="*/ 8 w 402"/>
                <a:gd name="T89" fmla="*/ 198 h 592"/>
                <a:gd name="T90" fmla="*/ 2 w 402"/>
                <a:gd name="T91" fmla="*/ 170 h 592"/>
                <a:gd name="T92" fmla="*/ 0 w 402"/>
                <a:gd name="T93" fmla="*/ 154 h 592"/>
                <a:gd name="T94" fmla="*/ 4 w 402"/>
                <a:gd name="T95" fmla="*/ 120 h 592"/>
                <a:gd name="T96" fmla="*/ 16 w 402"/>
                <a:gd name="T97" fmla="*/ 88 h 592"/>
                <a:gd name="T98" fmla="*/ 36 w 402"/>
                <a:gd name="T99" fmla="*/ 62 h 592"/>
                <a:gd name="T100" fmla="*/ 64 w 402"/>
                <a:gd name="T101" fmla="*/ 40 h 592"/>
                <a:gd name="T102" fmla="*/ 96 w 402"/>
                <a:gd name="T103" fmla="*/ 24 h 592"/>
                <a:gd name="T104" fmla="*/ 134 w 402"/>
                <a:gd name="T105" fmla="*/ 10 h 592"/>
                <a:gd name="T106" fmla="*/ 176 w 402"/>
                <a:gd name="T107" fmla="*/ 4 h 592"/>
                <a:gd name="T108" fmla="*/ 220 w 402"/>
                <a:gd name="T109" fmla="*/ 0 h 592"/>
                <a:gd name="T110" fmla="*/ 252 w 402"/>
                <a:gd name="T111" fmla="*/ 2 h 592"/>
                <a:gd name="T112" fmla="*/ 344 w 402"/>
                <a:gd name="T113" fmla="*/ 1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2" h="592">
                  <a:moveTo>
                    <a:pt x="344" y="124"/>
                  </a:moveTo>
                  <a:lnTo>
                    <a:pt x="344" y="124"/>
                  </a:lnTo>
                  <a:lnTo>
                    <a:pt x="294" y="114"/>
                  </a:lnTo>
                  <a:lnTo>
                    <a:pt x="270" y="112"/>
                  </a:lnTo>
                  <a:lnTo>
                    <a:pt x="246" y="110"/>
                  </a:lnTo>
                  <a:lnTo>
                    <a:pt x="246" y="110"/>
                  </a:lnTo>
                  <a:lnTo>
                    <a:pt x="226" y="110"/>
                  </a:lnTo>
                  <a:lnTo>
                    <a:pt x="206" y="112"/>
                  </a:lnTo>
                  <a:lnTo>
                    <a:pt x="190" y="116"/>
                  </a:lnTo>
                  <a:lnTo>
                    <a:pt x="176" y="120"/>
                  </a:lnTo>
                  <a:lnTo>
                    <a:pt x="164" y="128"/>
                  </a:lnTo>
                  <a:lnTo>
                    <a:pt x="156" y="134"/>
                  </a:lnTo>
                  <a:lnTo>
                    <a:pt x="150" y="144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8" y="160"/>
                  </a:lnTo>
                  <a:lnTo>
                    <a:pt x="150" y="166"/>
                  </a:lnTo>
                  <a:lnTo>
                    <a:pt x="158" y="178"/>
                  </a:lnTo>
                  <a:lnTo>
                    <a:pt x="168" y="190"/>
                  </a:lnTo>
                  <a:lnTo>
                    <a:pt x="182" y="202"/>
                  </a:lnTo>
                  <a:lnTo>
                    <a:pt x="200" y="212"/>
                  </a:lnTo>
                  <a:lnTo>
                    <a:pt x="220" y="224"/>
                  </a:lnTo>
                  <a:lnTo>
                    <a:pt x="264" y="248"/>
                  </a:lnTo>
                  <a:lnTo>
                    <a:pt x="264" y="248"/>
                  </a:lnTo>
                  <a:lnTo>
                    <a:pt x="286" y="262"/>
                  </a:lnTo>
                  <a:lnTo>
                    <a:pt x="310" y="276"/>
                  </a:lnTo>
                  <a:lnTo>
                    <a:pt x="332" y="292"/>
                  </a:lnTo>
                  <a:lnTo>
                    <a:pt x="354" y="312"/>
                  </a:lnTo>
                  <a:lnTo>
                    <a:pt x="364" y="322"/>
                  </a:lnTo>
                  <a:lnTo>
                    <a:pt x="372" y="334"/>
                  </a:lnTo>
                  <a:lnTo>
                    <a:pt x="380" y="346"/>
                  </a:lnTo>
                  <a:lnTo>
                    <a:pt x="388" y="360"/>
                  </a:lnTo>
                  <a:lnTo>
                    <a:pt x="394" y="374"/>
                  </a:lnTo>
                  <a:lnTo>
                    <a:pt x="398" y="390"/>
                  </a:lnTo>
                  <a:lnTo>
                    <a:pt x="400" y="406"/>
                  </a:lnTo>
                  <a:lnTo>
                    <a:pt x="402" y="424"/>
                  </a:lnTo>
                  <a:lnTo>
                    <a:pt x="402" y="424"/>
                  </a:lnTo>
                  <a:lnTo>
                    <a:pt x="400" y="444"/>
                  </a:lnTo>
                  <a:lnTo>
                    <a:pt x="398" y="462"/>
                  </a:lnTo>
                  <a:lnTo>
                    <a:pt x="392" y="480"/>
                  </a:lnTo>
                  <a:lnTo>
                    <a:pt x="384" y="496"/>
                  </a:lnTo>
                  <a:lnTo>
                    <a:pt x="376" y="510"/>
                  </a:lnTo>
                  <a:lnTo>
                    <a:pt x="364" y="524"/>
                  </a:lnTo>
                  <a:lnTo>
                    <a:pt x="352" y="538"/>
                  </a:lnTo>
                  <a:lnTo>
                    <a:pt x="338" y="548"/>
                  </a:lnTo>
                  <a:lnTo>
                    <a:pt x="322" y="558"/>
                  </a:lnTo>
                  <a:lnTo>
                    <a:pt x="304" y="568"/>
                  </a:lnTo>
                  <a:lnTo>
                    <a:pt x="286" y="576"/>
                  </a:lnTo>
                  <a:lnTo>
                    <a:pt x="264" y="582"/>
                  </a:lnTo>
                  <a:lnTo>
                    <a:pt x="242" y="586"/>
                  </a:lnTo>
                  <a:lnTo>
                    <a:pt x="220" y="590"/>
                  </a:lnTo>
                  <a:lnTo>
                    <a:pt x="196" y="592"/>
                  </a:lnTo>
                  <a:lnTo>
                    <a:pt x="170" y="592"/>
                  </a:lnTo>
                  <a:lnTo>
                    <a:pt x="170" y="592"/>
                  </a:lnTo>
                  <a:lnTo>
                    <a:pt x="126" y="590"/>
                  </a:lnTo>
                  <a:lnTo>
                    <a:pt x="86" y="584"/>
                  </a:lnTo>
                  <a:lnTo>
                    <a:pt x="48" y="576"/>
                  </a:lnTo>
                  <a:lnTo>
                    <a:pt x="10" y="568"/>
                  </a:lnTo>
                  <a:lnTo>
                    <a:pt x="10" y="448"/>
                  </a:lnTo>
                  <a:lnTo>
                    <a:pt x="10" y="448"/>
                  </a:lnTo>
                  <a:lnTo>
                    <a:pt x="44" y="458"/>
                  </a:lnTo>
                  <a:lnTo>
                    <a:pt x="86" y="470"/>
                  </a:lnTo>
                  <a:lnTo>
                    <a:pt x="130" y="480"/>
                  </a:lnTo>
                  <a:lnTo>
                    <a:pt x="152" y="482"/>
                  </a:lnTo>
                  <a:lnTo>
                    <a:pt x="176" y="484"/>
                  </a:lnTo>
                  <a:lnTo>
                    <a:pt x="176" y="484"/>
                  </a:lnTo>
                  <a:lnTo>
                    <a:pt x="190" y="482"/>
                  </a:lnTo>
                  <a:lnTo>
                    <a:pt x="204" y="480"/>
                  </a:lnTo>
                  <a:lnTo>
                    <a:pt x="218" y="476"/>
                  </a:lnTo>
                  <a:lnTo>
                    <a:pt x="230" y="470"/>
                  </a:lnTo>
                  <a:lnTo>
                    <a:pt x="240" y="462"/>
                  </a:lnTo>
                  <a:lnTo>
                    <a:pt x="248" y="452"/>
                  </a:lnTo>
                  <a:lnTo>
                    <a:pt x="252" y="442"/>
                  </a:lnTo>
                  <a:lnTo>
                    <a:pt x="254" y="428"/>
                  </a:lnTo>
                  <a:lnTo>
                    <a:pt x="254" y="428"/>
                  </a:lnTo>
                  <a:lnTo>
                    <a:pt x="252" y="416"/>
                  </a:lnTo>
                  <a:lnTo>
                    <a:pt x="246" y="404"/>
                  </a:lnTo>
                  <a:lnTo>
                    <a:pt x="236" y="394"/>
                  </a:lnTo>
                  <a:lnTo>
                    <a:pt x="222" y="384"/>
                  </a:lnTo>
                  <a:lnTo>
                    <a:pt x="186" y="360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16" y="320"/>
                  </a:lnTo>
                  <a:lnTo>
                    <a:pt x="92" y="304"/>
                  </a:lnTo>
                  <a:lnTo>
                    <a:pt x="68" y="284"/>
                  </a:lnTo>
                  <a:lnTo>
                    <a:pt x="46" y="264"/>
                  </a:lnTo>
                  <a:lnTo>
                    <a:pt x="28" y="238"/>
                  </a:lnTo>
                  <a:lnTo>
                    <a:pt x="20" y="226"/>
                  </a:lnTo>
                  <a:lnTo>
                    <a:pt x="14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6"/>
                  </a:lnTo>
                  <a:lnTo>
                    <a:pt x="4" y="120"/>
                  </a:lnTo>
                  <a:lnTo>
                    <a:pt x="10" y="104"/>
                  </a:lnTo>
                  <a:lnTo>
                    <a:pt x="16" y="88"/>
                  </a:lnTo>
                  <a:lnTo>
                    <a:pt x="26" y="74"/>
                  </a:lnTo>
                  <a:lnTo>
                    <a:pt x="36" y="62"/>
                  </a:lnTo>
                  <a:lnTo>
                    <a:pt x="50" y="50"/>
                  </a:lnTo>
                  <a:lnTo>
                    <a:pt x="64" y="40"/>
                  </a:lnTo>
                  <a:lnTo>
                    <a:pt x="78" y="32"/>
                  </a:lnTo>
                  <a:lnTo>
                    <a:pt x="96" y="24"/>
                  </a:lnTo>
                  <a:lnTo>
                    <a:pt x="114" y="16"/>
                  </a:lnTo>
                  <a:lnTo>
                    <a:pt x="134" y="10"/>
                  </a:lnTo>
                  <a:lnTo>
                    <a:pt x="154" y="6"/>
                  </a:lnTo>
                  <a:lnTo>
                    <a:pt x="176" y="4"/>
                  </a:lnTo>
                  <a:lnTo>
                    <a:pt x="198" y="2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52" y="2"/>
                  </a:lnTo>
                  <a:lnTo>
                    <a:pt x="282" y="4"/>
                  </a:lnTo>
                  <a:lnTo>
                    <a:pt x="344" y="10"/>
                  </a:lnTo>
                  <a:lnTo>
                    <a:pt x="344" y="124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6" name="Freeform 75"/>
            <p:cNvSpPr>
              <a:spLocks/>
            </p:cNvSpPr>
            <p:nvPr/>
          </p:nvSpPr>
          <p:spPr bwMode="auto">
            <a:xfrm>
              <a:off x="1883092" y="571753"/>
              <a:ext cx="638175" cy="939800"/>
            </a:xfrm>
            <a:custGeom>
              <a:avLst/>
              <a:gdLst>
                <a:gd name="T0" fmla="*/ 344 w 402"/>
                <a:gd name="T1" fmla="*/ 124 h 592"/>
                <a:gd name="T2" fmla="*/ 270 w 402"/>
                <a:gd name="T3" fmla="*/ 112 h 592"/>
                <a:gd name="T4" fmla="*/ 246 w 402"/>
                <a:gd name="T5" fmla="*/ 110 h 592"/>
                <a:gd name="T6" fmla="*/ 206 w 402"/>
                <a:gd name="T7" fmla="*/ 112 h 592"/>
                <a:gd name="T8" fmla="*/ 176 w 402"/>
                <a:gd name="T9" fmla="*/ 120 h 592"/>
                <a:gd name="T10" fmla="*/ 156 w 402"/>
                <a:gd name="T11" fmla="*/ 134 h 592"/>
                <a:gd name="T12" fmla="*/ 148 w 402"/>
                <a:gd name="T13" fmla="*/ 154 h 592"/>
                <a:gd name="T14" fmla="*/ 148 w 402"/>
                <a:gd name="T15" fmla="*/ 160 h 592"/>
                <a:gd name="T16" fmla="*/ 158 w 402"/>
                <a:gd name="T17" fmla="*/ 178 h 592"/>
                <a:gd name="T18" fmla="*/ 182 w 402"/>
                <a:gd name="T19" fmla="*/ 202 h 592"/>
                <a:gd name="T20" fmla="*/ 220 w 402"/>
                <a:gd name="T21" fmla="*/ 224 h 592"/>
                <a:gd name="T22" fmla="*/ 264 w 402"/>
                <a:gd name="T23" fmla="*/ 248 h 592"/>
                <a:gd name="T24" fmla="*/ 310 w 402"/>
                <a:gd name="T25" fmla="*/ 276 h 592"/>
                <a:gd name="T26" fmla="*/ 354 w 402"/>
                <a:gd name="T27" fmla="*/ 312 h 592"/>
                <a:gd name="T28" fmla="*/ 372 w 402"/>
                <a:gd name="T29" fmla="*/ 334 h 592"/>
                <a:gd name="T30" fmla="*/ 388 w 402"/>
                <a:gd name="T31" fmla="*/ 360 h 592"/>
                <a:gd name="T32" fmla="*/ 398 w 402"/>
                <a:gd name="T33" fmla="*/ 390 h 592"/>
                <a:gd name="T34" fmla="*/ 402 w 402"/>
                <a:gd name="T35" fmla="*/ 424 h 592"/>
                <a:gd name="T36" fmla="*/ 400 w 402"/>
                <a:gd name="T37" fmla="*/ 444 h 592"/>
                <a:gd name="T38" fmla="*/ 392 w 402"/>
                <a:gd name="T39" fmla="*/ 480 h 592"/>
                <a:gd name="T40" fmla="*/ 376 w 402"/>
                <a:gd name="T41" fmla="*/ 510 h 592"/>
                <a:gd name="T42" fmla="*/ 352 w 402"/>
                <a:gd name="T43" fmla="*/ 538 h 592"/>
                <a:gd name="T44" fmla="*/ 322 w 402"/>
                <a:gd name="T45" fmla="*/ 558 h 592"/>
                <a:gd name="T46" fmla="*/ 286 w 402"/>
                <a:gd name="T47" fmla="*/ 576 h 592"/>
                <a:gd name="T48" fmla="*/ 242 w 402"/>
                <a:gd name="T49" fmla="*/ 586 h 592"/>
                <a:gd name="T50" fmla="*/ 196 w 402"/>
                <a:gd name="T51" fmla="*/ 592 h 592"/>
                <a:gd name="T52" fmla="*/ 170 w 402"/>
                <a:gd name="T53" fmla="*/ 592 h 592"/>
                <a:gd name="T54" fmla="*/ 86 w 402"/>
                <a:gd name="T55" fmla="*/ 584 h 592"/>
                <a:gd name="T56" fmla="*/ 10 w 402"/>
                <a:gd name="T57" fmla="*/ 568 h 592"/>
                <a:gd name="T58" fmla="*/ 10 w 402"/>
                <a:gd name="T59" fmla="*/ 448 h 592"/>
                <a:gd name="T60" fmla="*/ 86 w 402"/>
                <a:gd name="T61" fmla="*/ 470 h 592"/>
                <a:gd name="T62" fmla="*/ 152 w 402"/>
                <a:gd name="T63" fmla="*/ 482 h 592"/>
                <a:gd name="T64" fmla="*/ 176 w 402"/>
                <a:gd name="T65" fmla="*/ 484 h 592"/>
                <a:gd name="T66" fmla="*/ 204 w 402"/>
                <a:gd name="T67" fmla="*/ 480 h 592"/>
                <a:gd name="T68" fmla="*/ 230 w 402"/>
                <a:gd name="T69" fmla="*/ 470 h 592"/>
                <a:gd name="T70" fmla="*/ 248 w 402"/>
                <a:gd name="T71" fmla="*/ 452 h 592"/>
                <a:gd name="T72" fmla="*/ 254 w 402"/>
                <a:gd name="T73" fmla="*/ 428 h 592"/>
                <a:gd name="T74" fmla="*/ 252 w 402"/>
                <a:gd name="T75" fmla="*/ 416 h 592"/>
                <a:gd name="T76" fmla="*/ 236 w 402"/>
                <a:gd name="T77" fmla="*/ 394 h 592"/>
                <a:gd name="T78" fmla="*/ 186 w 402"/>
                <a:gd name="T79" fmla="*/ 360 h 592"/>
                <a:gd name="T80" fmla="*/ 140 w 402"/>
                <a:gd name="T81" fmla="*/ 334 h 592"/>
                <a:gd name="T82" fmla="*/ 92 w 402"/>
                <a:gd name="T83" fmla="*/ 304 h 592"/>
                <a:gd name="T84" fmla="*/ 46 w 402"/>
                <a:gd name="T85" fmla="*/ 264 h 592"/>
                <a:gd name="T86" fmla="*/ 20 w 402"/>
                <a:gd name="T87" fmla="*/ 226 h 592"/>
                <a:gd name="T88" fmla="*/ 8 w 402"/>
                <a:gd name="T89" fmla="*/ 198 h 592"/>
                <a:gd name="T90" fmla="*/ 2 w 402"/>
                <a:gd name="T91" fmla="*/ 170 h 592"/>
                <a:gd name="T92" fmla="*/ 0 w 402"/>
                <a:gd name="T93" fmla="*/ 154 h 592"/>
                <a:gd name="T94" fmla="*/ 4 w 402"/>
                <a:gd name="T95" fmla="*/ 120 h 592"/>
                <a:gd name="T96" fmla="*/ 16 w 402"/>
                <a:gd name="T97" fmla="*/ 88 h 592"/>
                <a:gd name="T98" fmla="*/ 36 w 402"/>
                <a:gd name="T99" fmla="*/ 62 h 592"/>
                <a:gd name="T100" fmla="*/ 64 w 402"/>
                <a:gd name="T101" fmla="*/ 40 h 592"/>
                <a:gd name="T102" fmla="*/ 96 w 402"/>
                <a:gd name="T103" fmla="*/ 24 h 592"/>
                <a:gd name="T104" fmla="*/ 134 w 402"/>
                <a:gd name="T105" fmla="*/ 10 h 592"/>
                <a:gd name="T106" fmla="*/ 176 w 402"/>
                <a:gd name="T107" fmla="*/ 4 h 592"/>
                <a:gd name="T108" fmla="*/ 220 w 402"/>
                <a:gd name="T109" fmla="*/ 0 h 592"/>
                <a:gd name="T110" fmla="*/ 252 w 402"/>
                <a:gd name="T111" fmla="*/ 2 h 592"/>
                <a:gd name="T112" fmla="*/ 344 w 402"/>
                <a:gd name="T113" fmla="*/ 1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2" h="592">
                  <a:moveTo>
                    <a:pt x="344" y="124"/>
                  </a:moveTo>
                  <a:lnTo>
                    <a:pt x="344" y="124"/>
                  </a:lnTo>
                  <a:lnTo>
                    <a:pt x="294" y="114"/>
                  </a:lnTo>
                  <a:lnTo>
                    <a:pt x="270" y="112"/>
                  </a:lnTo>
                  <a:lnTo>
                    <a:pt x="246" y="110"/>
                  </a:lnTo>
                  <a:lnTo>
                    <a:pt x="246" y="110"/>
                  </a:lnTo>
                  <a:lnTo>
                    <a:pt x="226" y="110"/>
                  </a:lnTo>
                  <a:lnTo>
                    <a:pt x="206" y="112"/>
                  </a:lnTo>
                  <a:lnTo>
                    <a:pt x="190" y="116"/>
                  </a:lnTo>
                  <a:lnTo>
                    <a:pt x="176" y="120"/>
                  </a:lnTo>
                  <a:lnTo>
                    <a:pt x="164" y="128"/>
                  </a:lnTo>
                  <a:lnTo>
                    <a:pt x="156" y="134"/>
                  </a:lnTo>
                  <a:lnTo>
                    <a:pt x="150" y="144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8" y="160"/>
                  </a:lnTo>
                  <a:lnTo>
                    <a:pt x="150" y="166"/>
                  </a:lnTo>
                  <a:lnTo>
                    <a:pt x="158" y="178"/>
                  </a:lnTo>
                  <a:lnTo>
                    <a:pt x="168" y="190"/>
                  </a:lnTo>
                  <a:lnTo>
                    <a:pt x="182" y="202"/>
                  </a:lnTo>
                  <a:lnTo>
                    <a:pt x="200" y="212"/>
                  </a:lnTo>
                  <a:lnTo>
                    <a:pt x="220" y="224"/>
                  </a:lnTo>
                  <a:lnTo>
                    <a:pt x="264" y="248"/>
                  </a:lnTo>
                  <a:lnTo>
                    <a:pt x="264" y="248"/>
                  </a:lnTo>
                  <a:lnTo>
                    <a:pt x="286" y="262"/>
                  </a:lnTo>
                  <a:lnTo>
                    <a:pt x="310" y="276"/>
                  </a:lnTo>
                  <a:lnTo>
                    <a:pt x="332" y="292"/>
                  </a:lnTo>
                  <a:lnTo>
                    <a:pt x="354" y="312"/>
                  </a:lnTo>
                  <a:lnTo>
                    <a:pt x="364" y="322"/>
                  </a:lnTo>
                  <a:lnTo>
                    <a:pt x="372" y="334"/>
                  </a:lnTo>
                  <a:lnTo>
                    <a:pt x="380" y="346"/>
                  </a:lnTo>
                  <a:lnTo>
                    <a:pt x="388" y="360"/>
                  </a:lnTo>
                  <a:lnTo>
                    <a:pt x="394" y="374"/>
                  </a:lnTo>
                  <a:lnTo>
                    <a:pt x="398" y="390"/>
                  </a:lnTo>
                  <a:lnTo>
                    <a:pt x="400" y="406"/>
                  </a:lnTo>
                  <a:lnTo>
                    <a:pt x="402" y="424"/>
                  </a:lnTo>
                  <a:lnTo>
                    <a:pt x="402" y="424"/>
                  </a:lnTo>
                  <a:lnTo>
                    <a:pt x="400" y="444"/>
                  </a:lnTo>
                  <a:lnTo>
                    <a:pt x="398" y="462"/>
                  </a:lnTo>
                  <a:lnTo>
                    <a:pt x="392" y="480"/>
                  </a:lnTo>
                  <a:lnTo>
                    <a:pt x="384" y="496"/>
                  </a:lnTo>
                  <a:lnTo>
                    <a:pt x="376" y="510"/>
                  </a:lnTo>
                  <a:lnTo>
                    <a:pt x="364" y="524"/>
                  </a:lnTo>
                  <a:lnTo>
                    <a:pt x="352" y="538"/>
                  </a:lnTo>
                  <a:lnTo>
                    <a:pt x="338" y="548"/>
                  </a:lnTo>
                  <a:lnTo>
                    <a:pt x="322" y="558"/>
                  </a:lnTo>
                  <a:lnTo>
                    <a:pt x="304" y="568"/>
                  </a:lnTo>
                  <a:lnTo>
                    <a:pt x="286" y="576"/>
                  </a:lnTo>
                  <a:lnTo>
                    <a:pt x="264" y="582"/>
                  </a:lnTo>
                  <a:lnTo>
                    <a:pt x="242" y="586"/>
                  </a:lnTo>
                  <a:lnTo>
                    <a:pt x="220" y="590"/>
                  </a:lnTo>
                  <a:lnTo>
                    <a:pt x="196" y="592"/>
                  </a:lnTo>
                  <a:lnTo>
                    <a:pt x="170" y="592"/>
                  </a:lnTo>
                  <a:lnTo>
                    <a:pt x="170" y="592"/>
                  </a:lnTo>
                  <a:lnTo>
                    <a:pt x="126" y="590"/>
                  </a:lnTo>
                  <a:lnTo>
                    <a:pt x="86" y="584"/>
                  </a:lnTo>
                  <a:lnTo>
                    <a:pt x="48" y="576"/>
                  </a:lnTo>
                  <a:lnTo>
                    <a:pt x="10" y="568"/>
                  </a:lnTo>
                  <a:lnTo>
                    <a:pt x="10" y="448"/>
                  </a:lnTo>
                  <a:lnTo>
                    <a:pt x="10" y="448"/>
                  </a:lnTo>
                  <a:lnTo>
                    <a:pt x="44" y="458"/>
                  </a:lnTo>
                  <a:lnTo>
                    <a:pt x="86" y="470"/>
                  </a:lnTo>
                  <a:lnTo>
                    <a:pt x="130" y="480"/>
                  </a:lnTo>
                  <a:lnTo>
                    <a:pt x="152" y="482"/>
                  </a:lnTo>
                  <a:lnTo>
                    <a:pt x="176" y="484"/>
                  </a:lnTo>
                  <a:lnTo>
                    <a:pt x="176" y="484"/>
                  </a:lnTo>
                  <a:lnTo>
                    <a:pt x="190" y="482"/>
                  </a:lnTo>
                  <a:lnTo>
                    <a:pt x="204" y="480"/>
                  </a:lnTo>
                  <a:lnTo>
                    <a:pt x="218" y="476"/>
                  </a:lnTo>
                  <a:lnTo>
                    <a:pt x="230" y="470"/>
                  </a:lnTo>
                  <a:lnTo>
                    <a:pt x="240" y="462"/>
                  </a:lnTo>
                  <a:lnTo>
                    <a:pt x="248" y="452"/>
                  </a:lnTo>
                  <a:lnTo>
                    <a:pt x="252" y="442"/>
                  </a:lnTo>
                  <a:lnTo>
                    <a:pt x="254" y="428"/>
                  </a:lnTo>
                  <a:lnTo>
                    <a:pt x="254" y="428"/>
                  </a:lnTo>
                  <a:lnTo>
                    <a:pt x="252" y="416"/>
                  </a:lnTo>
                  <a:lnTo>
                    <a:pt x="246" y="404"/>
                  </a:lnTo>
                  <a:lnTo>
                    <a:pt x="236" y="394"/>
                  </a:lnTo>
                  <a:lnTo>
                    <a:pt x="222" y="384"/>
                  </a:lnTo>
                  <a:lnTo>
                    <a:pt x="186" y="360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16" y="320"/>
                  </a:lnTo>
                  <a:lnTo>
                    <a:pt x="92" y="304"/>
                  </a:lnTo>
                  <a:lnTo>
                    <a:pt x="68" y="284"/>
                  </a:lnTo>
                  <a:lnTo>
                    <a:pt x="46" y="264"/>
                  </a:lnTo>
                  <a:lnTo>
                    <a:pt x="28" y="238"/>
                  </a:lnTo>
                  <a:lnTo>
                    <a:pt x="20" y="226"/>
                  </a:lnTo>
                  <a:lnTo>
                    <a:pt x="14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6"/>
                  </a:lnTo>
                  <a:lnTo>
                    <a:pt x="4" y="120"/>
                  </a:lnTo>
                  <a:lnTo>
                    <a:pt x="10" y="104"/>
                  </a:lnTo>
                  <a:lnTo>
                    <a:pt x="16" y="88"/>
                  </a:lnTo>
                  <a:lnTo>
                    <a:pt x="26" y="74"/>
                  </a:lnTo>
                  <a:lnTo>
                    <a:pt x="36" y="62"/>
                  </a:lnTo>
                  <a:lnTo>
                    <a:pt x="50" y="50"/>
                  </a:lnTo>
                  <a:lnTo>
                    <a:pt x="64" y="40"/>
                  </a:lnTo>
                  <a:lnTo>
                    <a:pt x="78" y="32"/>
                  </a:lnTo>
                  <a:lnTo>
                    <a:pt x="96" y="24"/>
                  </a:lnTo>
                  <a:lnTo>
                    <a:pt x="114" y="16"/>
                  </a:lnTo>
                  <a:lnTo>
                    <a:pt x="134" y="10"/>
                  </a:lnTo>
                  <a:lnTo>
                    <a:pt x="154" y="6"/>
                  </a:lnTo>
                  <a:lnTo>
                    <a:pt x="176" y="4"/>
                  </a:lnTo>
                  <a:lnTo>
                    <a:pt x="198" y="2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52" y="2"/>
                  </a:lnTo>
                  <a:lnTo>
                    <a:pt x="282" y="4"/>
                  </a:lnTo>
                  <a:lnTo>
                    <a:pt x="344" y="10"/>
                  </a:lnTo>
                  <a:lnTo>
                    <a:pt x="344" y="12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7" name="Freeform 76"/>
            <p:cNvSpPr>
              <a:spLocks/>
            </p:cNvSpPr>
            <p:nvPr/>
          </p:nvSpPr>
          <p:spPr bwMode="auto">
            <a:xfrm>
              <a:off x="3283267" y="247903"/>
              <a:ext cx="1473201" cy="1263650"/>
            </a:xfrm>
            <a:custGeom>
              <a:avLst/>
              <a:gdLst>
                <a:gd name="T0" fmla="*/ 0 w 928"/>
                <a:gd name="T1" fmla="*/ 778 h 796"/>
                <a:gd name="T2" fmla="*/ 0 w 928"/>
                <a:gd name="T3" fmla="*/ 778 h 796"/>
                <a:gd name="T4" fmla="*/ 8 w 928"/>
                <a:gd name="T5" fmla="*/ 680 h 796"/>
                <a:gd name="T6" fmla="*/ 12 w 928"/>
                <a:gd name="T7" fmla="*/ 618 h 796"/>
                <a:gd name="T8" fmla="*/ 14 w 928"/>
                <a:gd name="T9" fmla="*/ 548 h 796"/>
                <a:gd name="T10" fmla="*/ 22 w 928"/>
                <a:gd name="T11" fmla="*/ 268 h 796"/>
                <a:gd name="T12" fmla="*/ 22 w 928"/>
                <a:gd name="T13" fmla="*/ 268 h 796"/>
                <a:gd name="T14" fmla="*/ 24 w 928"/>
                <a:gd name="T15" fmla="*/ 178 h 796"/>
                <a:gd name="T16" fmla="*/ 24 w 928"/>
                <a:gd name="T17" fmla="*/ 178 h 796"/>
                <a:gd name="T18" fmla="*/ 22 w 928"/>
                <a:gd name="T19" fmla="*/ 96 h 796"/>
                <a:gd name="T20" fmla="*/ 16 w 928"/>
                <a:gd name="T21" fmla="*/ 0 h 796"/>
                <a:gd name="T22" fmla="*/ 260 w 928"/>
                <a:gd name="T23" fmla="*/ 0 h 796"/>
                <a:gd name="T24" fmla="*/ 260 w 928"/>
                <a:gd name="T25" fmla="*/ 0 h 796"/>
                <a:gd name="T26" fmla="*/ 302 w 928"/>
                <a:gd name="T27" fmla="*/ 132 h 796"/>
                <a:gd name="T28" fmla="*/ 364 w 928"/>
                <a:gd name="T29" fmla="*/ 324 h 796"/>
                <a:gd name="T30" fmla="*/ 422 w 928"/>
                <a:gd name="T31" fmla="*/ 514 h 796"/>
                <a:gd name="T32" fmla="*/ 444 w 928"/>
                <a:gd name="T33" fmla="*/ 588 h 796"/>
                <a:gd name="T34" fmla="*/ 456 w 928"/>
                <a:gd name="T35" fmla="*/ 640 h 796"/>
                <a:gd name="T36" fmla="*/ 458 w 928"/>
                <a:gd name="T37" fmla="*/ 640 h 796"/>
                <a:gd name="T38" fmla="*/ 458 w 928"/>
                <a:gd name="T39" fmla="*/ 640 h 796"/>
                <a:gd name="T40" fmla="*/ 498 w 928"/>
                <a:gd name="T41" fmla="*/ 508 h 796"/>
                <a:gd name="T42" fmla="*/ 554 w 928"/>
                <a:gd name="T43" fmla="*/ 332 h 796"/>
                <a:gd name="T44" fmla="*/ 612 w 928"/>
                <a:gd name="T45" fmla="*/ 150 h 796"/>
                <a:gd name="T46" fmla="*/ 662 w 928"/>
                <a:gd name="T47" fmla="*/ 0 h 796"/>
                <a:gd name="T48" fmla="*/ 902 w 928"/>
                <a:gd name="T49" fmla="*/ 0 h 796"/>
                <a:gd name="T50" fmla="*/ 902 w 928"/>
                <a:gd name="T51" fmla="*/ 250 h 796"/>
                <a:gd name="T52" fmla="*/ 910 w 928"/>
                <a:gd name="T53" fmla="*/ 548 h 796"/>
                <a:gd name="T54" fmla="*/ 910 w 928"/>
                <a:gd name="T55" fmla="*/ 548 h 796"/>
                <a:gd name="T56" fmla="*/ 912 w 928"/>
                <a:gd name="T57" fmla="*/ 604 h 796"/>
                <a:gd name="T58" fmla="*/ 916 w 928"/>
                <a:gd name="T59" fmla="*/ 662 h 796"/>
                <a:gd name="T60" fmla="*/ 928 w 928"/>
                <a:gd name="T61" fmla="*/ 778 h 796"/>
                <a:gd name="T62" fmla="*/ 754 w 928"/>
                <a:gd name="T63" fmla="*/ 778 h 796"/>
                <a:gd name="T64" fmla="*/ 754 w 928"/>
                <a:gd name="T65" fmla="*/ 778 h 796"/>
                <a:gd name="T66" fmla="*/ 758 w 928"/>
                <a:gd name="T67" fmla="*/ 716 h 796"/>
                <a:gd name="T68" fmla="*/ 758 w 928"/>
                <a:gd name="T69" fmla="*/ 652 h 796"/>
                <a:gd name="T70" fmla="*/ 758 w 928"/>
                <a:gd name="T71" fmla="*/ 548 h 796"/>
                <a:gd name="T72" fmla="*/ 748 w 928"/>
                <a:gd name="T73" fmla="*/ 164 h 796"/>
                <a:gd name="T74" fmla="*/ 746 w 928"/>
                <a:gd name="T75" fmla="*/ 164 h 796"/>
                <a:gd name="T76" fmla="*/ 746 w 928"/>
                <a:gd name="T77" fmla="*/ 164 h 796"/>
                <a:gd name="T78" fmla="*/ 694 w 928"/>
                <a:gd name="T79" fmla="*/ 310 h 796"/>
                <a:gd name="T80" fmla="*/ 636 w 928"/>
                <a:gd name="T81" fmla="*/ 480 h 796"/>
                <a:gd name="T82" fmla="*/ 584 w 928"/>
                <a:gd name="T83" fmla="*/ 646 h 796"/>
                <a:gd name="T84" fmla="*/ 562 w 928"/>
                <a:gd name="T85" fmla="*/ 718 h 796"/>
                <a:gd name="T86" fmla="*/ 546 w 928"/>
                <a:gd name="T87" fmla="*/ 778 h 796"/>
                <a:gd name="T88" fmla="*/ 362 w 928"/>
                <a:gd name="T89" fmla="*/ 796 h 796"/>
                <a:gd name="T90" fmla="*/ 362 w 928"/>
                <a:gd name="T91" fmla="*/ 796 h 796"/>
                <a:gd name="T92" fmla="*/ 346 w 928"/>
                <a:gd name="T93" fmla="*/ 736 h 796"/>
                <a:gd name="T94" fmla="*/ 326 w 928"/>
                <a:gd name="T95" fmla="*/ 664 h 796"/>
                <a:gd name="T96" fmla="*/ 300 w 928"/>
                <a:gd name="T97" fmla="*/ 584 h 796"/>
                <a:gd name="T98" fmla="*/ 272 w 928"/>
                <a:gd name="T99" fmla="*/ 500 h 796"/>
                <a:gd name="T100" fmla="*/ 156 w 928"/>
                <a:gd name="T101" fmla="*/ 164 h 796"/>
                <a:gd name="T102" fmla="*/ 154 w 928"/>
                <a:gd name="T103" fmla="*/ 164 h 796"/>
                <a:gd name="T104" fmla="*/ 146 w 928"/>
                <a:gd name="T105" fmla="*/ 548 h 796"/>
                <a:gd name="T106" fmla="*/ 146 w 928"/>
                <a:gd name="T107" fmla="*/ 548 h 796"/>
                <a:gd name="T108" fmla="*/ 146 w 928"/>
                <a:gd name="T109" fmla="*/ 608 h 796"/>
                <a:gd name="T110" fmla="*/ 146 w 928"/>
                <a:gd name="T111" fmla="*/ 668 h 796"/>
                <a:gd name="T112" fmla="*/ 150 w 928"/>
                <a:gd name="T113" fmla="*/ 726 h 796"/>
                <a:gd name="T114" fmla="*/ 154 w 928"/>
                <a:gd name="T115" fmla="*/ 778 h 796"/>
                <a:gd name="T116" fmla="*/ 0 w 928"/>
                <a:gd name="T117" fmla="*/ 778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8" h="796">
                  <a:moveTo>
                    <a:pt x="0" y="778"/>
                  </a:moveTo>
                  <a:lnTo>
                    <a:pt x="0" y="778"/>
                  </a:lnTo>
                  <a:lnTo>
                    <a:pt x="8" y="680"/>
                  </a:lnTo>
                  <a:lnTo>
                    <a:pt x="12" y="618"/>
                  </a:lnTo>
                  <a:lnTo>
                    <a:pt x="14" y="548"/>
                  </a:lnTo>
                  <a:lnTo>
                    <a:pt x="22" y="268"/>
                  </a:lnTo>
                  <a:lnTo>
                    <a:pt x="22" y="268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22" y="96"/>
                  </a:lnTo>
                  <a:lnTo>
                    <a:pt x="16" y="0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302" y="132"/>
                  </a:lnTo>
                  <a:lnTo>
                    <a:pt x="364" y="324"/>
                  </a:lnTo>
                  <a:lnTo>
                    <a:pt x="422" y="514"/>
                  </a:lnTo>
                  <a:lnTo>
                    <a:pt x="444" y="588"/>
                  </a:lnTo>
                  <a:lnTo>
                    <a:pt x="456" y="640"/>
                  </a:lnTo>
                  <a:lnTo>
                    <a:pt x="458" y="640"/>
                  </a:lnTo>
                  <a:lnTo>
                    <a:pt x="458" y="640"/>
                  </a:lnTo>
                  <a:lnTo>
                    <a:pt x="498" y="508"/>
                  </a:lnTo>
                  <a:lnTo>
                    <a:pt x="554" y="332"/>
                  </a:lnTo>
                  <a:lnTo>
                    <a:pt x="612" y="150"/>
                  </a:lnTo>
                  <a:lnTo>
                    <a:pt x="662" y="0"/>
                  </a:lnTo>
                  <a:lnTo>
                    <a:pt x="902" y="0"/>
                  </a:lnTo>
                  <a:lnTo>
                    <a:pt x="902" y="250"/>
                  </a:lnTo>
                  <a:lnTo>
                    <a:pt x="910" y="548"/>
                  </a:lnTo>
                  <a:lnTo>
                    <a:pt x="910" y="548"/>
                  </a:lnTo>
                  <a:lnTo>
                    <a:pt x="912" y="604"/>
                  </a:lnTo>
                  <a:lnTo>
                    <a:pt x="916" y="662"/>
                  </a:lnTo>
                  <a:lnTo>
                    <a:pt x="928" y="778"/>
                  </a:lnTo>
                  <a:lnTo>
                    <a:pt x="754" y="778"/>
                  </a:lnTo>
                  <a:lnTo>
                    <a:pt x="754" y="778"/>
                  </a:lnTo>
                  <a:lnTo>
                    <a:pt x="758" y="716"/>
                  </a:lnTo>
                  <a:lnTo>
                    <a:pt x="758" y="652"/>
                  </a:lnTo>
                  <a:lnTo>
                    <a:pt x="758" y="548"/>
                  </a:lnTo>
                  <a:lnTo>
                    <a:pt x="748" y="164"/>
                  </a:lnTo>
                  <a:lnTo>
                    <a:pt x="746" y="164"/>
                  </a:lnTo>
                  <a:lnTo>
                    <a:pt x="746" y="164"/>
                  </a:lnTo>
                  <a:lnTo>
                    <a:pt x="694" y="310"/>
                  </a:lnTo>
                  <a:lnTo>
                    <a:pt x="636" y="480"/>
                  </a:lnTo>
                  <a:lnTo>
                    <a:pt x="584" y="646"/>
                  </a:lnTo>
                  <a:lnTo>
                    <a:pt x="562" y="718"/>
                  </a:lnTo>
                  <a:lnTo>
                    <a:pt x="546" y="778"/>
                  </a:lnTo>
                  <a:lnTo>
                    <a:pt x="362" y="796"/>
                  </a:lnTo>
                  <a:lnTo>
                    <a:pt x="362" y="796"/>
                  </a:lnTo>
                  <a:lnTo>
                    <a:pt x="346" y="736"/>
                  </a:lnTo>
                  <a:lnTo>
                    <a:pt x="326" y="664"/>
                  </a:lnTo>
                  <a:lnTo>
                    <a:pt x="300" y="584"/>
                  </a:lnTo>
                  <a:lnTo>
                    <a:pt x="272" y="500"/>
                  </a:lnTo>
                  <a:lnTo>
                    <a:pt x="156" y="164"/>
                  </a:lnTo>
                  <a:lnTo>
                    <a:pt x="154" y="164"/>
                  </a:lnTo>
                  <a:lnTo>
                    <a:pt x="146" y="548"/>
                  </a:lnTo>
                  <a:lnTo>
                    <a:pt x="146" y="548"/>
                  </a:lnTo>
                  <a:lnTo>
                    <a:pt x="146" y="608"/>
                  </a:lnTo>
                  <a:lnTo>
                    <a:pt x="146" y="668"/>
                  </a:lnTo>
                  <a:lnTo>
                    <a:pt x="150" y="726"/>
                  </a:lnTo>
                  <a:lnTo>
                    <a:pt x="154" y="778"/>
                  </a:lnTo>
                  <a:lnTo>
                    <a:pt x="0" y="778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8" name="Freeform 77"/>
            <p:cNvSpPr>
              <a:spLocks/>
            </p:cNvSpPr>
            <p:nvPr/>
          </p:nvSpPr>
          <p:spPr bwMode="auto">
            <a:xfrm>
              <a:off x="3283267" y="247903"/>
              <a:ext cx="1473200" cy="1263650"/>
            </a:xfrm>
            <a:custGeom>
              <a:avLst/>
              <a:gdLst>
                <a:gd name="T0" fmla="*/ 0 w 928"/>
                <a:gd name="T1" fmla="*/ 778 h 796"/>
                <a:gd name="T2" fmla="*/ 0 w 928"/>
                <a:gd name="T3" fmla="*/ 778 h 796"/>
                <a:gd name="T4" fmla="*/ 8 w 928"/>
                <a:gd name="T5" fmla="*/ 680 h 796"/>
                <a:gd name="T6" fmla="*/ 12 w 928"/>
                <a:gd name="T7" fmla="*/ 618 h 796"/>
                <a:gd name="T8" fmla="*/ 14 w 928"/>
                <a:gd name="T9" fmla="*/ 548 h 796"/>
                <a:gd name="T10" fmla="*/ 22 w 928"/>
                <a:gd name="T11" fmla="*/ 268 h 796"/>
                <a:gd name="T12" fmla="*/ 22 w 928"/>
                <a:gd name="T13" fmla="*/ 268 h 796"/>
                <a:gd name="T14" fmla="*/ 24 w 928"/>
                <a:gd name="T15" fmla="*/ 178 h 796"/>
                <a:gd name="T16" fmla="*/ 24 w 928"/>
                <a:gd name="T17" fmla="*/ 178 h 796"/>
                <a:gd name="T18" fmla="*/ 22 w 928"/>
                <a:gd name="T19" fmla="*/ 96 h 796"/>
                <a:gd name="T20" fmla="*/ 16 w 928"/>
                <a:gd name="T21" fmla="*/ 0 h 796"/>
                <a:gd name="T22" fmla="*/ 260 w 928"/>
                <a:gd name="T23" fmla="*/ 0 h 796"/>
                <a:gd name="T24" fmla="*/ 260 w 928"/>
                <a:gd name="T25" fmla="*/ 0 h 796"/>
                <a:gd name="T26" fmla="*/ 302 w 928"/>
                <a:gd name="T27" fmla="*/ 132 h 796"/>
                <a:gd name="T28" fmla="*/ 364 w 928"/>
                <a:gd name="T29" fmla="*/ 324 h 796"/>
                <a:gd name="T30" fmla="*/ 422 w 928"/>
                <a:gd name="T31" fmla="*/ 514 h 796"/>
                <a:gd name="T32" fmla="*/ 444 w 928"/>
                <a:gd name="T33" fmla="*/ 588 h 796"/>
                <a:gd name="T34" fmla="*/ 456 w 928"/>
                <a:gd name="T35" fmla="*/ 640 h 796"/>
                <a:gd name="T36" fmla="*/ 458 w 928"/>
                <a:gd name="T37" fmla="*/ 640 h 796"/>
                <a:gd name="T38" fmla="*/ 458 w 928"/>
                <a:gd name="T39" fmla="*/ 640 h 796"/>
                <a:gd name="T40" fmla="*/ 498 w 928"/>
                <a:gd name="T41" fmla="*/ 508 h 796"/>
                <a:gd name="T42" fmla="*/ 554 w 928"/>
                <a:gd name="T43" fmla="*/ 332 h 796"/>
                <a:gd name="T44" fmla="*/ 612 w 928"/>
                <a:gd name="T45" fmla="*/ 150 h 796"/>
                <a:gd name="T46" fmla="*/ 662 w 928"/>
                <a:gd name="T47" fmla="*/ 0 h 796"/>
                <a:gd name="T48" fmla="*/ 902 w 928"/>
                <a:gd name="T49" fmla="*/ 0 h 796"/>
                <a:gd name="T50" fmla="*/ 902 w 928"/>
                <a:gd name="T51" fmla="*/ 250 h 796"/>
                <a:gd name="T52" fmla="*/ 910 w 928"/>
                <a:gd name="T53" fmla="*/ 548 h 796"/>
                <a:gd name="T54" fmla="*/ 910 w 928"/>
                <a:gd name="T55" fmla="*/ 548 h 796"/>
                <a:gd name="T56" fmla="*/ 912 w 928"/>
                <a:gd name="T57" fmla="*/ 604 h 796"/>
                <a:gd name="T58" fmla="*/ 916 w 928"/>
                <a:gd name="T59" fmla="*/ 662 h 796"/>
                <a:gd name="T60" fmla="*/ 928 w 928"/>
                <a:gd name="T61" fmla="*/ 778 h 796"/>
                <a:gd name="T62" fmla="*/ 754 w 928"/>
                <a:gd name="T63" fmla="*/ 778 h 796"/>
                <a:gd name="T64" fmla="*/ 754 w 928"/>
                <a:gd name="T65" fmla="*/ 778 h 796"/>
                <a:gd name="T66" fmla="*/ 758 w 928"/>
                <a:gd name="T67" fmla="*/ 716 h 796"/>
                <a:gd name="T68" fmla="*/ 758 w 928"/>
                <a:gd name="T69" fmla="*/ 652 h 796"/>
                <a:gd name="T70" fmla="*/ 758 w 928"/>
                <a:gd name="T71" fmla="*/ 548 h 796"/>
                <a:gd name="T72" fmla="*/ 748 w 928"/>
                <a:gd name="T73" fmla="*/ 164 h 796"/>
                <a:gd name="T74" fmla="*/ 746 w 928"/>
                <a:gd name="T75" fmla="*/ 164 h 796"/>
                <a:gd name="T76" fmla="*/ 746 w 928"/>
                <a:gd name="T77" fmla="*/ 164 h 796"/>
                <a:gd name="T78" fmla="*/ 694 w 928"/>
                <a:gd name="T79" fmla="*/ 310 h 796"/>
                <a:gd name="T80" fmla="*/ 636 w 928"/>
                <a:gd name="T81" fmla="*/ 480 h 796"/>
                <a:gd name="T82" fmla="*/ 584 w 928"/>
                <a:gd name="T83" fmla="*/ 646 h 796"/>
                <a:gd name="T84" fmla="*/ 562 w 928"/>
                <a:gd name="T85" fmla="*/ 718 h 796"/>
                <a:gd name="T86" fmla="*/ 546 w 928"/>
                <a:gd name="T87" fmla="*/ 778 h 796"/>
                <a:gd name="T88" fmla="*/ 362 w 928"/>
                <a:gd name="T89" fmla="*/ 796 h 796"/>
                <a:gd name="T90" fmla="*/ 362 w 928"/>
                <a:gd name="T91" fmla="*/ 796 h 796"/>
                <a:gd name="T92" fmla="*/ 346 w 928"/>
                <a:gd name="T93" fmla="*/ 736 h 796"/>
                <a:gd name="T94" fmla="*/ 326 w 928"/>
                <a:gd name="T95" fmla="*/ 664 h 796"/>
                <a:gd name="T96" fmla="*/ 300 w 928"/>
                <a:gd name="T97" fmla="*/ 584 h 796"/>
                <a:gd name="T98" fmla="*/ 272 w 928"/>
                <a:gd name="T99" fmla="*/ 500 h 796"/>
                <a:gd name="T100" fmla="*/ 156 w 928"/>
                <a:gd name="T101" fmla="*/ 164 h 796"/>
                <a:gd name="T102" fmla="*/ 154 w 928"/>
                <a:gd name="T103" fmla="*/ 164 h 796"/>
                <a:gd name="T104" fmla="*/ 146 w 928"/>
                <a:gd name="T105" fmla="*/ 548 h 796"/>
                <a:gd name="T106" fmla="*/ 146 w 928"/>
                <a:gd name="T107" fmla="*/ 548 h 796"/>
                <a:gd name="T108" fmla="*/ 146 w 928"/>
                <a:gd name="T109" fmla="*/ 608 h 796"/>
                <a:gd name="T110" fmla="*/ 146 w 928"/>
                <a:gd name="T111" fmla="*/ 668 h 796"/>
                <a:gd name="T112" fmla="*/ 150 w 928"/>
                <a:gd name="T113" fmla="*/ 726 h 796"/>
                <a:gd name="T114" fmla="*/ 154 w 928"/>
                <a:gd name="T115" fmla="*/ 778 h 796"/>
                <a:gd name="T116" fmla="*/ 0 w 928"/>
                <a:gd name="T117" fmla="*/ 778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8" h="796">
                  <a:moveTo>
                    <a:pt x="0" y="778"/>
                  </a:moveTo>
                  <a:lnTo>
                    <a:pt x="0" y="778"/>
                  </a:lnTo>
                  <a:lnTo>
                    <a:pt x="8" y="680"/>
                  </a:lnTo>
                  <a:lnTo>
                    <a:pt x="12" y="618"/>
                  </a:lnTo>
                  <a:lnTo>
                    <a:pt x="14" y="548"/>
                  </a:lnTo>
                  <a:lnTo>
                    <a:pt x="22" y="268"/>
                  </a:lnTo>
                  <a:lnTo>
                    <a:pt x="22" y="268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22" y="96"/>
                  </a:lnTo>
                  <a:lnTo>
                    <a:pt x="16" y="0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302" y="132"/>
                  </a:lnTo>
                  <a:lnTo>
                    <a:pt x="364" y="324"/>
                  </a:lnTo>
                  <a:lnTo>
                    <a:pt x="422" y="514"/>
                  </a:lnTo>
                  <a:lnTo>
                    <a:pt x="444" y="588"/>
                  </a:lnTo>
                  <a:lnTo>
                    <a:pt x="456" y="640"/>
                  </a:lnTo>
                  <a:lnTo>
                    <a:pt x="458" y="640"/>
                  </a:lnTo>
                  <a:lnTo>
                    <a:pt x="458" y="640"/>
                  </a:lnTo>
                  <a:lnTo>
                    <a:pt x="498" y="508"/>
                  </a:lnTo>
                  <a:lnTo>
                    <a:pt x="554" y="332"/>
                  </a:lnTo>
                  <a:lnTo>
                    <a:pt x="612" y="150"/>
                  </a:lnTo>
                  <a:lnTo>
                    <a:pt x="662" y="0"/>
                  </a:lnTo>
                  <a:lnTo>
                    <a:pt x="902" y="0"/>
                  </a:lnTo>
                  <a:lnTo>
                    <a:pt x="902" y="250"/>
                  </a:lnTo>
                  <a:lnTo>
                    <a:pt x="910" y="548"/>
                  </a:lnTo>
                  <a:lnTo>
                    <a:pt x="910" y="548"/>
                  </a:lnTo>
                  <a:lnTo>
                    <a:pt x="912" y="604"/>
                  </a:lnTo>
                  <a:lnTo>
                    <a:pt x="916" y="662"/>
                  </a:lnTo>
                  <a:lnTo>
                    <a:pt x="928" y="778"/>
                  </a:lnTo>
                  <a:lnTo>
                    <a:pt x="754" y="778"/>
                  </a:lnTo>
                  <a:lnTo>
                    <a:pt x="754" y="778"/>
                  </a:lnTo>
                  <a:lnTo>
                    <a:pt x="758" y="716"/>
                  </a:lnTo>
                  <a:lnTo>
                    <a:pt x="758" y="652"/>
                  </a:lnTo>
                  <a:lnTo>
                    <a:pt x="758" y="548"/>
                  </a:lnTo>
                  <a:lnTo>
                    <a:pt x="748" y="164"/>
                  </a:lnTo>
                  <a:lnTo>
                    <a:pt x="746" y="164"/>
                  </a:lnTo>
                  <a:lnTo>
                    <a:pt x="746" y="164"/>
                  </a:lnTo>
                  <a:lnTo>
                    <a:pt x="694" y="310"/>
                  </a:lnTo>
                  <a:lnTo>
                    <a:pt x="636" y="480"/>
                  </a:lnTo>
                  <a:lnTo>
                    <a:pt x="584" y="646"/>
                  </a:lnTo>
                  <a:lnTo>
                    <a:pt x="562" y="718"/>
                  </a:lnTo>
                  <a:lnTo>
                    <a:pt x="546" y="778"/>
                  </a:lnTo>
                  <a:lnTo>
                    <a:pt x="362" y="796"/>
                  </a:lnTo>
                  <a:lnTo>
                    <a:pt x="362" y="796"/>
                  </a:lnTo>
                  <a:lnTo>
                    <a:pt x="346" y="736"/>
                  </a:lnTo>
                  <a:lnTo>
                    <a:pt x="326" y="664"/>
                  </a:lnTo>
                  <a:lnTo>
                    <a:pt x="300" y="584"/>
                  </a:lnTo>
                  <a:lnTo>
                    <a:pt x="272" y="500"/>
                  </a:lnTo>
                  <a:lnTo>
                    <a:pt x="156" y="164"/>
                  </a:lnTo>
                  <a:lnTo>
                    <a:pt x="154" y="164"/>
                  </a:lnTo>
                  <a:lnTo>
                    <a:pt x="146" y="548"/>
                  </a:lnTo>
                  <a:lnTo>
                    <a:pt x="146" y="548"/>
                  </a:lnTo>
                  <a:lnTo>
                    <a:pt x="146" y="608"/>
                  </a:lnTo>
                  <a:lnTo>
                    <a:pt x="146" y="668"/>
                  </a:lnTo>
                  <a:lnTo>
                    <a:pt x="150" y="726"/>
                  </a:lnTo>
                  <a:lnTo>
                    <a:pt x="154" y="778"/>
                  </a:lnTo>
                  <a:lnTo>
                    <a:pt x="0" y="778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69" name="Freeform 78"/>
            <p:cNvSpPr>
              <a:spLocks noEditPoints="1"/>
            </p:cNvSpPr>
            <p:nvPr/>
          </p:nvSpPr>
          <p:spPr bwMode="auto">
            <a:xfrm>
              <a:off x="4918392" y="571753"/>
              <a:ext cx="828675" cy="939800"/>
            </a:xfrm>
            <a:custGeom>
              <a:avLst/>
              <a:gdLst>
                <a:gd name="T0" fmla="*/ 382 w 522"/>
                <a:gd name="T1" fmla="*/ 526 h 592"/>
                <a:gd name="T2" fmla="*/ 376 w 522"/>
                <a:gd name="T3" fmla="*/ 480 h 592"/>
                <a:gd name="T4" fmla="*/ 328 w 522"/>
                <a:gd name="T5" fmla="*/ 538 h 592"/>
                <a:gd name="T6" fmla="*/ 266 w 522"/>
                <a:gd name="T7" fmla="*/ 576 h 592"/>
                <a:gd name="T8" fmla="*/ 218 w 522"/>
                <a:gd name="T9" fmla="*/ 590 h 592"/>
                <a:gd name="T10" fmla="*/ 180 w 522"/>
                <a:gd name="T11" fmla="*/ 592 h 592"/>
                <a:gd name="T12" fmla="*/ 126 w 522"/>
                <a:gd name="T13" fmla="*/ 586 h 592"/>
                <a:gd name="T14" fmla="*/ 78 w 522"/>
                <a:gd name="T15" fmla="*/ 566 h 592"/>
                <a:gd name="T16" fmla="*/ 40 w 522"/>
                <a:gd name="T17" fmla="*/ 534 h 592"/>
                <a:gd name="T18" fmla="*/ 14 w 522"/>
                <a:gd name="T19" fmla="*/ 490 h 592"/>
                <a:gd name="T20" fmla="*/ 0 w 522"/>
                <a:gd name="T21" fmla="*/ 438 h 592"/>
                <a:gd name="T22" fmla="*/ 0 w 522"/>
                <a:gd name="T23" fmla="*/ 392 h 592"/>
                <a:gd name="T24" fmla="*/ 22 w 522"/>
                <a:gd name="T25" fmla="*/ 324 h 592"/>
                <a:gd name="T26" fmla="*/ 66 w 522"/>
                <a:gd name="T27" fmla="*/ 270 h 592"/>
                <a:gd name="T28" fmla="*/ 132 w 522"/>
                <a:gd name="T29" fmla="*/ 230 h 592"/>
                <a:gd name="T30" fmla="*/ 214 w 522"/>
                <a:gd name="T31" fmla="*/ 204 h 592"/>
                <a:gd name="T32" fmla="*/ 310 w 522"/>
                <a:gd name="T33" fmla="*/ 196 h 592"/>
                <a:gd name="T34" fmla="*/ 368 w 522"/>
                <a:gd name="T35" fmla="*/ 198 h 592"/>
                <a:gd name="T36" fmla="*/ 350 w 522"/>
                <a:gd name="T37" fmla="*/ 144 h 592"/>
                <a:gd name="T38" fmla="*/ 326 w 522"/>
                <a:gd name="T39" fmla="*/ 124 h 592"/>
                <a:gd name="T40" fmla="*/ 260 w 522"/>
                <a:gd name="T41" fmla="*/ 106 h 592"/>
                <a:gd name="T42" fmla="*/ 200 w 522"/>
                <a:gd name="T43" fmla="*/ 106 h 592"/>
                <a:gd name="T44" fmla="*/ 72 w 522"/>
                <a:gd name="T45" fmla="*/ 126 h 592"/>
                <a:gd name="T46" fmla="*/ 100 w 522"/>
                <a:gd name="T47" fmla="*/ 16 h 592"/>
                <a:gd name="T48" fmla="*/ 250 w 522"/>
                <a:gd name="T49" fmla="*/ 0 h 592"/>
                <a:gd name="T50" fmla="*/ 332 w 522"/>
                <a:gd name="T51" fmla="*/ 6 h 592"/>
                <a:gd name="T52" fmla="*/ 418 w 522"/>
                <a:gd name="T53" fmla="*/ 36 h 592"/>
                <a:gd name="T54" fmla="*/ 470 w 522"/>
                <a:gd name="T55" fmla="*/ 86 h 592"/>
                <a:gd name="T56" fmla="*/ 496 w 522"/>
                <a:gd name="T57" fmla="*/ 148 h 592"/>
                <a:gd name="T58" fmla="*/ 504 w 522"/>
                <a:gd name="T59" fmla="*/ 220 h 592"/>
                <a:gd name="T60" fmla="*/ 506 w 522"/>
                <a:gd name="T61" fmla="*/ 384 h 592"/>
                <a:gd name="T62" fmla="*/ 522 w 522"/>
                <a:gd name="T63" fmla="*/ 574 h 592"/>
                <a:gd name="T64" fmla="*/ 368 w 522"/>
                <a:gd name="T65" fmla="*/ 296 h 592"/>
                <a:gd name="T66" fmla="*/ 310 w 522"/>
                <a:gd name="T67" fmla="*/ 290 h 592"/>
                <a:gd name="T68" fmla="*/ 242 w 522"/>
                <a:gd name="T69" fmla="*/ 298 h 592"/>
                <a:gd name="T70" fmla="*/ 202 w 522"/>
                <a:gd name="T71" fmla="*/ 314 h 592"/>
                <a:gd name="T72" fmla="*/ 172 w 522"/>
                <a:gd name="T73" fmla="*/ 338 h 592"/>
                <a:gd name="T74" fmla="*/ 154 w 522"/>
                <a:gd name="T75" fmla="*/ 368 h 592"/>
                <a:gd name="T76" fmla="*/ 146 w 522"/>
                <a:gd name="T77" fmla="*/ 402 h 592"/>
                <a:gd name="T78" fmla="*/ 154 w 522"/>
                <a:gd name="T79" fmla="*/ 430 h 592"/>
                <a:gd name="T80" fmla="*/ 184 w 522"/>
                <a:gd name="T81" fmla="*/ 462 h 592"/>
                <a:gd name="T82" fmla="*/ 234 w 522"/>
                <a:gd name="T83" fmla="*/ 472 h 592"/>
                <a:gd name="T84" fmla="*/ 266 w 522"/>
                <a:gd name="T85" fmla="*/ 468 h 592"/>
                <a:gd name="T86" fmla="*/ 304 w 522"/>
                <a:gd name="T87" fmla="*/ 450 h 592"/>
                <a:gd name="T88" fmla="*/ 334 w 522"/>
                <a:gd name="T89" fmla="*/ 420 h 592"/>
                <a:gd name="T90" fmla="*/ 360 w 522"/>
                <a:gd name="T91" fmla="*/ 370 h 592"/>
                <a:gd name="T92" fmla="*/ 368 w 522"/>
                <a:gd name="T93" fmla="*/ 296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2" h="592">
                  <a:moveTo>
                    <a:pt x="386" y="574"/>
                  </a:moveTo>
                  <a:lnTo>
                    <a:pt x="386" y="574"/>
                  </a:lnTo>
                  <a:lnTo>
                    <a:pt x="382" y="526"/>
                  </a:lnTo>
                  <a:lnTo>
                    <a:pt x="378" y="480"/>
                  </a:lnTo>
                  <a:lnTo>
                    <a:pt x="376" y="480"/>
                  </a:lnTo>
                  <a:lnTo>
                    <a:pt x="376" y="480"/>
                  </a:lnTo>
                  <a:lnTo>
                    <a:pt x="362" y="500"/>
                  </a:lnTo>
                  <a:lnTo>
                    <a:pt x="346" y="518"/>
                  </a:lnTo>
                  <a:lnTo>
                    <a:pt x="328" y="538"/>
                  </a:lnTo>
                  <a:lnTo>
                    <a:pt x="306" y="554"/>
                  </a:lnTo>
                  <a:lnTo>
                    <a:pt x="280" y="570"/>
                  </a:lnTo>
                  <a:lnTo>
                    <a:pt x="266" y="576"/>
                  </a:lnTo>
                  <a:lnTo>
                    <a:pt x="252" y="582"/>
                  </a:lnTo>
                  <a:lnTo>
                    <a:pt x="236" y="586"/>
                  </a:lnTo>
                  <a:lnTo>
                    <a:pt x="218" y="590"/>
                  </a:lnTo>
                  <a:lnTo>
                    <a:pt x="200" y="592"/>
                  </a:lnTo>
                  <a:lnTo>
                    <a:pt x="180" y="592"/>
                  </a:lnTo>
                  <a:lnTo>
                    <a:pt x="180" y="592"/>
                  </a:lnTo>
                  <a:lnTo>
                    <a:pt x="162" y="592"/>
                  </a:lnTo>
                  <a:lnTo>
                    <a:pt x="144" y="590"/>
                  </a:lnTo>
                  <a:lnTo>
                    <a:pt x="126" y="586"/>
                  </a:lnTo>
                  <a:lnTo>
                    <a:pt x="110" y="580"/>
                  </a:lnTo>
                  <a:lnTo>
                    <a:pt x="94" y="574"/>
                  </a:lnTo>
                  <a:lnTo>
                    <a:pt x="78" y="566"/>
                  </a:lnTo>
                  <a:lnTo>
                    <a:pt x="64" y="556"/>
                  </a:lnTo>
                  <a:lnTo>
                    <a:pt x="52" y="546"/>
                  </a:lnTo>
                  <a:lnTo>
                    <a:pt x="40" y="534"/>
                  </a:lnTo>
                  <a:lnTo>
                    <a:pt x="30" y="520"/>
                  </a:lnTo>
                  <a:lnTo>
                    <a:pt x="20" y="506"/>
                  </a:lnTo>
                  <a:lnTo>
                    <a:pt x="14" y="490"/>
                  </a:lnTo>
                  <a:lnTo>
                    <a:pt x="8" y="474"/>
                  </a:lnTo>
                  <a:lnTo>
                    <a:pt x="2" y="456"/>
                  </a:lnTo>
                  <a:lnTo>
                    <a:pt x="0" y="438"/>
                  </a:lnTo>
                  <a:lnTo>
                    <a:pt x="0" y="418"/>
                  </a:lnTo>
                  <a:lnTo>
                    <a:pt x="0" y="418"/>
                  </a:lnTo>
                  <a:lnTo>
                    <a:pt x="0" y="392"/>
                  </a:lnTo>
                  <a:lnTo>
                    <a:pt x="6" y="368"/>
                  </a:lnTo>
                  <a:lnTo>
                    <a:pt x="12" y="346"/>
                  </a:lnTo>
                  <a:lnTo>
                    <a:pt x="22" y="324"/>
                  </a:lnTo>
                  <a:lnTo>
                    <a:pt x="34" y="304"/>
                  </a:lnTo>
                  <a:lnTo>
                    <a:pt x="50" y="286"/>
                  </a:lnTo>
                  <a:lnTo>
                    <a:pt x="66" y="270"/>
                  </a:lnTo>
                  <a:lnTo>
                    <a:pt x="86" y="254"/>
                  </a:lnTo>
                  <a:lnTo>
                    <a:pt x="108" y="242"/>
                  </a:lnTo>
                  <a:lnTo>
                    <a:pt x="132" y="230"/>
                  </a:lnTo>
                  <a:lnTo>
                    <a:pt x="158" y="220"/>
                  </a:lnTo>
                  <a:lnTo>
                    <a:pt x="184" y="212"/>
                  </a:lnTo>
                  <a:lnTo>
                    <a:pt x="214" y="204"/>
                  </a:lnTo>
                  <a:lnTo>
                    <a:pt x="244" y="200"/>
                  </a:lnTo>
                  <a:lnTo>
                    <a:pt x="276" y="198"/>
                  </a:lnTo>
                  <a:lnTo>
                    <a:pt x="310" y="196"/>
                  </a:lnTo>
                  <a:lnTo>
                    <a:pt x="310" y="196"/>
                  </a:lnTo>
                  <a:lnTo>
                    <a:pt x="368" y="198"/>
                  </a:lnTo>
                  <a:lnTo>
                    <a:pt x="368" y="198"/>
                  </a:lnTo>
                  <a:lnTo>
                    <a:pt x="366" y="178"/>
                  </a:lnTo>
                  <a:lnTo>
                    <a:pt x="360" y="160"/>
                  </a:lnTo>
                  <a:lnTo>
                    <a:pt x="350" y="144"/>
                  </a:lnTo>
                  <a:lnTo>
                    <a:pt x="344" y="138"/>
                  </a:lnTo>
                  <a:lnTo>
                    <a:pt x="336" y="130"/>
                  </a:lnTo>
                  <a:lnTo>
                    <a:pt x="326" y="124"/>
                  </a:lnTo>
                  <a:lnTo>
                    <a:pt x="316" y="120"/>
                  </a:lnTo>
                  <a:lnTo>
                    <a:pt x="292" y="112"/>
                  </a:lnTo>
                  <a:lnTo>
                    <a:pt x="260" y="106"/>
                  </a:lnTo>
                  <a:lnTo>
                    <a:pt x="222" y="104"/>
                  </a:lnTo>
                  <a:lnTo>
                    <a:pt x="222" y="104"/>
                  </a:lnTo>
                  <a:lnTo>
                    <a:pt x="200" y="106"/>
                  </a:lnTo>
                  <a:lnTo>
                    <a:pt x="178" y="108"/>
                  </a:lnTo>
                  <a:lnTo>
                    <a:pt x="136" y="112"/>
                  </a:lnTo>
                  <a:lnTo>
                    <a:pt x="72" y="126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100" y="16"/>
                  </a:lnTo>
                  <a:lnTo>
                    <a:pt x="140" y="8"/>
                  </a:lnTo>
                  <a:lnTo>
                    <a:pt x="188" y="2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94" y="2"/>
                  </a:lnTo>
                  <a:lnTo>
                    <a:pt x="332" y="6"/>
                  </a:lnTo>
                  <a:lnTo>
                    <a:pt x="366" y="14"/>
                  </a:lnTo>
                  <a:lnTo>
                    <a:pt x="394" y="24"/>
                  </a:lnTo>
                  <a:lnTo>
                    <a:pt x="418" y="36"/>
                  </a:lnTo>
                  <a:lnTo>
                    <a:pt x="440" y="50"/>
                  </a:lnTo>
                  <a:lnTo>
                    <a:pt x="456" y="66"/>
                  </a:lnTo>
                  <a:lnTo>
                    <a:pt x="470" y="86"/>
                  </a:lnTo>
                  <a:lnTo>
                    <a:pt x="482" y="104"/>
                  </a:lnTo>
                  <a:lnTo>
                    <a:pt x="490" y="126"/>
                  </a:lnTo>
                  <a:lnTo>
                    <a:pt x="496" y="148"/>
                  </a:lnTo>
                  <a:lnTo>
                    <a:pt x="500" y="172"/>
                  </a:lnTo>
                  <a:lnTo>
                    <a:pt x="502" y="196"/>
                  </a:lnTo>
                  <a:lnTo>
                    <a:pt x="504" y="220"/>
                  </a:lnTo>
                  <a:lnTo>
                    <a:pt x="506" y="272"/>
                  </a:lnTo>
                  <a:lnTo>
                    <a:pt x="506" y="384"/>
                  </a:lnTo>
                  <a:lnTo>
                    <a:pt x="506" y="384"/>
                  </a:lnTo>
                  <a:lnTo>
                    <a:pt x="506" y="434"/>
                  </a:lnTo>
                  <a:lnTo>
                    <a:pt x="512" y="484"/>
                  </a:lnTo>
                  <a:lnTo>
                    <a:pt x="522" y="574"/>
                  </a:lnTo>
                  <a:lnTo>
                    <a:pt x="386" y="574"/>
                  </a:lnTo>
                  <a:close/>
                  <a:moveTo>
                    <a:pt x="368" y="296"/>
                  </a:moveTo>
                  <a:lnTo>
                    <a:pt x="368" y="296"/>
                  </a:lnTo>
                  <a:lnTo>
                    <a:pt x="340" y="292"/>
                  </a:lnTo>
                  <a:lnTo>
                    <a:pt x="324" y="290"/>
                  </a:lnTo>
                  <a:lnTo>
                    <a:pt x="310" y="290"/>
                  </a:lnTo>
                  <a:lnTo>
                    <a:pt x="310" y="290"/>
                  </a:lnTo>
                  <a:lnTo>
                    <a:pt x="274" y="292"/>
                  </a:lnTo>
                  <a:lnTo>
                    <a:pt x="242" y="298"/>
                  </a:lnTo>
                  <a:lnTo>
                    <a:pt x="228" y="302"/>
                  </a:lnTo>
                  <a:lnTo>
                    <a:pt x="214" y="308"/>
                  </a:lnTo>
                  <a:lnTo>
                    <a:pt x="202" y="314"/>
                  </a:lnTo>
                  <a:lnTo>
                    <a:pt x="190" y="322"/>
                  </a:lnTo>
                  <a:lnTo>
                    <a:pt x="180" y="330"/>
                  </a:lnTo>
                  <a:lnTo>
                    <a:pt x="172" y="338"/>
                  </a:lnTo>
                  <a:lnTo>
                    <a:pt x="164" y="348"/>
                  </a:lnTo>
                  <a:lnTo>
                    <a:pt x="158" y="358"/>
                  </a:lnTo>
                  <a:lnTo>
                    <a:pt x="154" y="368"/>
                  </a:lnTo>
                  <a:lnTo>
                    <a:pt x="150" y="380"/>
                  </a:lnTo>
                  <a:lnTo>
                    <a:pt x="148" y="390"/>
                  </a:lnTo>
                  <a:lnTo>
                    <a:pt x="146" y="402"/>
                  </a:lnTo>
                  <a:lnTo>
                    <a:pt x="146" y="402"/>
                  </a:lnTo>
                  <a:lnTo>
                    <a:pt x="148" y="418"/>
                  </a:lnTo>
                  <a:lnTo>
                    <a:pt x="154" y="430"/>
                  </a:lnTo>
                  <a:lnTo>
                    <a:pt x="162" y="442"/>
                  </a:lnTo>
                  <a:lnTo>
                    <a:pt x="172" y="452"/>
                  </a:lnTo>
                  <a:lnTo>
                    <a:pt x="184" y="462"/>
                  </a:lnTo>
                  <a:lnTo>
                    <a:pt x="198" y="468"/>
                  </a:lnTo>
                  <a:lnTo>
                    <a:pt x="216" y="472"/>
                  </a:lnTo>
                  <a:lnTo>
                    <a:pt x="234" y="472"/>
                  </a:lnTo>
                  <a:lnTo>
                    <a:pt x="234" y="472"/>
                  </a:lnTo>
                  <a:lnTo>
                    <a:pt x="250" y="472"/>
                  </a:lnTo>
                  <a:lnTo>
                    <a:pt x="266" y="468"/>
                  </a:lnTo>
                  <a:lnTo>
                    <a:pt x="280" y="464"/>
                  </a:lnTo>
                  <a:lnTo>
                    <a:pt x="292" y="458"/>
                  </a:lnTo>
                  <a:lnTo>
                    <a:pt x="304" y="450"/>
                  </a:lnTo>
                  <a:lnTo>
                    <a:pt x="316" y="442"/>
                  </a:lnTo>
                  <a:lnTo>
                    <a:pt x="326" y="432"/>
                  </a:lnTo>
                  <a:lnTo>
                    <a:pt x="334" y="420"/>
                  </a:lnTo>
                  <a:lnTo>
                    <a:pt x="342" y="408"/>
                  </a:lnTo>
                  <a:lnTo>
                    <a:pt x="350" y="396"/>
                  </a:lnTo>
                  <a:lnTo>
                    <a:pt x="360" y="370"/>
                  </a:lnTo>
                  <a:lnTo>
                    <a:pt x="366" y="342"/>
                  </a:lnTo>
                  <a:lnTo>
                    <a:pt x="368" y="316"/>
                  </a:lnTo>
                  <a:lnTo>
                    <a:pt x="368" y="296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0" name="Freeform 79"/>
            <p:cNvSpPr>
              <a:spLocks/>
            </p:cNvSpPr>
            <p:nvPr/>
          </p:nvSpPr>
          <p:spPr bwMode="auto">
            <a:xfrm>
              <a:off x="4918392" y="571753"/>
              <a:ext cx="828675" cy="939800"/>
            </a:xfrm>
            <a:custGeom>
              <a:avLst/>
              <a:gdLst>
                <a:gd name="T0" fmla="*/ 386 w 522"/>
                <a:gd name="T1" fmla="*/ 574 h 592"/>
                <a:gd name="T2" fmla="*/ 378 w 522"/>
                <a:gd name="T3" fmla="*/ 480 h 592"/>
                <a:gd name="T4" fmla="*/ 376 w 522"/>
                <a:gd name="T5" fmla="*/ 480 h 592"/>
                <a:gd name="T6" fmla="*/ 346 w 522"/>
                <a:gd name="T7" fmla="*/ 518 h 592"/>
                <a:gd name="T8" fmla="*/ 306 w 522"/>
                <a:gd name="T9" fmla="*/ 554 h 592"/>
                <a:gd name="T10" fmla="*/ 266 w 522"/>
                <a:gd name="T11" fmla="*/ 576 h 592"/>
                <a:gd name="T12" fmla="*/ 236 w 522"/>
                <a:gd name="T13" fmla="*/ 586 h 592"/>
                <a:gd name="T14" fmla="*/ 200 w 522"/>
                <a:gd name="T15" fmla="*/ 592 h 592"/>
                <a:gd name="T16" fmla="*/ 180 w 522"/>
                <a:gd name="T17" fmla="*/ 592 h 592"/>
                <a:gd name="T18" fmla="*/ 144 w 522"/>
                <a:gd name="T19" fmla="*/ 590 h 592"/>
                <a:gd name="T20" fmla="*/ 110 w 522"/>
                <a:gd name="T21" fmla="*/ 580 h 592"/>
                <a:gd name="T22" fmla="*/ 78 w 522"/>
                <a:gd name="T23" fmla="*/ 566 h 592"/>
                <a:gd name="T24" fmla="*/ 52 w 522"/>
                <a:gd name="T25" fmla="*/ 546 h 592"/>
                <a:gd name="T26" fmla="*/ 30 w 522"/>
                <a:gd name="T27" fmla="*/ 520 h 592"/>
                <a:gd name="T28" fmla="*/ 14 w 522"/>
                <a:gd name="T29" fmla="*/ 490 h 592"/>
                <a:gd name="T30" fmla="*/ 2 w 522"/>
                <a:gd name="T31" fmla="*/ 456 h 592"/>
                <a:gd name="T32" fmla="*/ 0 w 522"/>
                <a:gd name="T33" fmla="*/ 418 h 592"/>
                <a:gd name="T34" fmla="*/ 0 w 522"/>
                <a:gd name="T35" fmla="*/ 392 h 592"/>
                <a:gd name="T36" fmla="*/ 12 w 522"/>
                <a:gd name="T37" fmla="*/ 346 h 592"/>
                <a:gd name="T38" fmla="*/ 34 w 522"/>
                <a:gd name="T39" fmla="*/ 304 h 592"/>
                <a:gd name="T40" fmla="*/ 66 w 522"/>
                <a:gd name="T41" fmla="*/ 270 h 592"/>
                <a:gd name="T42" fmla="*/ 108 w 522"/>
                <a:gd name="T43" fmla="*/ 242 h 592"/>
                <a:gd name="T44" fmla="*/ 158 w 522"/>
                <a:gd name="T45" fmla="*/ 220 h 592"/>
                <a:gd name="T46" fmla="*/ 214 w 522"/>
                <a:gd name="T47" fmla="*/ 204 h 592"/>
                <a:gd name="T48" fmla="*/ 276 w 522"/>
                <a:gd name="T49" fmla="*/ 198 h 592"/>
                <a:gd name="T50" fmla="*/ 310 w 522"/>
                <a:gd name="T51" fmla="*/ 196 h 592"/>
                <a:gd name="T52" fmla="*/ 368 w 522"/>
                <a:gd name="T53" fmla="*/ 198 h 592"/>
                <a:gd name="T54" fmla="*/ 360 w 522"/>
                <a:gd name="T55" fmla="*/ 160 h 592"/>
                <a:gd name="T56" fmla="*/ 344 w 522"/>
                <a:gd name="T57" fmla="*/ 138 h 592"/>
                <a:gd name="T58" fmla="*/ 326 w 522"/>
                <a:gd name="T59" fmla="*/ 124 h 592"/>
                <a:gd name="T60" fmla="*/ 292 w 522"/>
                <a:gd name="T61" fmla="*/ 112 h 592"/>
                <a:gd name="T62" fmla="*/ 222 w 522"/>
                <a:gd name="T63" fmla="*/ 104 h 592"/>
                <a:gd name="T64" fmla="*/ 200 w 522"/>
                <a:gd name="T65" fmla="*/ 106 h 592"/>
                <a:gd name="T66" fmla="*/ 136 w 522"/>
                <a:gd name="T67" fmla="*/ 112 h 592"/>
                <a:gd name="T68" fmla="*/ 72 w 522"/>
                <a:gd name="T69" fmla="*/ 22 h 592"/>
                <a:gd name="T70" fmla="*/ 100 w 522"/>
                <a:gd name="T71" fmla="*/ 16 h 592"/>
                <a:gd name="T72" fmla="*/ 188 w 522"/>
                <a:gd name="T73" fmla="*/ 2 h 592"/>
                <a:gd name="T74" fmla="*/ 250 w 522"/>
                <a:gd name="T75" fmla="*/ 0 h 592"/>
                <a:gd name="T76" fmla="*/ 332 w 522"/>
                <a:gd name="T77" fmla="*/ 6 h 592"/>
                <a:gd name="T78" fmla="*/ 394 w 522"/>
                <a:gd name="T79" fmla="*/ 24 h 592"/>
                <a:gd name="T80" fmla="*/ 440 w 522"/>
                <a:gd name="T81" fmla="*/ 50 h 592"/>
                <a:gd name="T82" fmla="*/ 470 w 522"/>
                <a:gd name="T83" fmla="*/ 86 h 592"/>
                <a:gd name="T84" fmla="*/ 490 w 522"/>
                <a:gd name="T85" fmla="*/ 126 h 592"/>
                <a:gd name="T86" fmla="*/ 500 w 522"/>
                <a:gd name="T87" fmla="*/ 172 h 592"/>
                <a:gd name="T88" fmla="*/ 504 w 522"/>
                <a:gd name="T89" fmla="*/ 220 h 592"/>
                <a:gd name="T90" fmla="*/ 506 w 522"/>
                <a:gd name="T91" fmla="*/ 384 h 592"/>
                <a:gd name="T92" fmla="*/ 506 w 522"/>
                <a:gd name="T93" fmla="*/ 434 h 592"/>
                <a:gd name="T94" fmla="*/ 522 w 522"/>
                <a:gd name="T95" fmla="*/ 57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2" h="592">
                  <a:moveTo>
                    <a:pt x="386" y="574"/>
                  </a:moveTo>
                  <a:lnTo>
                    <a:pt x="386" y="574"/>
                  </a:lnTo>
                  <a:lnTo>
                    <a:pt x="382" y="526"/>
                  </a:lnTo>
                  <a:lnTo>
                    <a:pt x="378" y="480"/>
                  </a:lnTo>
                  <a:lnTo>
                    <a:pt x="376" y="480"/>
                  </a:lnTo>
                  <a:lnTo>
                    <a:pt x="376" y="480"/>
                  </a:lnTo>
                  <a:lnTo>
                    <a:pt x="362" y="500"/>
                  </a:lnTo>
                  <a:lnTo>
                    <a:pt x="346" y="518"/>
                  </a:lnTo>
                  <a:lnTo>
                    <a:pt x="328" y="538"/>
                  </a:lnTo>
                  <a:lnTo>
                    <a:pt x="306" y="554"/>
                  </a:lnTo>
                  <a:lnTo>
                    <a:pt x="280" y="570"/>
                  </a:lnTo>
                  <a:lnTo>
                    <a:pt x="266" y="576"/>
                  </a:lnTo>
                  <a:lnTo>
                    <a:pt x="252" y="582"/>
                  </a:lnTo>
                  <a:lnTo>
                    <a:pt x="236" y="586"/>
                  </a:lnTo>
                  <a:lnTo>
                    <a:pt x="218" y="590"/>
                  </a:lnTo>
                  <a:lnTo>
                    <a:pt x="200" y="592"/>
                  </a:lnTo>
                  <a:lnTo>
                    <a:pt x="180" y="592"/>
                  </a:lnTo>
                  <a:lnTo>
                    <a:pt x="180" y="592"/>
                  </a:lnTo>
                  <a:lnTo>
                    <a:pt x="162" y="592"/>
                  </a:lnTo>
                  <a:lnTo>
                    <a:pt x="144" y="590"/>
                  </a:lnTo>
                  <a:lnTo>
                    <a:pt x="126" y="586"/>
                  </a:lnTo>
                  <a:lnTo>
                    <a:pt x="110" y="580"/>
                  </a:lnTo>
                  <a:lnTo>
                    <a:pt x="94" y="574"/>
                  </a:lnTo>
                  <a:lnTo>
                    <a:pt x="78" y="566"/>
                  </a:lnTo>
                  <a:lnTo>
                    <a:pt x="64" y="556"/>
                  </a:lnTo>
                  <a:lnTo>
                    <a:pt x="52" y="546"/>
                  </a:lnTo>
                  <a:lnTo>
                    <a:pt x="40" y="534"/>
                  </a:lnTo>
                  <a:lnTo>
                    <a:pt x="30" y="520"/>
                  </a:lnTo>
                  <a:lnTo>
                    <a:pt x="20" y="506"/>
                  </a:lnTo>
                  <a:lnTo>
                    <a:pt x="14" y="490"/>
                  </a:lnTo>
                  <a:lnTo>
                    <a:pt x="8" y="474"/>
                  </a:lnTo>
                  <a:lnTo>
                    <a:pt x="2" y="456"/>
                  </a:lnTo>
                  <a:lnTo>
                    <a:pt x="0" y="438"/>
                  </a:lnTo>
                  <a:lnTo>
                    <a:pt x="0" y="418"/>
                  </a:lnTo>
                  <a:lnTo>
                    <a:pt x="0" y="418"/>
                  </a:lnTo>
                  <a:lnTo>
                    <a:pt x="0" y="392"/>
                  </a:lnTo>
                  <a:lnTo>
                    <a:pt x="6" y="368"/>
                  </a:lnTo>
                  <a:lnTo>
                    <a:pt x="12" y="346"/>
                  </a:lnTo>
                  <a:lnTo>
                    <a:pt x="22" y="324"/>
                  </a:lnTo>
                  <a:lnTo>
                    <a:pt x="34" y="304"/>
                  </a:lnTo>
                  <a:lnTo>
                    <a:pt x="50" y="286"/>
                  </a:lnTo>
                  <a:lnTo>
                    <a:pt x="66" y="270"/>
                  </a:lnTo>
                  <a:lnTo>
                    <a:pt x="86" y="254"/>
                  </a:lnTo>
                  <a:lnTo>
                    <a:pt x="108" y="242"/>
                  </a:lnTo>
                  <a:lnTo>
                    <a:pt x="132" y="230"/>
                  </a:lnTo>
                  <a:lnTo>
                    <a:pt x="158" y="220"/>
                  </a:lnTo>
                  <a:lnTo>
                    <a:pt x="184" y="212"/>
                  </a:lnTo>
                  <a:lnTo>
                    <a:pt x="214" y="204"/>
                  </a:lnTo>
                  <a:lnTo>
                    <a:pt x="244" y="200"/>
                  </a:lnTo>
                  <a:lnTo>
                    <a:pt x="276" y="198"/>
                  </a:lnTo>
                  <a:lnTo>
                    <a:pt x="310" y="196"/>
                  </a:lnTo>
                  <a:lnTo>
                    <a:pt x="310" y="196"/>
                  </a:lnTo>
                  <a:lnTo>
                    <a:pt x="368" y="198"/>
                  </a:lnTo>
                  <a:lnTo>
                    <a:pt x="368" y="198"/>
                  </a:lnTo>
                  <a:lnTo>
                    <a:pt x="366" y="178"/>
                  </a:lnTo>
                  <a:lnTo>
                    <a:pt x="360" y="160"/>
                  </a:lnTo>
                  <a:lnTo>
                    <a:pt x="350" y="144"/>
                  </a:lnTo>
                  <a:lnTo>
                    <a:pt x="344" y="138"/>
                  </a:lnTo>
                  <a:lnTo>
                    <a:pt x="336" y="130"/>
                  </a:lnTo>
                  <a:lnTo>
                    <a:pt x="326" y="124"/>
                  </a:lnTo>
                  <a:lnTo>
                    <a:pt x="316" y="120"/>
                  </a:lnTo>
                  <a:lnTo>
                    <a:pt x="292" y="112"/>
                  </a:lnTo>
                  <a:lnTo>
                    <a:pt x="260" y="106"/>
                  </a:lnTo>
                  <a:lnTo>
                    <a:pt x="222" y="104"/>
                  </a:lnTo>
                  <a:lnTo>
                    <a:pt x="222" y="104"/>
                  </a:lnTo>
                  <a:lnTo>
                    <a:pt x="200" y="106"/>
                  </a:lnTo>
                  <a:lnTo>
                    <a:pt x="178" y="108"/>
                  </a:lnTo>
                  <a:lnTo>
                    <a:pt x="136" y="112"/>
                  </a:lnTo>
                  <a:lnTo>
                    <a:pt x="72" y="126"/>
                  </a:lnTo>
                  <a:lnTo>
                    <a:pt x="72" y="22"/>
                  </a:lnTo>
                  <a:lnTo>
                    <a:pt x="72" y="22"/>
                  </a:lnTo>
                  <a:lnTo>
                    <a:pt x="100" y="16"/>
                  </a:lnTo>
                  <a:lnTo>
                    <a:pt x="140" y="8"/>
                  </a:lnTo>
                  <a:lnTo>
                    <a:pt x="188" y="2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94" y="2"/>
                  </a:lnTo>
                  <a:lnTo>
                    <a:pt x="332" y="6"/>
                  </a:lnTo>
                  <a:lnTo>
                    <a:pt x="366" y="14"/>
                  </a:lnTo>
                  <a:lnTo>
                    <a:pt x="394" y="24"/>
                  </a:lnTo>
                  <a:lnTo>
                    <a:pt x="418" y="36"/>
                  </a:lnTo>
                  <a:lnTo>
                    <a:pt x="440" y="50"/>
                  </a:lnTo>
                  <a:lnTo>
                    <a:pt x="456" y="66"/>
                  </a:lnTo>
                  <a:lnTo>
                    <a:pt x="470" y="86"/>
                  </a:lnTo>
                  <a:lnTo>
                    <a:pt x="482" y="104"/>
                  </a:lnTo>
                  <a:lnTo>
                    <a:pt x="490" y="126"/>
                  </a:lnTo>
                  <a:lnTo>
                    <a:pt x="496" y="148"/>
                  </a:lnTo>
                  <a:lnTo>
                    <a:pt x="500" y="172"/>
                  </a:lnTo>
                  <a:lnTo>
                    <a:pt x="502" y="196"/>
                  </a:lnTo>
                  <a:lnTo>
                    <a:pt x="504" y="220"/>
                  </a:lnTo>
                  <a:lnTo>
                    <a:pt x="506" y="272"/>
                  </a:lnTo>
                  <a:lnTo>
                    <a:pt x="506" y="384"/>
                  </a:lnTo>
                  <a:lnTo>
                    <a:pt x="506" y="384"/>
                  </a:lnTo>
                  <a:lnTo>
                    <a:pt x="506" y="434"/>
                  </a:lnTo>
                  <a:lnTo>
                    <a:pt x="512" y="484"/>
                  </a:lnTo>
                  <a:lnTo>
                    <a:pt x="522" y="574"/>
                  </a:lnTo>
                  <a:lnTo>
                    <a:pt x="386" y="57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1" name="Freeform 81"/>
            <p:cNvSpPr>
              <a:spLocks/>
            </p:cNvSpPr>
            <p:nvPr/>
          </p:nvSpPr>
          <p:spPr bwMode="auto">
            <a:xfrm>
              <a:off x="5896293" y="571753"/>
              <a:ext cx="555626" cy="911225"/>
            </a:xfrm>
            <a:custGeom>
              <a:avLst/>
              <a:gdLst>
                <a:gd name="T0" fmla="*/ 28 w 350"/>
                <a:gd name="T1" fmla="*/ 574 h 574"/>
                <a:gd name="T2" fmla="*/ 28 w 350"/>
                <a:gd name="T3" fmla="*/ 574 h 574"/>
                <a:gd name="T4" fmla="*/ 32 w 350"/>
                <a:gd name="T5" fmla="*/ 482 h 574"/>
                <a:gd name="T6" fmla="*/ 34 w 350"/>
                <a:gd name="T7" fmla="*/ 388 h 574"/>
                <a:gd name="T8" fmla="*/ 34 w 350"/>
                <a:gd name="T9" fmla="*/ 256 h 574"/>
                <a:gd name="T10" fmla="*/ 34 w 350"/>
                <a:gd name="T11" fmla="*/ 256 h 574"/>
                <a:gd name="T12" fmla="*/ 32 w 350"/>
                <a:gd name="T13" fmla="*/ 226 h 574"/>
                <a:gd name="T14" fmla="*/ 30 w 350"/>
                <a:gd name="T15" fmla="*/ 196 h 574"/>
                <a:gd name="T16" fmla="*/ 24 w 350"/>
                <a:gd name="T17" fmla="*/ 140 h 574"/>
                <a:gd name="T18" fmla="*/ 12 w 350"/>
                <a:gd name="T19" fmla="*/ 82 h 574"/>
                <a:gd name="T20" fmla="*/ 0 w 350"/>
                <a:gd name="T21" fmla="*/ 24 h 574"/>
                <a:gd name="T22" fmla="*/ 146 w 350"/>
                <a:gd name="T23" fmla="*/ 14 h 574"/>
                <a:gd name="T24" fmla="*/ 146 w 350"/>
                <a:gd name="T25" fmla="*/ 14 h 574"/>
                <a:gd name="T26" fmla="*/ 156 w 350"/>
                <a:gd name="T27" fmla="*/ 54 h 574"/>
                <a:gd name="T28" fmla="*/ 162 w 350"/>
                <a:gd name="T29" fmla="*/ 98 h 574"/>
                <a:gd name="T30" fmla="*/ 164 w 350"/>
                <a:gd name="T31" fmla="*/ 98 h 574"/>
                <a:gd name="T32" fmla="*/ 164 w 350"/>
                <a:gd name="T33" fmla="*/ 98 h 574"/>
                <a:gd name="T34" fmla="*/ 176 w 350"/>
                <a:gd name="T35" fmla="*/ 78 h 574"/>
                <a:gd name="T36" fmla="*/ 190 w 350"/>
                <a:gd name="T37" fmla="*/ 60 h 574"/>
                <a:gd name="T38" fmla="*/ 208 w 350"/>
                <a:gd name="T39" fmla="*/ 44 h 574"/>
                <a:gd name="T40" fmla="*/ 228 w 350"/>
                <a:gd name="T41" fmla="*/ 30 h 574"/>
                <a:gd name="T42" fmla="*/ 250 w 350"/>
                <a:gd name="T43" fmla="*/ 18 h 574"/>
                <a:gd name="T44" fmla="*/ 272 w 350"/>
                <a:gd name="T45" fmla="*/ 8 h 574"/>
                <a:gd name="T46" fmla="*/ 296 w 350"/>
                <a:gd name="T47" fmla="*/ 2 h 574"/>
                <a:gd name="T48" fmla="*/ 320 w 350"/>
                <a:gd name="T49" fmla="*/ 0 h 574"/>
                <a:gd name="T50" fmla="*/ 320 w 350"/>
                <a:gd name="T51" fmla="*/ 0 h 574"/>
                <a:gd name="T52" fmla="*/ 344 w 350"/>
                <a:gd name="T53" fmla="*/ 2 h 574"/>
                <a:gd name="T54" fmla="*/ 350 w 350"/>
                <a:gd name="T55" fmla="*/ 126 h 574"/>
                <a:gd name="T56" fmla="*/ 350 w 350"/>
                <a:gd name="T57" fmla="*/ 126 h 574"/>
                <a:gd name="T58" fmla="*/ 326 w 350"/>
                <a:gd name="T59" fmla="*/ 122 h 574"/>
                <a:gd name="T60" fmla="*/ 304 w 350"/>
                <a:gd name="T61" fmla="*/ 120 h 574"/>
                <a:gd name="T62" fmla="*/ 304 w 350"/>
                <a:gd name="T63" fmla="*/ 120 h 574"/>
                <a:gd name="T64" fmla="*/ 282 w 350"/>
                <a:gd name="T65" fmla="*/ 122 h 574"/>
                <a:gd name="T66" fmla="*/ 264 w 350"/>
                <a:gd name="T67" fmla="*/ 124 h 574"/>
                <a:gd name="T68" fmla="*/ 246 w 350"/>
                <a:gd name="T69" fmla="*/ 130 h 574"/>
                <a:gd name="T70" fmla="*/ 232 w 350"/>
                <a:gd name="T71" fmla="*/ 136 h 574"/>
                <a:gd name="T72" fmla="*/ 220 w 350"/>
                <a:gd name="T73" fmla="*/ 144 h 574"/>
                <a:gd name="T74" fmla="*/ 210 w 350"/>
                <a:gd name="T75" fmla="*/ 154 h 574"/>
                <a:gd name="T76" fmla="*/ 202 w 350"/>
                <a:gd name="T77" fmla="*/ 164 h 574"/>
                <a:gd name="T78" fmla="*/ 196 w 350"/>
                <a:gd name="T79" fmla="*/ 176 h 574"/>
                <a:gd name="T80" fmla="*/ 192 w 350"/>
                <a:gd name="T81" fmla="*/ 190 h 574"/>
                <a:gd name="T82" fmla="*/ 188 w 350"/>
                <a:gd name="T83" fmla="*/ 206 h 574"/>
                <a:gd name="T84" fmla="*/ 182 w 350"/>
                <a:gd name="T85" fmla="*/ 238 h 574"/>
                <a:gd name="T86" fmla="*/ 180 w 350"/>
                <a:gd name="T87" fmla="*/ 276 h 574"/>
                <a:gd name="T88" fmla="*/ 180 w 350"/>
                <a:gd name="T89" fmla="*/ 318 h 574"/>
                <a:gd name="T90" fmla="*/ 180 w 350"/>
                <a:gd name="T91" fmla="*/ 388 h 574"/>
                <a:gd name="T92" fmla="*/ 180 w 350"/>
                <a:gd name="T93" fmla="*/ 388 h 574"/>
                <a:gd name="T94" fmla="*/ 182 w 350"/>
                <a:gd name="T95" fmla="*/ 474 h 574"/>
                <a:gd name="T96" fmla="*/ 186 w 350"/>
                <a:gd name="T97" fmla="*/ 574 h 574"/>
                <a:gd name="T98" fmla="*/ 28 w 350"/>
                <a:gd name="T99" fmla="*/ 57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0" h="574">
                  <a:moveTo>
                    <a:pt x="28" y="574"/>
                  </a:moveTo>
                  <a:lnTo>
                    <a:pt x="28" y="574"/>
                  </a:lnTo>
                  <a:lnTo>
                    <a:pt x="32" y="482"/>
                  </a:lnTo>
                  <a:lnTo>
                    <a:pt x="34" y="388"/>
                  </a:lnTo>
                  <a:lnTo>
                    <a:pt x="34" y="256"/>
                  </a:lnTo>
                  <a:lnTo>
                    <a:pt x="34" y="256"/>
                  </a:lnTo>
                  <a:lnTo>
                    <a:pt x="32" y="226"/>
                  </a:lnTo>
                  <a:lnTo>
                    <a:pt x="30" y="196"/>
                  </a:lnTo>
                  <a:lnTo>
                    <a:pt x="24" y="140"/>
                  </a:lnTo>
                  <a:lnTo>
                    <a:pt x="12" y="82"/>
                  </a:lnTo>
                  <a:lnTo>
                    <a:pt x="0" y="24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56" y="54"/>
                  </a:lnTo>
                  <a:lnTo>
                    <a:pt x="162" y="98"/>
                  </a:lnTo>
                  <a:lnTo>
                    <a:pt x="164" y="98"/>
                  </a:lnTo>
                  <a:lnTo>
                    <a:pt x="164" y="98"/>
                  </a:lnTo>
                  <a:lnTo>
                    <a:pt x="176" y="78"/>
                  </a:lnTo>
                  <a:lnTo>
                    <a:pt x="190" y="60"/>
                  </a:lnTo>
                  <a:lnTo>
                    <a:pt x="208" y="44"/>
                  </a:lnTo>
                  <a:lnTo>
                    <a:pt x="228" y="30"/>
                  </a:lnTo>
                  <a:lnTo>
                    <a:pt x="250" y="18"/>
                  </a:lnTo>
                  <a:lnTo>
                    <a:pt x="272" y="8"/>
                  </a:lnTo>
                  <a:lnTo>
                    <a:pt x="296" y="2"/>
                  </a:lnTo>
                  <a:lnTo>
                    <a:pt x="320" y="0"/>
                  </a:lnTo>
                  <a:lnTo>
                    <a:pt x="320" y="0"/>
                  </a:lnTo>
                  <a:lnTo>
                    <a:pt x="344" y="2"/>
                  </a:lnTo>
                  <a:lnTo>
                    <a:pt x="350" y="126"/>
                  </a:lnTo>
                  <a:lnTo>
                    <a:pt x="350" y="126"/>
                  </a:lnTo>
                  <a:lnTo>
                    <a:pt x="326" y="122"/>
                  </a:lnTo>
                  <a:lnTo>
                    <a:pt x="304" y="120"/>
                  </a:lnTo>
                  <a:lnTo>
                    <a:pt x="304" y="120"/>
                  </a:lnTo>
                  <a:lnTo>
                    <a:pt x="282" y="122"/>
                  </a:lnTo>
                  <a:lnTo>
                    <a:pt x="264" y="124"/>
                  </a:lnTo>
                  <a:lnTo>
                    <a:pt x="246" y="130"/>
                  </a:lnTo>
                  <a:lnTo>
                    <a:pt x="232" y="136"/>
                  </a:lnTo>
                  <a:lnTo>
                    <a:pt x="220" y="144"/>
                  </a:lnTo>
                  <a:lnTo>
                    <a:pt x="210" y="154"/>
                  </a:lnTo>
                  <a:lnTo>
                    <a:pt x="202" y="164"/>
                  </a:lnTo>
                  <a:lnTo>
                    <a:pt x="196" y="176"/>
                  </a:lnTo>
                  <a:lnTo>
                    <a:pt x="192" y="190"/>
                  </a:lnTo>
                  <a:lnTo>
                    <a:pt x="188" y="206"/>
                  </a:lnTo>
                  <a:lnTo>
                    <a:pt x="182" y="238"/>
                  </a:lnTo>
                  <a:lnTo>
                    <a:pt x="180" y="276"/>
                  </a:lnTo>
                  <a:lnTo>
                    <a:pt x="180" y="318"/>
                  </a:lnTo>
                  <a:lnTo>
                    <a:pt x="180" y="388"/>
                  </a:lnTo>
                  <a:lnTo>
                    <a:pt x="180" y="388"/>
                  </a:lnTo>
                  <a:lnTo>
                    <a:pt x="182" y="474"/>
                  </a:lnTo>
                  <a:lnTo>
                    <a:pt x="186" y="574"/>
                  </a:lnTo>
                  <a:lnTo>
                    <a:pt x="28" y="574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2" name="Freeform 82"/>
            <p:cNvSpPr>
              <a:spLocks/>
            </p:cNvSpPr>
            <p:nvPr/>
          </p:nvSpPr>
          <p:spPr bwMode="auto">
            <a:xfrm>
              <a:off x="5896293" y="571753"/>
              <a:ext cx="555625" cy="911225"/>
            </a:xfrm>
            <a:custGeom>
              <a:avLst/>
              <a:gdLst>
                <a:gd name="T0" fmla="*/ 28 w 350"/>
                <a:gd name="T1" fmla="*/ 574 h 574"/>
                <a:gd name="T2" fmla="*/ 28 w 350"/>
                <a:gd name="T3" fmla="*/ 574 h 574"/>
                <a:gd name="T4" fmla="*/ 32 w 350"/>
                <a:gd name="T5" fmla="*/ 482 h 574"/>
                <a:gd name="T6" fmla="*/ 34 w 350"/>
                <a:gd name="T7" fmla="*/ 388 h 574"/>
                <a:gd name="T8" fmla="*/ 34 w 350"/>
                <a:gd name="T9" fmla="*/ 256 h 574"/>
                <a:gd name="T10" fmla="*/ 34 w 350"/>
                <a:gd name="T11" fmla="*/ 256 h 574"/>
                <a:gd name="T12" fmla="*/ 32 w 350"/>
                <a:gd name="T13" fmla="*/ 226 h 574"/>
                <a:gd name="T14" fmla="*/ 30 w 350"/>
                <a:gd name="T15" fmla="*/ 196 h 574"/>
                <a:gd name="T16" fmla="*/ 24 w 350"/>
                <a:gd name="T17" fmla="*/ 140 h 574"/>
                <a:gd name="T18" fmla="*/ 12 w 350"/>
                <a:gd name="T19" fmla="*/ 82 h 574"/>
                <a:gd name="T20" fmla="*/ 0 w 350"/>
                <a:gd name="T21" fmla="*/ 24 h 574"/>
                <a:gd name="T22" fmla="*/ 146 w 350"/>
                <a:gd name="T23" fmla="*/ 14 h 574"/>
                <a:gd name="T24" fmla="*/ 146 w 350"/>
                <a:gd name="T25" fmla="*/ 14 h 574"/>
                <a:gd name="T26" fmla="*/ 156 w 350"/>
                <a:gd name="T27" fmla="*/ 54 h 574"/>
                <a:gd name="T28" fmla="*/ 162 w 350"/>
                <a:gd name="T29" fmla="*/ 98 h 574"/>
                <a:gd name="T30" fmla="*/ 164 w 350"/>
                <a:gd name="T31" fmla="*/ 98 h 574"/>
                <a:gd name="T32" fmla="*/ 164 w 350"/>
                <a:gd name="T33" fmla="*/ 98 h 574"/>
                <a:gd name="T34" fmla="*/ 176 w 350"/>
                <a:gd name="T35" fmla="*/ 78 h 574"/>
                <a:gd name="T36" fmla="*/ 190 w 350"/>
                <a:gd name="T37" fmla="*/ 60 h 574"/>
                <a:gd name="T38" fmla="*/ 208 w 350"/>
                <a:gd name="T39" fmla="*/ 44 h 574"/>
                <a:gd name="T40" fmla="*/ 228 w 350"/>
                <a:gd name="T41" fmla="*/ 30 h 574"/>
                <a:gd name="T42" fmla="*/ 250 w 350"/>
                <a:gd name="T43" fmla="*/ 18 h 574"/>
                <a:gd name="T44" fmla="*/ 272 w 350"/>
                <a:gd name="T45" fmla="*/ 8 h 574"/>
                <a:gd name="T46" fmla="*/ 296 w 350"/>
                <a:gd name="T47" fmla="*/ 2 h 574"/>
                <a:gd name="T48" fmla="*/ 320 w 350"/>
                <a:gd name="T49" fmla="*/ 0 h 574"/>
                <a:gd name="T50" fmla="*/ 320 w 350"/>
                <a:gd name="T51" fmla="*/ 0 h 574"/>
                <a:gd name="T52" fmla="*/ 344 w 350"/>
                <a:gd name="T53" fmla="*/ 2 h 574"/>
                <a:gd name="T54" fmla="*/ 350 w 350"/>
                <a:gd name="T55" fmla="*/ 126 h 574"/>
                <a:gd name="T56" fmla="*/ 350 w 350"/>
                <a:gd name="T57" fmla="*/ 126 h 574"/>
                <a:gd name="T58" fmla="*/ 326 w 350"/>
                <a:gd name="T59" fmla="*/ 122 h 574"/>
                <a:gd name="T60" fmla="*/ 304 w 350"/>
                <a:gd name="T61" fmla="*/ 120 h 574"/>
                <a:gd name="T62" fmla="*/ 304 w 350"/>
                <a:gd name="T63" fmla="*/ 120 h 574"/>
                <a:gd name="T64" fmla="*/ 282 w 350"/>
                <a:gd name="T65" fmla="*/ 122 h 574"/>
                <a:gd name="T66" fmla="*/ 264 w 350"/>
                <a:gd name="T67" fmla="*/ 124 h 574"/>
                <a:gd name="T68" fmla="*/ 246 w 350"/>
                <a:gd name="T69" fmla="*/ 130 h 574"/>
                <a:gd name="T70" fmla="*/ 232 w 350"/>
                <a:gd name="T71" fmla="*/ 136 h 574"/>
                <a:gd name="T72" fmla="*/ 220 w 350"/>
                <a:gd name="T73" fmla="*/ 144 h 574"/>
                <a:gd name="T74" fmla="*/ 210 w 350"/>
                <a:gd name="T75" fmla="*/ 154 h 574"/>
                <a:gd name="T76" fmla="*/ 202 w 350"/>
                <a:gd name="T77" fmla="*/ 164 h 574"/>
                <a:gd name="T78" fmla="*/ 196 w 350"/>
                <a:gd name="T79" fmla="*/ 176 h 574"/>
                <a:gd name="T80" fmla="*/ 192 w 350"/>
                <a:gd name="T81" fmla="*/ 190 h 574"/>
                <a:gd name="T82" fmla="*/ 188 w 350"/>
                <a:gd name="T83" fmla="*/ 206 h 574"/>
                <a:gd name="T84" fmla="*/ 182 w 350"/>
                <a:gd name="T85" fmla="*/ 238 h 574"/>
                <a:gd name="T86" fmla="*/ 180 w 350"/>
                <a:gd name="T87" fmla="*/ 276 h 574"/>
                <a:gd name="T88" fmla="*/ 180 w 350"/>
                <a:gd name="T89" fmla="*/ 318 h 574"/>
                <a:gd name="T90" fmla="*/ 180 w 350"/>
                <a:gd name="T91" fmla="*/ 388 h 574"/>
                <a:gd name="T92" fmla="*/ 180 w 350"/>
                <a:gd name="T93" fmla="*/ 388 h 574"/>
                <a:gd name="T94" fmla="*/ 182 w 350"/>
                <a:gd name="T95" fmla="*/ 474 h 574"/>
                <a:gd name="T96" fmla="*/ 186 w 350"/>
                <a:gd name="T97" fmla="*/ 574 h 574"/>
                <a:gd name="T98" fmla="*/ 28 w 350"/>
                <a:gd name="T99" fmla="*/ 57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0" h="574">
                  <a:moveTo>
                    <a:pt x="28" y="574"/>
                  </a:moveTo>
                  <a:lnTo>
                    <a:pt x="28" y="574"/>
                  </a:lnTo>
                  <a:lnTo>
                    <a:pt x="32" y="482"/>
                  </a:lnTo>
                  <a:lnTo>
                    <a:pt x="34" y="388"/>
                  </a:lnTo>
                  <a:lnTo>
                    <a:pt x="34" y="256"/>
                  </a:lnTo>
                  <a:lnTo>
                    <a:pt x="34" y="256"/>
                  </a:lnTo>
                  <a:lnTo>
                    <a:pt x="32" y="226"/>
                  </a:lnTo>
                  <a:lnTo>
                    <a:pt x="30" y="196"/>
                  </a:lnTo>
                  <a:lnTo>
                    <a:pt x="24" y="140"/>
                  </a:lnTo>
                  <a:lnTo>
                    <a:pt x="12" y="82"/>
                  </a:lnTo>
                  <a:lnTo>
                    <a:pt x="0" y="24"/>
                  </a:lnTo>
                  <a:lnTo>
                    <a:pt x="146" y="14"/>
                  </a:lnTo>
                  <a:lnTo>
                    <a:pt x="146" y="14"/>
                  </a:lnTo>
                  <a:lnTo>
                    <a:pt x="156" y="54"/>
                  </a:lnTo>
                  <a:lnTo>
                    <a:pt x="162" y="98"/>
                  </a:lnTo>
                  <a:lnTo>
                    <a:pt x="164" y="98"/>
                  </a:lnTo>
                  <a:lnTo>
                    <a:pt x="164" y="98"/>
                  </a:lnTo>
                  <a:lnTo>
                    <a:pt x="176" y="78"/>
                  </a:lnTo>
                  <a:lnTo>
                    <a:pt x="190" y="60"/>
                  </a:lnTo>
                  <a:lnTo>
                    <a:pt x="208" y="44"/>
                  </a:lnTo>
                  <a:lnTo>
                    <a:pt x="228" y="30"/>
                  </a:lnTo>
                  <a:lnTo>
                    <a:pt x="250" y="18"/>
                  </a:lnTo>
                  <a:lnTo>
                    <a:pt x="272" y="8"/>
                  </a:lnTo>
                  <a:lnTo>
                    <a:pt x="296" y="2"/>
                  </a:lnTo>
                  <a:lnTo>
                    <a:pt x="320" y="0"/>
                  </a:lnTo>
                  <a:lnTo>
                    <a:pt x="320" y="0"/>
                  </a:lnTo>
                  <a:lnTo>
                    <a:pt x="344" y="2"/>
                  </a:lnTo>
                  <a:lnTo>
                    <a:pt x="350" y="126"/>
                  </a:lnTo>
                  <a:lnTo>
                    <a:pt x="350" y="126"/>
                  </a:lnTo>
                  <a:lnTo>
                    <a:pt x="326" y="122"/>
                  </a:lnTo>
                  <a:lnTo>
                    <a:pt x="304" y="120"/>
                  </a:lnTo>
                  <a:lnTo>
                    <a:pt x="304" y="120"/>
                  </a:lnTo>
                  <a:lnTo>
                    <a:pt x="282" y="122"/>
                  </a:lnTo>
                  <a:lnTo>
                    <a:pt x="264" y="124"/>
                  </a:lnTo>
                  <a:lnTo>
                    <a:pt x="246" y="130"/>
                  </a:lnTo>
                  <a:lnTo>
                    <a:pt x="232" y="136"/>
                  </a:lnTo>
                  <a:lnTo>
                    <a:pt x="220" y="144"/>
                  </a:lnTo>
                  <a:lnTo>
                    <a:pt x="210" y="154"/>
                  </a:lnTo>
                  <a:lnTo>
                    <a:pt x="202" y="164"/>
                  </a:lnTo>
                  <a:lnTo>
                    <a:pt x="196" y="176"/>
                  </a:lnTo>
                  <a:lnTo>
                    <a:pt x="192" y="190"/>
                  </a:lnTo>
                  <a:lnTo>
                    <a:pt x="188" y="206"/>
                  </a:lnTo>
                  <a:lnTo>
                    <a:pt x="182" y="238"/>
                  </a:lnTo>
                  <a:lnTo>
                    <a:pt x="180" y="276"/>
                  </a:lnTo>
                  <a:lnTo>
                    <a:pt x="180" y="318"/>
                  </a:lnTo>
                  <a:lnTo>
                    <a:pt x="180" y="388"/>
                  </a:lnTo>
                  <a:lnTo>
                    <a:pt x="180" y="388"/>
                  </a:lnTo>
                  <a:lnTo>
                    <a:pt x="182" y="474"/>
                  </a:lnTo>
                  <a:lnTo>
                    <a:pt x="186" y="574"/>
                  </a:lnTo>
                  <a:lnTo>
                    <a:pt x="28" y="57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3" name="Freeform 83"/>
            <p:cNvSpPr>
              <a:spLocks noEditPoints="1"/>
            </p:cNvSpPr>
            <p:nvPr/>
          </p:nvSpPr>
          <p:spPr bwMode="auto">
            <a:xfrm>
              <a:off x="6550343" y="143128"/>
              <a:ext cx="898525" cy="1339850"/>
            </a:xfrm>
            <a:custGeom>
              <a:avLst/>
              <a:gdLst>
                <a:gd name="T0" fmla="*/ 16 w 566"/>
                <a:gd name="T1" fmla="*/ 844 h 844"/>
                <a:gd name="T2" fmla="*/ 16 w 566"/>
                <a:gd name="T3" fmla="*/ 844 h 844"/>
                <a:gd name="T4" fmla="*/ 18 w 566"/>
                <a:gd name="T5" fmla="*/ 732 h 844"/>
                <a:gd name="T6" fmla="*/ 20 w 566"/>
                <a:gd name="T7" fmla="*/ 676 h 844"/>
                <a:gd name="T8" fmla="*/ 20 w 566"/>
                <a:gd name="T9" fmla="*/ 614 h 844"/>
                <a:gd name="T10" fmla="*/ 20 w 566"/>
                <a:gd name="T11" fmla="*/ 312 h 844"/>
                <a:gd name="T12" fmla="*/ 20 w 566"/>
                <a:gd name="T13" fmla="*/ 312 h 844"/>
                <a:gd name="T14" fmla="*/ 20 w 566"/>
                <a:gd name="T15" fmla="*/ 262 h 844"/>
                <a:gd name="T16" fmla="*/ 18 w 566"/>
                <a:gd name="T17" fmla="*/ 190 h 844"/>
                <a:gd name="T18" fmla="*/ 12 w 566"/>
                <a:gd name="T19" fmla="*/ 104 h 844"/>
                <a:gd name="T20" fmla="*/ 6 w 566"/>
                <a:gd name="T21" fmla="*/ 58 h 844"/>
                <a:gd name="T22" fmla="*/ 0 w 566"/>
                <a:gd name="T23" fmla="*/ 10 h 844"/>
                <a:gd name="T24" fmla="*/ 174 w 566"/>
                <a:gd name="T25" fmla="*/ 0 h 844"/>
                <a:gd name="T26" fmla="*/ 174 w 566"/>
                <a:gd name="T27" fmla="*/ 0 h 844"/>
                <a:gd name="T28" fmla="*/ 172 w 566"/>
                <a:gd name="T29" fmla="*/ 60 h 844"/>
                <a:gd name="T30" fmla="*/ 172 w 566"/>
                <a:gd name="T31" fmla="*/ 114 h 844"/>
                <a:gd name="T32" fmla="*/ 170 w 566"/>
                <a:gd name="T33" fmla="*/ 162 h 844"/>
                <a:gd name="T34" fmla="*/ 168 w 566"/>
                <a:gd name="T35" fmla="*/ 208 h 844"/>
                <a:gd name="T36" fmla="*/ 168 w 566"/>
                <a:gd name="T37" fmla="*/ 614 h 844"/>
                <a:gd name="T38" fmla="*/ 168 w 566"/>
                <a:gd name="T39" fmla="*/ 614 h 844"/>
                <a:gd name="T40" fmla="*/ 170 w 566"/>
                <a:gd name="T41" fmla="*/ 730 h 844"/>
                <a:gd name="T42" fmla="*/ 170 w 566"/>
                <a:gd name="T43" fmla="*/ 786 h 844"/>
                <a:gd name="T44" fmla="*/ 174 w 566"/>
                <a:gd name="T45" fmla="*/ 844 h 844"/>
                <a:gd name="T46" fmla="*/ 16 w 566"/>
                <a:gd name="T47" fmla="*/ 844 h 844"/>
                <a:gd name="T48" fmla="*/ 172 w 566"/>
                <a:gd name="T49" fmla="*/ 552 h 844"/>
                <a:gd name="T50" fmla="*/ 340 w 566"/>
                <a:gd name="T51" fmla="*/ 294 h 844"/>
                <a:gd name="T52" fmla="*/ 516 w 566"/>
                <a:gd name="T53" fmla="*/ 284 h 844"/>
                <a:gd name="T54" fmla="*/ 516 w 566"/>
                <a:gd name="T55" fmla="*/ 284 h 844"/>
                <a:gd name="T56" fmla="*/ 446 w 566"/>
                <a:gd name="T57" fmla="*/ 374 h 844"/>
                <a:gd name="T58" fmla="*/ 412 w 566"/>
                <a:gd name="T59" fmla="*/ 416 h 844"/>
                <a:gd name="T60" fmla="*/ 382 w 566"/>
                <a:gd name="T61" fmla="*/ 460 h 844"/>
                <a:gd name="T62" fmla="*/ 326 w 566"/>
                <a:gd name="T63" fmla="*/ 540 h 844"/>
                <a:gd name="T64" fmla="*/ 408 w 566"/>
                <a:gd name="T65" fmla="*/ 648 h 844"/>
                <a:gd name="T66" fmla="*/ 408 w 566"/>
                <a:gd name="T67" fmla="*/ 648 h 844"/>
                <a:gd name="T68" fmla="*/ 450 w 566"/>
                <a:gd name="T69" fmla="*/ 704 h 844"/>
                <a:gd name="T70" fmla="*/ 492 w 566"/>
                <a:gd name="T71" fmla="*/ 756 h 844"/>
                <a:gd name="T72" fmla="*/ 566 w 566"/>
                <a:gd name="T73" fmla="*/ 844 h 844"/>
                <a:gd name="T74" fmla="*/ 380 w 566"/>
                <a:gd name="T75" fmla="*/ 844 h 844"/>
                <a:gd name="T76" fmla="*/ 172 w 566"/>
                <a:gd name="T77" fmla="*/ 552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6" h="844">
                  <a:moveTo>
                    <a:pt x="16" y="844"/>
                  </a:moveTo>
                  <a:lnTo>
                    <a:pt x="16" y="844"/>
                  </a:lnTo>
                  <a:lnTo>
                    <a:pt x="18" y="732"/>
                  </a:lnTo>
                  <a:lnTo>
                    <a:pt x="20" y="676"/>
                  </a:lnTo>
                  <a:lnTo>
                    <a:pt x="20" y="614"/>
                  </a:lnTo>
                  <a:lnTo>
                    <a:pt x="20" y="312"/>
                  </a:lnTo>
                  <a:lnTo>
                    <a:pt x="20" y="312"/>
                  </a:lnTo>
                  <a:lnTo>
                    <a:pt x="20" y="262"/>
                  </a:lnTo>
                  <a:lnTo>
                    <a:pt x="18" y="190"/>
                  </a:lnTo>
                  <a:lnTo>
                    <a:pt x="12" y="104"/>
                  </a:lnTo>
                  <a:lnTo>
                    <a:pt x="6" y="58"/>
                  </a:lnTo>
                  <a:lnTo>
                    <a:pt x="0" y="10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72" y="60"/>
                  </a:lnTo>
                  <a:lnTo>
                    <a:pt x="172" y="114"/>
                  </a:lnTo>
                  <a:lnTo>
                    <a:pt x="170" y="162"/>
                  </a:lnTo>
                  <a:lnTo>
                    <a:pt x="168" y="208"/>
                  </a:lnTo>
                  <a:lnTo>
                    <a:pt x="168" y="614"/>
                  </a:lnTo>
                  <a:lnTo>
                    <a:pt x="168" y="614"/>
                  </a:lnTo>
                  <a:lnTo>
                    <a:pt x="170" y="730"/>
                  </a:lnTo>
                  <a:lnTo>
                    <a:pt x="170" y="786"/>
                  </a:lnTo>
                  <a:lnTo>
                    <a:pt x="174" y="844"/>
                  </a:lnTo>
                  <a:lnTo>
                    <a:pt x="16" y="844"/>
                  </a:lnTo>
                  <a:close/>
                  <a:moveTo>
                    <a:pt x="172" y="552"/>
                  </a:moveTo>
                  <a:lnTo>
                    <a:pt x="340" y="294"/>
                  </a:lnTo>
                  <a:lnTo>
                    <a:pt x="516" y="284"/>
                  </a:lnTo>
                  <a:lnTo>
                    <a:pt x="516" y="284"/>
                  </a:lnTo>
                  <a:lnTo>
                    <a:pt x="446" y="374"/>
                  </a:lnTo>
                  <a:lnTo>
                    <a:pt x="412" y="416"/>
                  </a:lnTo>
                  <a:lnTo>
                    <a:pt x="382" y="460"/>
                  </a:lnTo>
                  <a:lnTo>
                    <a:pt x="326" y="540"/>
                  </a:lnTo>
                  <a:lnTo>
                    <a:pt x="408" y="648"/>
                  </a:lnTo>
                  <a:lnTo>
                    <a:pt x="408" y="648"/>
                  </a:lnTo>
                  <a:lnTo>
                    <a:pt x="450" y="704"/>
                  </a:lnTo>
                  <a:lnTo>
                    <a:pt x="492" y="756"/>
                  </a:lnTo>
                  <a:lnTo>
                    <a:pt x="566" y="844"/>
                  </a:lnTo>
                  <a:lnTo>
                    <a:pt x="380" y="844"/>
                  </a:lnTo>
                  <a:lnTo>
                    <a:pt x="172" y="552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6" name="Freeform 86"/>
            <p:cNvSpPr>
              <a:spLocks noEditPoints="1"/>
            </p:cNvSpPr>
            <p:nvPr/>
          </p:nvSpPr>
          <p:spPr bwMode="auto">
            <a:xfrm>
              <a:off x="7426643" y="571753"/>
              <a:ext cx="850900" cy="939800"/>
            </a:xfrm>
            <a:custGeom>
              <a:avLst/>
              <a:gdLst>
                <a:gd name="T0" fmla="*/ 482 w 536"/>
                <a:gd name="T1" fmla="*/ 576 h 592"/>
                <a:gd name="T2" fmla="*/ 412 w 536"/>
                <a:gd name="T3" fmla="*/ 588 h 592"/>
                <a:gd name="T4" fmla="*/ 340 w 536"/>
                <a:gd name="T5" fmla="*/ 592 h 592"/>
                <a:gd name="T6" fmla="*/ 302 w 536"/>
                <a:gd name="T7" fmla="*/ 592 h 592"/>
                <a:gd name="T8" fmla="*/ 230 w 536"/>
                <a:gd name="T9" fmla="*/ 578 h 592"/>
                <a:gd name="T10" fmla="*/ 168 w 536"/>
                <a:gd name="T11" fmla="*/ 554 h 592"/>
                <a:gd name="T12" fmla="*/ 114 w 536"/>
                <a:gd name="T13" fmla="*/ 520 h 592"/>
                <a:gd name="T14" fmla="*/ 70 w 536"/>
                <a:gd name="T15" fmla="*/ 476 h 592"/>
                <a:gd name="T16" fmla="*/ 36 w 536"/>
                <a:gd name="T17" fmla="*/ 422 h 592"/>
                <a:gd name="T18" fmla="*/ 14 w 536"/>
                <a:gd name="T19" fmla="*/ 362 h 592"/>
                <a:gd name="T20" fmla="*/ 2 w 536"/>
                <a:gd name="T21" fmla="*/ 296 h 592"/>
                <a:gd name="T22" fmla="*/ 0 w 536"/>
                <a:gd name="T23" fmla="*/ 262 h 592"/>
                <a:gd name="T24" fmla="*/ 6 w 536"/>
                <a:gd name="T25" fmla="*/ 206 h 592"/>
                <a:gd name="T26" fmla="*/ 22 w 536"/>
                <a:gd name="T27" fmla="*/ 156 h 592"/>
                <a:gd name="T28" fmla="*/ 46 w 536"/>
                <a:gd name="T29" fmla="*/ 112 h 592"/>
                <a:gd name="T30" fmla="*/ 78 w 536"/>
                <a:gd name="T31" fmla="*/ 74 h 592"/>
                <a:gd name="T32" fmla="*/ 118 w 536"/>
                <a:gd name="T33" fmla="*/ 42 h 592"/>
                <a:gd name="T34" fmla="*/ 164 w 536"/>
                <a:gd name="T35" fmla="*/ 20 h 592"/>
                <a:gd name="T36" fmla="*/ 216 w 536"/>
                <a:gd name="T37" fmla="*/ 6 h 592"/>
                <a:gd name="T38" fmla="*/ 272 w 536"/>
                <a:gd name="T39" fmla="*/ 0 h 592"/>
                <a:gd name="T40" fmla="*/ 308 w 536"/>
                <a:gd name="T41" fmla="*/ 2 h 592"/>
                <a:gd name="T42" fmla="*/ 372 w 536"/>
                <a:gd name="T43" fmla="*/ 16 h 592"/>
                <a:gd name="T44" fmla="*/ 424 w 536"/>
                <a:gd name="T45" fmla="*/ 40 h 592"/>
                <a:gd name="T46" fmla="*/ 464 w 536"/>
                <a:gd name="T47" fmla="*/ 76 h 592"/>
                <a:gd name="T48" fmla="*/ 494 w 536"/>
                <a:gd name="T49" fmla="*/ 116 h 592"/>
                <a:gd name="T50" fmla="*/ 516 w 536"/>
                <a:gd name="T51" fmla="*/ 162 h 592"/>
                <a:gd name="T52" fmla="*/ 528 w 536"/>
                <a:gd name="T53" fmla="*/ 212 h 592"/>
                <a:gd name="T54" fmla="*/ 534 w 536"/>
                <a:gd name="T55" fmla="*/ 262 h 592"/>
                <a:gd name="T56" fmla="*/ 536 w 536"/>
                <a:gd name="T57" fmla="*/ 286 h 592"/>
                <a:gd name="T58" fmla="*/ 148 w 536"/>
                <a:gd name="T59" fmla="*/ 320 h 592"/>
                <a:gd name="T60" fmla="*/ 152 w 536"/>
                <a:gd name="T61" fmla="*/ 342 h 592"/>
                <a:gd name="T62" fmla="*/ 164 w 536"/>
                <a:gd name="T63" fmla="*/ 378 h 592"/>
                <a:gd name="T64" fmla="*/ 182 w 536"/>
                <a:gd name="T65" fmla="*/ 404 h 592"/>
                <a:gd name="T66" fmla="*/ 204 w 536"/>
                <a:gd name="T67" fmla="*/ 428 h 592"/>
                <a:gd name="T68" fmla="*/ 236 w 536"/>
                <a:gd name="T69" fmla="*/ 448 h 592"/>
                <a:gd name="T70" fmla="*/ 278 w 536"/>
                <a:gd name="T71" fmla="*/ 464 h 592"/>
                <a:gd name="T72" fmla="*/ 330 w 536"/>
                <a:gd name="T73" fmla="*/ 472 h 592"/>
                <a:gd name="T74" fmla="*/ 360 w 536"/>
                <a:gd name="T75" fmla="*/ 472 h 592"/>
                <a:gd name="T76" fmla="*/ 422 w 536"/>
                <a:gd name="T77" fmla="*/ 466 h 592"/>
                <a:gd name="T78" fmla="*/ 482 w 536"/>
                <a:gd name="T79" fmla="*/ 576 h 592"/>
                <a:gd name="T80" fmla="*/ 388 w 536"/>
                <a:gd name="T81" fmla="*/ 228 h 592"/>
                <a:gd name="T82" fmla="*/ 380 w 536"/>
                <a:gd name="T83" fmla="*/ 192 h 592"/>
                <a:gd name="T84" fmla="*/ 360 w 536"/>
                <a:gd name="T85" fmla="*/ 158 h 592"/>
                <a:gd name="T86" fmla="*/ 334 w 536"/>
                <a:gd name="T87" fmla="*/ 136 h 592"/>
                <a:gd name="T88" fmla="*/ 314 w 536"/>
                <a:gd name="T89" fmla="*/ 128 h 592"/>
                <a:gd name="T90" fmla="*/ 290 w 536"/>
                <a:gd name="T91" fmla="*/ 122 h 592"/>
                <a:gd name="T92" fmla="*/ 276 w 536"/>
                <a:gd name="T93" fmla="*/ 120 h 592"/>
                <a:gd name="T94" fmla="*/ 246 w 536"/>
                <a:gd name="T95" fmla="*/ 124 h 592"/>
                <a:gd name="T96" fmla="*/ 220 w 536"/>
                <a:gd name="T97" fmla="*/ 132 h 592"/>
                <a:gd name="T98" fmla="*/ 198 w 536"/>
                <a:gd name="T99" fmla="*/ 144 h 592"/>
                <a:gd name="T100" fmla="*/ 168 w 536"/>
                <a:gd name="T101" fmla="*/ 176 h 592"/>
                <a:gd name="T102" fmla="*/ 152 w 536"/>
                <a:gd name="T103" fmla="*/ 212 h 592"/>
                <a:gd name="T104" fmla="*/ 388 w 536"/>
                <a:gd name="T105" fmla="*/ 228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36" h="592">
                  <a:moveTo>
                    <a:pt x="482" y="576"/>
                  </a:moveTo>
                  <a:lnTo>
                    <a:pt x="482" y="576"/>
                  </a:lnTo>
                  <a:lnTo>
                    <a:pt x="446" y="584"/>
                  </a:lnTo>
                  <a:lnTo>
                    <a:pt x="412" y="588"/>
                  </a:lnTo>
                  <a:lnTo>
                    <a:pt x="376" y="592"/>
                  </a:lnTo>
                  <a:lnTo>
                    <a:pt x="340" y="592"/>
                  </a:lnTo>
                  <a:lnTo>
                    <a:pt x="340" y="592"/>
                  </a:lnTo>
                  <a:lnTo>
                    <a:pt x="302" y="592"/>
                  </a:lnTo>
                  <a:lnTo>
                    <a:pt x="264" y="586"/>
                  </a:lnTo>
                  <a:lnTo>
                    <a:pt x="230" y="578"/>
                  </a:lnTo>
                  <a:lnTo>
                    <a:pt x="198" y="568"/>
                  </a:lnTo>
                  <a:lnTo>
                    <a:pt x="168" y="554"/>
                  </a:lnTo>
                  <a:lnTo>
                    <a:pt x="140" y="538"/>
                  </a:lnTo>
                  <a:lnTo>
                    <a:pt x="114" y="520"/>
                  </a:lnTo>
                  <a:lnTo>
                    <a:pt x="90" y="498"/>
                  </a:lnTo>
                  <a:lnTo>
                    <a:pt x="70" y="476"/>
                  </a:lnTo>
                  <a:lnTo>
                    <a:pt x="52" y="450"/>
                  </a:lnTo>
                  <a:lnTo>
                    <a:pt x="36" y="422"/>
                  </a:lnTo>
                  <a:lnTo>
                    <a:pt x="24" y="394"/>
                  </a:lnTo>
                  <a:lnTo>
                    <a:pt x="14" y="362"/>
                  </a:lnTo>
                  <a:lnTo>
                    <a:pt x="6" y="330"/>
                  </a:lnTo>
                  <a:lnTo>
                    <a:pt x="2" y="296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34"/>
                  </a:lnTo>
                  <a:lnTo>
                    <a:pt x="6" y="206"/>
                  </a:lnTo>
                  <a:lnTo>
                    <a:pt x="12" y="180"/>
                  </a:lnTo>
                  <a:lnTo>
                    <a:pt x="22" y="156"/>
                  </a:lnTo>
                  <a:lnTo>
                    <a:pt x="32" y="134"/>
                  </a:lnTo>
                  <a:lnTo>
                    <a:pt x="46" y="112"/>
                  </a:lnTo>
                  <a:lnTo>
                    <a:pt x="60" y="92"/>
                  </a:lnTo>
                  <a:lnTo>
                    <a:pt x="78" y="74"/>
                  </a:lnTo>
                  <a:lnTo>
                    <a:pt x="96" y="58"/>
                  </a:lnTo>
                  <a:lnTo>
                    <a:pt x="118" y="42"/>
                  </a:lnTo>
                  <a:lnTo>
                    <a:pt x="140" y="30"/>
                  </a:lnTo>
                  <a:lnTo>
                    <a:pt x="164" y="20"/>
                  </a:lnTo>
                  <a:lnTo>
                    <a:pt x="188" y="12"/>
                  </a:lnTo>
                  <a:lnTo>
                    <a:pt x="216" y="6"/>
                  </a:lnTo>
                  <a:lnTo>
                    <a:pt x="242" y="2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308" y="2"/>
                  </a:lnTo>
                  <a:lnTo>
                    <a:pt x="342" y="8"/>
                  </a:lnTo>
                  <a:lnTo>
                    <a:pt x="372" y="16"/>
                  </a:lnTo>
                  <a:lnTo>
                    <a:pt x="400" y="28"/>
                  </a:lnTo>
                  <a:lnTo>
                    <a:pt x="424" y="40"/>
                  </a:lnTo>
                  <a:lnTo>
                    <a:pt x="444" y="58"/>
                  </a:lnTo>
                  <a:lnTo>
                    <a:pt x="464" y="76"/>
                  </a:lnTo>
                  <a:lnTo>
                    <a:pt x="480" y="96"/>
                  </a:lnTo>
                  <a:lnTo>
                    <a:pt x="494" y="116"/>
                  </a:lnTo>
                  <a:lnTo>
                    <a:pt x="506" y="140"/>
                  </a:lnTo>
                  <a:lnTo>
                    <a:pt x="516" y="162"/>
                  </a:lnTo>
                  <a:lnTo>
                    <a:pt x="522" y="188"/>
                  </a:lnTo>
                  <a:lnTo>
                    <a:pt x="528" y="212"/>
                  </a:lnTo>
                  <a:lnTo>
                    <a:pt x="532" y="236"/>
                  </a:lnTo>
                  <a:lnTo>
                    <a:pt x="534" y="262"/>
                  </a:lnTo>
                  <a:lnTo>
                    <a:pt x="536" y="286"/>
                  </a:lnTo>
                  <a:lnTo>
                    <a:pt x="536" y="286"/>
                  </a:lnTo>
                  <a:lnTo>
                    <a:pt x="534" y="320"/>
                  </a:lnTo>
                  <a:lnTo>
                    <a:pt x="148" y="320"/>
                  </a:lnTo>
                  <a:lnTo>
                    <a:pt x="148" y="320"/>
                  </a:lnTo>
                  <a:lnTo>
                    <a:pt x="152" y="342"/>
                  </a:lnTo>
                  <a:lnTo>
                    <a:pt x="160" y="366"/>
                  </a:lnTo>
                  <a:lnTo>
                    <a:pt x="164" y="378"/>
                  </a:lnTo>
                  <a:lnTo>
                    <a:pt x="172" y="392"/>
                  </a:lnTo>
                  <a:lnTo>
                    <a:pt x="182" y="404"/>
                  </a:lnTo>
                  <a:lnTo>
                    <a:pt x="192" y="416"/>
                  </a:lnTo>
                  <a:lnTo>
                    <a:pt x="204" y="428"/>
                  </a:lnTo>
                  <a:lnTo>
                    <a:pt x="220" y="438"/>
                  </a:lnTo>
                  <a:lnTo>
                    <a:pt x="236" y="448"/>
                  </a:lnTo>
                  <a:lnTo>
                    <a:pt x="256" y="456"/>
                  </a:lnTo>
                  <a:lnTo>
                    <a:pt x="278" y="464"/>
                  </a:lnTo>
                  <a:lnTo>
                    <a:pt x="302" y="468"/>
                  </a:lnTo>
                  <a:lnTo>
                    <a:pt x="330" y="472"/>
                  </a:lnTo>
                  <a:lnTo>
                    <a:pt x="360" y="472"/>
                  </a:lnTo>
                  <a:lnTo>
                    <a:pt x="360" y="472"/>
                  </a:lnTo>
                  <a:lnTo>
                    <a:pt x="390" y="472"/>
                  </a:lnTo>
                  <a:lnTo>
                    <a:pt x="422" y="466"/>
                  </a:lnTo>
                  <a:lnTo>
                    <a:pt x="482" y="456"/>
                  </a:lnTo>
                  <a:lnTo>
                    <a:pt x="482" y="576"/>
                  </a:lnTo>
                  <a:close/>
                  <a:moveTo>
                    <a:pt x="388" y="228"/>
                  </a:moveTo>
                  <a:lnTo>
                    <a:pt x="388" y="228"/>
                  </a:lnTo>
                  <a:lnTo>
                    <a:pt x="386" y="210"/>
                  </a:lnTo>
                  <a:lnTo>
                    <a:pt x="380" y="192"/>
                  </a:lnTo>
                  <a:lnTo>
                    <a:pt x="372" y="174"/>
                  </a:lnTo>
                  <a:lnTo>
                    <a:pt x="360" y="158"/>
                  </a:lnTo>
                  <a:lnTo>
                    <a:pt x="344" y="144"/>
                  </a:lnTo>
                  <a:lnTo>
                    <a:pt x="334" y="136"/>
                  </a:lnTo>
                  <a:lnTo>
                    <a:pt x="324" y="132"/>
                  </a:lnTo>
                  <a:lnTo>
                    <a:pt x="314" y="128"/>
                  </a:lnTo>
                  <a:lnTo>
                    <a:pt x="302" y="124"/>
                  </a:lnTo>
                  <a:lnTo>
                    <a:pt x="290" y="122"/>
                  </a:lnTo>
                  <a:lnTo>
                    <a:pt x="276" y="120"/>
                  </a:lnTo>
                  <a:lnTo>
                    <a:pt x="276" y="120"/>
                  </a:lnTo>
                  <a:lnTo>
                    <a:pt x="260" y="122"/>
                  </a:lnTo>
                  <a:lnTo>
                    <a:pt x="246" y="124"/>
                  </a:lnTo>
                  <a:lnTo>
                    <a:pt x="232" y="128"/>
                  </a:lnTo>
                  <a:lnTo>
                    <a:pt x="220" y="132"/>
                  </a:lnTo>
                  <a:lnTo>
                    <a:pt x="208" y="138"/>
                  </a:lnTo>
                  <a:lnTo>
                    <a:pt x="198" y="144"/>
                  </a:lnTo>
                  <a:lnTo>
                    <a:pt x="180" y="160"/>
                  </a:lnTo>
                  <a:lnTo>
                    <a:pt x="168" y="176"/>
                  </a:lnTo>
                  <a:lnTo>
                    <a:pt x="158" y="194"/>
                  </a:lnTo>
                  <a:lnTo>
                    <a:pt x="152" y="212"/>
                  </a:lnTo>
                  <a:lnTo>
                    <a:pt x="148" y="228"/>
                  </a:lnTo>
                  <a:lnTo>
                    <a:pt x="388" y="228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7" name="Freeform 87"/>
            <p:cNvSpPr>
              <a:spLocks/>
            </p:cNvSpPr>
            <p:nvPr/>
          </p:nvSpPr>
          <p:spPr bwMode="auto">
            <a:xfrm>
              <a:off x="7426643" y="571753"/>
              <a:ext cx="850900" cy="939800"/>
            </a:xfrm>
            <a:custGeom>
              <a:avLst/>
              <a:gdLst>
                <a:gd name="T0" fmla="*/ 482 w 536"/>
                <a:gd name="T1" fmla="*/ 576 h 592"/>
                <a:gd name="T2" fmla="*/ 412 w 536"/>
                <a:gd name="T3" fmla="*/ 588 h 592"/>
                <a:gd name="T4" fmla="*/ 340 w 536"/>
                <a:gd name="T5" fmla="*/ 592 h 592"/>
                <a:gd name="T6" fmla="*/ 302 w 536"/>
                <a:gd name="T7" fmla="*/ 592 h 592"/>
                <a:gd name="T8" fmla="*/ 230 w 536"/>
                <a:gd name="T9" fmla="*/ 578 h 592"/>
                <a:gd name="T10" fmla="*/ 168 w 536"/>
                <a:gd name="T11" fmla="*/ 554 h 592"/>
                <a:gd name="T12" fmla="*/ 114 w 536"/>
                <a:gd name="T13" fmla="*/ 520 h 592"/>
                <a:gd name="T14" fmla="*/ 70 w 536"/>
                <a:gd name="T15" fmla="*/ 476 h 592"/>
                <a:gd name="T16" fmla="*/ 36 w 536"/>
                <a:gd name="T17" fmla="*/ 422 h 592"/>
                <a:gd name="T18" fmla="*/ 14 w 536"/>
                <a:gd name="T19" fmla="*/ 362 h 592"/>
                <a:gd name="T20" fmla="*/ 2 w 536"/>
                <a:gd name="T21" fmla="*/ 296 h 592"/>
                <a:gd name="T22" fmla="*/ 0 w 536"/>
                <a:gd name="T23" fmla="*/ 262 h 592"/>
                <a:gd name="T24" fmla="*/ 6 w 536"/>
                <a:gd name="T25" fmla="*/ 206 h 592"/>
                <a:gd name="T26" fmla="*/ 22 w 536"/>
                <a:gd name="T27" fmla="*/ 156 h 592"/>
                <a:gd name="T28" fmla="*/ 46 w 536"/>
                <a:gd name="T29" fmla="*/ 112 h 592"/>
                <a:gd name="T30" fmla="*/ 78 w 536"/>
                <a:gd name="T31" fmla="*/ 74 h 592"/>
                <a:gd name="T32" fmla="*/ 118 w 536"/>
                <a:gd name="T33" fmla="*/ 42 h 592"/>
                <a:gd name="T34" fmla="*/ 164 w 536"/>
                <a:gd name="T35" fmla="*/ 20 h 592"/>
                <a:gd name="T36" fmla="*/ 216 w 536"/>
                <a:gd name="T37" fmla="*/ 6 h 592"/>
                <a:gd name="T38" fmla="*/ 272 w 536"/>
                <a:gd name="T39" fmla="*/ 0 h 592"/>
                <a:gd name="T40" fmla="*/ 308 w 536"/>
                <a:gd name="T41" fmla="*/ 2 h 592"/>
                <a:gd name="T42" fmla="*/ 372 w 536"/>
                <a:gd name="T43" fmla="*/ 16 h 592"/>
                <a:gd name="T44" fmla="*/ 424 w 536"/>
                <a:gd name="T45" fmla="*/ 40 h 592"/>
                <a:gd name="T46" fmla="*/ 464 w 536"/>
                <a:gd name="T47" fmla="*/ 76 h 592"/>
                <a:gd name="T48" fmla="*/ 494 w 536"/>
                <a:gd name="T49" fmla="*/ 116 h 592"/>
                <a:gd name="T50" fmla="*/ 516 w 536"/>
                <a:gd name="T51" fmla="*/ 162 h 592"/>
                <a:gd name="T52" fmla="*/ 528 w 536"/>
                <a:gd name="T53" fmla="*/ 212 h 592"/>
                <a:gd name="T54" fmla="*/ 534 w 536"/>
                <a:gd name="T55" fmla="*/ 262 h 592"/>
                <a:gd name="T56" fmla="*/ 536 w 536"/>
                <a:gd name="T57" fmla="*/ 286 h 592"/>
                <a:gd name="T58" fmla="*/ 148 w 536"/>
                <a:gd name="T59" fmla="*/ 320 h 592"/>
                <a:gd name="T60" fmla="*/ 152 w 536"/>
                <a:gd name="T61" fmla="*/ 342 h 592"/>
                <a:gd name="T62" fmla="*/ 164 w 536"/>
                <a:gd name="T63" fmla="*/ 378 h 592"/>
                <a:gd name="T64" fmla="*/ 182 w 536"/>
                <a:gd name="T65" fmla="*/ 404 h 592"/>
                <a:gd name="T66" fmla="*/ 204 w 536"/>
                <a:gd name="T67" fmla="*/ 428 h 592"/>
                <a:gd name="T68" fmla="*/ 236 w 536"/>
                <a:gd name="T69" fmla="*/ 448 h 592"/>
                <a:gd name="T70" fmla="*/ 278 w 536"/>
                <a:gd name="T71" fmla="*/ 464 h 592"/>
                <a:gd name="T72" fmla="*/ 330 w 536"/>
                <a:gd name="T73" fmla="*/ 472 h 592"/>
                <a:gd name="T74" fmla="*/ 360 w 536"/>
                <a:gd name="T75" fmla="*/ 472 h 592"/>
                <a:gd name="T76" fmla="*/ 422 w 536"/>
                <a:gd name="T77" fmla="*/ 466 h 592"/>
                <a:gd name="T78" fmla="*/ 482 w 536"/>
                <a:gd name="T79" fmla="*/ 576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6" h="592">
                  <a:moveTo>
                    <a:pt x="482" y="576"/>
                  </a:moveTo>
                  <a:lnTo>
                    <a:pt x="482" y="576"/>
                  </a:lnTo>
                  <a:lnTo>
                    <a:pt x="446" y="584"/>
                  </a:lnTo>
                  <a:lnTo>
                    <a:pt x="412" y="588"/>
                  </a:lnTo>
                  <a:lnTo>
                    <a:pt x="376" y="592"/>
                  </a:lnTo>
                  <a:lnTo>
                    <a:pt x="340" y="592"/>
                  </a:lnTo>
                  <a:lnTo>
                    <a:pt x="340" y="592"/>
                  </a:lnTo>
                  <a:lnTo>
                    <a:pt x="302" y="592"/>
                  </a:lnTo>
                  <a:lnTo>
                    <a:pt x="264" y="586"/>
                  </a:lnTo>
                  <a:lnTo>
                    <a:pt x="230" y="578"/>
                  </a:lnTo>
                  <a:lnTo>
                    <a:pt x="198" y="568"/>
                  </a:lnTo>
                  <a:lnTo>
                    <a:pt x="168" y="554"/>
                  </a:lnTo>
                  <a:lnTo>
                    <a:pt x="140" y="538"/>
                  </a:lnTo>
                  <a:lnTo>
                    <a:pt x="114" y="520"/>
                  </a:lnTo>
                  <a:lnTo>
                    <a:pt x="90" y="498"/>
                  </a:lnTo>
                  <a:lnTo>
                    <a:pt x="70" y="476"/>
                  </a:lnTo>
                  <a:lnTo>
                    <a:pt x="52" y="450"/>
                  </a:lnTo>
                  <a:lnTo>
                    <a:pt x="36" y="422"/>
                  </a:lnTo>
                  <a:lnTo>
                    <a:pt x="24" y="394"/>
                  </a:lnTo>
                  <a:lnTo>
                    <a:pt x="14" y="362"/>
                  </a:lnTo>
                  <a:lnTo>
                    <a:pt x="6" y="330"/>
                  </a:lnTo>
                  <a:lnTo>
                    <a:pt x="2" y="296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34"/>
                  </a:lnTo>
                  <a:lnTo>
                    <a:pt x="6" y="206"/>
                  </a:lnTo>
                  <a:lnTo>
                    <a:pt x="12" y="180"/>
                  </a:lnTo>
                  <a:lnTo>
                    <a:pt x="22" y="156"/>
                  </a:lnTo>
                  <a:lnTo>
                    <a:pt x="32" y="134"/>
                  </a:lnTo>
                  <a:lnTo>
                    <a:pt x="46" y="112"/>
                  </a:lnTo>
                  <a:lnTo>
                    <a:pt x="60" y="92"/>
                  </a:lnTo>
                  <a:lnTo>
                    <a:pt x="78" y="74"/>
                  </a:lnTo>
                  <a:lnTo>
                    <a:pt x="96" y="58"/>
                  </a:lnTo>
                  <a:lnTo>
                    <a:pt x="118" y="42"/>
                  </a:lnTo>
                  <a:lnTo>
                    <a:pt x="140" y="30"/>
                  </a:lnTo>
                  <a:lnTo>
                    <a:pt x="164" y="20"/>
                  </a:lnTo>
                  <a:lnTo>
                    <a:pt x="188" y="12"/>
                  </a:lnTo>
                  <a:lnTo>
                    <a:pt x="216" y="6"/>
                  </a:lnTo>
                  <a:lnTo>
                    <a:pt x="242" y="2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308" y="2"/>
                  </a:lnTo>
                  <a:lnTo>
                    <a:pt x="342" y="8"/>
                  </a:lnTo>
                  <a:lnTo>
                    <a:pt x="372" y="16"/>
                  </a:lnTo>
                  <a:lnTo>
                    <a:pt x="400" y="28"/>
                  </a:lnTo>
                  <a:lnTo>
                    <a:pt x="424" y="40"/>
                  </a:lnTo>
                  <a:lnTo>
                    <a:pt x="444" y="58"/>
                  </a:lnTo>
                  <a:lnTo>
                    <a:pt x="464" y="76"/>
                  </a:lnTo>
                  <a:lnTo>
                    <a:pt x="480" y="96"/>
                  </a:lnTo>
                  <a:lnTo>
                    <a:pt x="494" y="116"/>
                  </a:lnTo>
                  <a:lnTo>
                    <a:pt x="506" y="140"/>
                  </a:lnTo>
                  <a:lnTo>
                    <a:pt x="516" y="162"/>
                  </a:lnTo>
                  <a:lnTo>
                    <a:pt x="522" y="188"/>
                  </a:lnTo>
                  <a:lnTo>
                    <a:pt x="528" y="212"/>
                  </a:lnTo>
                  <a:lnTo>
                    <a:pt x="532" y="236"/>
                  </a:lnTo>
                  <a:lnTo>
                    <a:pt x="534" y="262"/>
                  </a:lnTo>
                  <a:lnTo>
                    <a:pt x="536" y="286"/>
                  </a:lnTo>
                  <a:lnTo>
                    <a:pt x="536" y="286"/>
                  </a:lnTo>
                  <a:lnTo>
                    <a:pt x="534" y="320"/>
                  </a:lnTo>
                  <a:lnTo>
                    <a:pt x="148" y="320"/>
                  </a:lnTo>
                  <a:lnTo>
                    <a:pt x="148" y="320"/>
                  </a:lnTo>
                  <a:lnTo>
                    <a:pt x="152" y="342"/>
                  </a:lnTo>
                  <a:lnTo>
                    <a:pt x="160" y="366"/>
                  </a:lnTo>
                  <a:lnTo>
                    <a:pt x="164" y="378"/>
                  </a:lnTo>
                  <a:lnTo>
                    <a:pt x="172" y="392"/>
                  </a:lnTo>
                  <a:lnTo>
                    <a:pt x="182" y="404"/>
                  </a:lnTo>
                  <a:lnTo>
                    <a:pt x="192" y="416"/>
                  </a:lnTo>
                  <a:lnTo>
                    <a:pt x="204" y="428"/>
                  </a:lnTo>
                  <a:lnTo>
                    <a:pt x="220" y="438"/>
                  </a:lnTo>
                  <a:lnTo>
                    <a:pt x="236" y="448"/>
                  </a:lnTo>
                  <a:lnTo>
                    <a:pt x="256" y="456"/>
                  </a:lnTo>
                  <a:lnTo>
                    <a:pt x="278" y="464"/>
                  </a:lnTo>
                  <a:lnTo>
                    <a:pt x="302" y="468"/>
                  </a:lnTo>
                  <a:lnTo>
                    <a:pt x="330" y="472"/>
                  </a:lnTo>
                  <a:lnTo>
                    <a:pt x="360" y="472"/>
                  </a:lnTo>
                  <a:lnTo>
                    <a:pt x="360" y="472"/>
                  </a:lnTo>
                  <a:lnTo>
                    <a:pt x="390" y="472"/>
                  </a:lnTo>
                  <a:lnTo>
                    <a:pt x="422" y="466"/>
                  </a:lnTo>
                  <a:lnTo>
                    <a:pt x="482" y="456"/>
                  </a:lnTo>
                  <a:lnTo>
                    <a:pt x="482" y="57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8" name="Freeform 89"/>
            <p:cNvSpPr>
              <a:spLocks/>
            </p:cNvSpPr>
            <p:nvPr/>
          </p:nvSpPr>
          <p:spPr bwMode="auto">
            <a:xfrm>
              <a:off x="8312468" y="343153"/>
              <a:ext cx="587375" cy="1168400"/>
            </a:xfrm>
            <a:custGeom>
              <a:avLst/>
              <a:gdLst>
                <a:gd name="T0" fmla="*/ 360 w 370"/>
                <a:gd name="T1" fmla="*/ 732 h 736"/>
                <a:gd name="T2" fmla="*/ 360 w 370"/>
                <a:gd name="T3" fmla="*/ 732 h 736"/>
                <a:gd name="T4" fmla="*/ 328 w 370"/>
                <a:gd name="T5" fmla="*/ 734 h 736"/>
                <a:gd name="T6" fmla="*/ 294 w 370"/>
                <a:gd name="T7" fmla="*/ 736 h 736"/>
                <a:gd name="T8" fmla="*/ 294 w 370"/>
                <a:gd name="T9" fmla="*/ 736 h 736"/>
                <a:gd name="T10" fmla="*/ 266 w 370"/>
                <a:gd name="T11" fmla="*/ 736 h 736"/>
                <a:gd name="T12" fmla="*/ 234 w 370"/>
                <a:gd name="T13" fmla="*/ 730 h 736"/>
                <a:gd name="T14" fmla="*/ 218 w 370"/>
                <a:gd name="T15" fmla="*/ 726 h 736"/>
                <a:gd name="T16" fmla="*/ 202 w 370"/>
                <a:gd name="T17" fmla="*/ 720 h 736"/>
                <a:gd name="T18" fmla="*/ 188 w 370"/>
                <a:gd name="T19" fmla="*/ 712 h 736"/>
                <a:gd name="T20" fmla="*/ 172 w 370"/>
                <a:gd name="T21" fmla="*/ 702 h 736"/>
                <a:gd name="T22" fmla="*/ 158 w 370"/>
                <a:gd name="T23" fmla="*/ 690 h 736"/>
                <a:gd name="T24" fmla="*/ 146 w 370"/>
                <a:gd name="T25" fmla="*/ 678 h 736"/>
                <a:gd name="T26" fmla="*/ 134 w 370"/>
                <a:gd name="T27" fmla="*/ 662 h 736"/>
                <a:gd name="T28" fmla="*/ 124 w 370"/>
                <a:gd name="T29" fmla="*/ 642 h 736"/>
                <a:gd name="T30" fmla="*/ 116 w 370"/>
                <a:gd name="T31" fmla="*/ 622 h 736"/>
                <a:gd name="T32" fmla="*/ 110 w 370"/>
                <a:gd name="T33" fmla="*/ 598 h 736"/>
                <a:gd name="T34" fmla="*/ 106 w 370"/>
                <a:gd name="T35" fmla="*/ 572 h 736"/>
                <a:gd name="T36" fmla="*/ 104 w 370"/>
                <a:gd name="T37" fmla="*/ 542 h 736"/>
                <a:gd name="T38" fmla="*/ 104 w 370"/>
                <a:gd name="T39" fmla="*/ 268 h 736"/>
                <a:gd name="T40" fmla="*/ 104 w 370"/>
                <a:gd name="T41" fmla="*/ 268 h 736"/>
                <a:gd name="T42" fmla="*/ 58 w 370"/>
                <a:gd name="T43" fmla="*/ 270 h 736"/>
                <a:gd name="T44" fmla="*/ 0 w 370"/>
                <a:gd name="T45" fmla="*/ 272 h 736"/>
                <a:gd name="T46" fmla="*/ 8 w 370"/>
                <a:gd name="T47" fmla="*/ 164 h 736"/>
                <a:gd name="T48" fmla="*/ 104 w 370"/>
                <a:gd name="T49" fmla="*/ 164 h 736"/>
                <a:gd name="T50" fmla="*/ 104 w 370"/>
                <a:gd name="T51" fmla="*/ 54 h 736"/>
                <a:gd name="T52" fmla="*/ 262 w 370"/>
                <a:gd name="T53" fmla="*/ 0 h 736"/>
                <a:gd name="T54" fmla="*/ 262 w 370"/>
                <a:gd name="T55" fmla="*/ 0 h 736"/>
                <a:gd name="T56" fmla="*/ 256 w 370"/>
                <a:gd name="T57" fmla="*/ 82 h 736"/>
                <a:gd name="T58" fmla="*/ 252 w 370"/>
                <a:gd name="T59" fmla="*/ 144 h 736"/>
                <a:gd name="T60" fmla="*/ 252 w 370"/>
                <a:gd name="T61" fmla="*/ 164 h 736"/>
                <a:gd name="T62" fmla="*/ 252 w 370"/>
                <a:gd name="T63" fmla="*/ 164 h 736"/>
                <a:gd name="T64" fmla="*/ 304 w 370"/>
                <a:gd name="T65" fmla="*/ 162 h 736"/>
                <a:gd name="T66" fmla="*/ 336 w 370"/>
                <a:gd name="T67" fmla="*/ 162 h 736"/>
                <a:gd name="T68" fmla="*/ 370 w 370"/>
                <a:gd name="T69" fmla="*/ 158 h 736"/>
                <a:gd name="T70" fmla="*/ 362 w 370"/>
                <a:gd name="T71" fmla="*/ 268 h 736"/>
                <a:gd name="T72" fmla="*/ 252 w 370"/>
                <a:gd name="T73" fmla="*/ 268 h 736"/>
                <a:gd name="T74" fmla="*/ 252 w 370"/>
                <a:gd name="T75" fmla="*/ 488 h 736"/>
                <a:gd name="T76" fmla="*/ 252 w 370"/>
                <a:gd name="T77" fmla="*/ 488 h 736"/>
                <a:gd name="T78" fmla="*/ 252 w 370"/>
                <a:gd name="T79" fmla="*/ 516 h 736"/>
                <a:gd name="T80" fmla="*/ 254 w 370"/>
                <a:gd name="T81" fmla="*/ 540 h 736"/>
                <a:gd name="T82" fmla="*/ 256 w 370"/>
                <a:gd name="T83" fmla="*/ 562 h 736"/>
                <a:gd name="T84" fmla="*/ 262 w 370"/>
                <a:gd name="T85" fmla="*/ 582 h 736"/>
                <a:gd name="T86" fmla="*/ 266 w 370"/>
                <a:gd name="T87" fmla="*/ 590 h 736"/>
                <a:gd name="T88" fmla="*/ 272 w 370"/>
                <a:gd name="T89" fmla="*/ 596 h 736"/>
                <a:gd name="T90" fmla="*/ 278 w 370"/>
                <a:gd name="T91" fmla="*/ 602 h 736"/>
                <a:gd name="T92" fmla="*/ 286 w 370"/>
                <a:gd name="T93" fmla="*/ 608 h 736"/>
                <a:gd name="T94" fmla="*/ 296 w 370"/>
                <a:gd name="T95" fmla="*/ 612 h 736"/>
                <a:gd name="T96" fmla="*/ 306 w 370"/>
                <a:gd name="T97" fmla="*/ 614 h 736"/>
                <a:gd name="T98" fmla="*/ 318 w 370"/>
                <a:gd name="T99" fmla="*/ 616 h 736"/>
                <a:gd name="T100" fmla="*/ 334 w 370"/>
                <a:gd name="T101" fmla="*/ 616 h 736"/>
                <a:gd name="T102" fmla="*/ 334 w 370"/>
                <a:gd name="T103" fmla="*/ 616 h 736"/>
                <a:gd name="T104" fmla="*/ 352 w 370"/>
                <a:gd name="T105" fmla="*/ 616 h 736"/>
                <a:gd name="T106" fmla="*/ 370 w 370"/>
                <a:gd name="T107" fmla="*/ 614 h 736"/>
                <a:gd name="T108" fmla="*/ 360 w 370"/>
                <a:gd name="T109" fmla="*/ 73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0" h="736">
                  <a:moveTo>
                    <a:pt x="360" y="732"/>
                  </a:moveTo>
                  <a:lnTo>
                    <a:pt x="360" y="732"/>
                  </a:lnTo>
                  <a:lnTo>
                    <a:pt x="328" y="734"/>
                  </a:lnTo>
                  <a:lnTo>
                    <a:pt x="294" y="736"/>
                  </a:lnTo>
                  <a:lnTo>
                    <a:pt x="294" y="736"/>
                  </a:lnTo>
                  <a:lnTo>
                    <a:pt x="266" y="736"/>
                  </a:lnTo>
                  <a:lnTo>
                    <a:pt x="234" y="730"/>
                  </a:lnTo>
                  <a:lnTo>
                    <a:pt x="218" y="726"/>
                  </a:lnTo>
                  <a:lnTo>
                    <a:pt x="202" y="720"/>
                  </a:lnTo>
                  <a:lnTo>
                    <a:pt x="188" y="712"/>
                  </a:lnTo>
                  <a:lnTo>
                    <a:pt x="172" y="702"/>
                  </a:lnTo>
                  <a:lnTo>
                    <a:pt x="158" y="690"/>
                  </a:lnTo>
                  <a:lnTo>
                    <a:pt x="146" y="678"/>
                  </a:lnTo>
                  <a:lnTo>
                    <a:pt x="134" y="662"/>
                  </a:lnTo>
                  <a:lnTo>
                    <a:pt x="124" y="642"/>
                  </a:lnTo>
                  <a:lnTo>
                    <a:pt x="116" y="622"/>
                  </a:lnTo>
                  <a:lnTo>
                    <a:pt x="110" y="598"/>
                  </a:lnTo>
                  <a:lnTo>
                    <a:pt x="106" y="572"/>
                  </a:lnTo>
                  <a:lnTo>
                    <a:pt x="104" y="542"/>
                  </a:lnTo>
                  <a:lnTo>
                    <a:pt x="104" y="268"/>
                  </a:lnTo>
                  <a:lnTo>
                    <a:pt x="104" y="268"/>
                  </a:lnTo>
                  <a:lnTo>
                    <a:pt x="58" y="270"/>
                  </a:lnTo>
                  <a:lnTo>
                    <a:pt x="0" y="272"/>
                  </a:lnTo>
                  <a:lnTo>
                    <a:pt x="8" y="164"/>
                  </a:lnTo>
                  <a:lnTo>
                    <a:pt x="104" y="164"/>
                  </a:lnTo>
                  <a:lnTo>
                    <a:pt x="104" y="54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56" y="82"/>
                  </a:lnTo>
                  <a:lnTo>
                    <a:pt x="252" y="144"/>
                  </a:lnTo>
                  <a:lnTo>
                    <a:pt x="252" y="164"/>
                  </a:lnTo>
                  <a:lnTo>
                    <a:pt x="252" y="164"/>
                  </a:lnTo>
                  <a:lnTo>
                    <a:pt x="304" y="162"/>
                  </a:lnTo>
                  <a:lnTo>
                    <a:pt x="336" y="162"/>
                  </a:lnTo>
                  <a:lnTo>
                    <a:pt x="370" y="158"/>
                  </a:lnTo>
                  <a:lnTo>
                    <a:pt x="362" y="268"/>
                  </a:lnTo>
                  <a:lnTo>
                    <a:pt x="252" y="268"/>
                  </a:lnTo>
                  <a:lnTo>
                    <a:pt x="252" y="488"/>
                  </a:lnTo>
                  <a:lnTo>
                    <a:pt x="252" y="488"/>
                  </a:lnTo>
                  <a:lnTo>
                    <a:pt x="252" y="516"/>
                  </a:lnTo>
                  <a:lnTo>
                    <a:pt x="254" y="540"/>
                  </a:lnTo>
                  <a:lnTo>
                    <a:pt x="256" y="562"/>
                  </a:lnTo>
                  <a:lnTo>
                    <a:pt x="262" y="582"/>
                  </a:lnTo>
                  <a:lnTo>
                    <a:pt x="266" y="590"/>
                  </a:lnTo>
                  <a:lnTo>
                    <a:pt x="272" y="596"/>
                  </a:lnTo>
                  <a:lnTo>
                    <a:pt x="278" y="602"/>
                  </a:lnTo>
                  <a:lnTo>
                    <a:pt x="286" y="608"/>
                  </a:lnTo>
                  <a:lnTo>
                    <a:pt x="296" y="612"/>
                  </a:lnTo>
                  <a:lnTo>
                    <a:pt x="306" y="614"/>
                  </a:lnTo>
                  <a:lnTo>
                    <a:pt x="318" y="616"/>
                  </a:lnTo>
                  <a:lnTo>
                    <a:pt x="334" y="616"/>
                  </a:lnTo>
                  <a:lnTo>
                    <a:pt x="334" y="616"/>
                  </a:lnTo>
                  <a:lnTo>
                    <a:pt x="352" y="616"/>
                  </a:lnTo>
                  <a:lnTo>
                    <a:pt x="370" y="614"/>
                  </a:lnTo>
                  <a:lnTo>
                    <a:pt x="360" y="732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79" name="Freeform 90"/>
            <p:cNvSpPr>
              <a:spLocks/>
            </p:cNvSpPr>
            <p:nvPr/>
          </p:nvSpPr>
          <p:spPr bwMode="auto">
            <a:xfrm>
              <a:off x="8312468" y="343153"/>
              <a:ext cx="587375" cy="1168400"/>
            </a:xfrm>
            <a:custGeom>
              <a:avLst/>
              <a:gdLst>
                <a:gd name="T0" fmla="*/ 360 w 370"/>
                <a:gd name="T1" fmla="*/ 732 h 736"/>
                <a:gd name="T2" fmla="*/ 360 w 370"/>
                <a:gd name="T3" fmla="*/ 732 h 736"/>
                <a:gd name="T4" fmla="*/ 328 w 370"/>
                <a:gd name="T5" fmla="*/ 734 h 736"/>
                <a:gd name="T6" fmla="*/ 294 w 370"/>
                <a:gd name="T7" fmla="*/ 736 h 736"/>
                <a:gd name="T8" fmla="*/ 294 w 370"/>
                <a:gd name="T9" fmla="*/ 736 h 736"/>
                <a:gd name="T10" fmla="*/ 266 w 370"/>
                <a:gd name="T11" fmla="*/ 736 h 736"/>
                <a:gd name="T12" fmla="*/ 234 w 370"/>
                <a:gd name="T13" fmla="*/ 730 h 736"/>
                <a:gd name="T14" fmla="*/ 218 w 370"/>
                <a:gd name="T15" fmla="*/ 726 h 736"/>
                <a:gd name="T16" fmla="*/ 202 w 370"/>
                <a:gd name="T17" fmla="*/ 720 h 736"/>
                <a:gd name="T18" fmla="*/ 188 w 370"/>
                <a:gd name="T19" fmla="*/ 712 h 736"/>
                <a:gd name="T20" fmla="*/ 172 w 370"/>
                <a:gd name="T21" fmla="*/ 702 h 736"/>
                <a:gd name="T22" fmla="*/ 158 w 370"/>
                <a:gd name="T23" fmla="*/ 690 h 736"/>
                <a:gd name="T24" fmla="*/ 146 w 370"/>
                <a:gd name="T25" fmla="*/ 678 h 736"/>
                <a:gd name="T26" fmla="*/ 134 w 370"/>
                <a:gd name="T27" fmla="*/ 662 h 736"/>
                <a:gd name="T28" fmla="*/ 124 w 370"/>
                <a:gd name="T29" fmla="*/ 642 h 736"/>
                <a:gd name="T30" fmla="*/ 116 w 370"/>
                <a:gd name="T31" fmla="*/ 622 h 736"/>
                <a:gd name="T32" fmla="*/ 110 w 370"/>
                <a:gd name="T33" fmla="*/ 598 h 736"/>
                <a:gd name="T34" fmla="*/ 106 w 370"/>
                <a:gd name="T35" fmla="*/ 572 h 736"/>
                <a:gd name="T36" fmla="*/ 104 w 370"/>
                <a:gd name="T37" fmla="*/ 542 h 736"/>
                <a:gd name="T38" fmla="*/ 104 w 370"/>
                <a:gd name="T39" fmla="*/ 268 h 736"/>
                <a:gd name="T40" fmla="*/ 104 w 370"/>
                <a:gd name="T41" fmla="*/ 268 h 736"/>
                <a:gd name="T42" fmla="*/ 58 w 370"/>
                <a:gd name="T43" fmla="*/ 270 h 736"/>
                <a:gd name="T44" fmla="*/ 0 w 370"/>
                <a:gd name="T45" fmla="*/ 272 h 736"/>
                <a:gd name="T46" fmla="*/ 8 w 370"/>
                <a:gd name="T47" fmla="*/ 164 h 736"/>
                <a:gd name="T48" fmla="*/ 104 w 370"/>
                <a:gd name="T49" fmla="*/ 164 h 736"/>
                <a:gd name="T50" fmla="*/ 104 w 370"/>
                <a:gd name="T51" fmla="*/ 54 h 736"/>
                <a:gd name="T52" fmla="*/ 262 w 370"/>
                <a:gd name="T53" fmla="*/ 0 h 736"/>
                <a:gd name="T54" fmla="*/ 262 w 370"/>
                <a:gd name="T55" fmla="*/ 0 h 736"/>
                <a:gd name="T56" fmla="*/ 256 w 370"/>
                <a:gd name="T57" fmla="*/ 82 h 736"/>
                <a:gd name="T58" fmla="*/ 252 w 370"/>
                <a:gd name="T59" fmla="*/ 144 h 736"/>
                <a:gd name="T60" fmla="*/ 252 w 370"/>
                <a:gd name="T61" fmla="*/ 164 h 736"/>
                <a:gd name="T62" fmla="*/ 252 w 370"/>
                <a:gd name="T63" fmla="*/ 164 h 736"/>
                <a:gd name="T64" fmla="*/ 304 w 370"/>
                <a:gd name="T65" fmla="*/ 162 h 736"/>
                <a:gd name="T66" fmla="*/ 336 w 370"/>
                <a:gd name="T67" fmla="*/ 162 h 736"/>
                <a:gd name="T68" fmla="*/ 370 w 370"/>
                <a:gd name="T69" fmla="*/ 158 h 736"/>
                <a:gd name="T70" fmla="*/ 362 w 370"/>
                <a:gd name="T71" fmla="*/ 268 h 736"/>
                <a:gd name="T72" fmla="*/ 252 w 370"/>
                <a:gd name="T73" fmla="*/ 268 h 736"/>
                <a:gd name="T74" fmla="*/ 252 w 370"/>
                <a:gd name="T75" fmla="*/ 488 h 736"/>
                <a:gd name="T76" fmla="*/ 252 w 370"/>
                <a:gd name="T77" fmla="*/ 488 h 736"/>
                <a:gd name="T78" fmla="*/ 252 w 370"/>
                <a:gd name="T79" fmla="*/ 516 h 736"/>
                <a:gd name="T80" fmla="*/ 254 w 370"/>
                <a:gd name="T81" fmla="*/ 540 h 736"/>
                <a:gd name="T82" fmla="*/ 256 w 370"/>
                <a:gd name="T83" fmla="*/ 562 h 736"/>
                <a:gd name="T84" fmla="*/ 262 w 370"/>
                <a:gd name="T85" fmla="*/ 582 h 736"/>
                <a:gd name="T86" fmla="*/ 266 w 370"/>
                <a:gd name="T87" fmla="*/ 590 h 736"/>
                <a:gd name="T88" fmla="*/ 272 w 370"/>
                <a:gd name="T89" fmla="*/ 596 h 736"/>
                <a:gd name="T90" fmla="*/ 278 w 370"/>
                <a:gd name="T91" fmla="*/ 602 h 736"/>
                <a:gd name="T92" fmla="*/ 286 w 370"/>
                <a:gd name="T93" fmla="*/ 608 h 736"/>
                <a:gd name="T94" fmla="*/ 296 w 370"/>
                <a:gd name="T95" fmla="*/ 612 h 736"/>
                <a:gd name="T96" fmla="*/ 306 w 370"/>
                <a:gd name="T97" fmla="*/ 614 h 736"/>
                <a:gd name="T98" fmla="*/ 318 w 370"/>
                <a:gd name="T99" fmla="*/ 616 h 736"/>
                <a:gd name="T100" fmla="*/ 334 w 370"/>
                <a:gd name="T101" fmla="*/ 616 h 736"/>
                <a:gd name="T102" fmla="*/ 334 w 370"/>
                <a:gd name="T103" fmla="*/ 616 h 736"/>
                <a:gd name="T104" fmla="*/ 352 w 370"/>
                <a:gd name="T105" fmla="*/ 616 h 736"/>
                <a:gd name="T106" fmla="*/ 370 w 370"/>
                <a:gd name="T107" fmla="*/ 614 h 736"/>
                <a:gd name="T108" fmla="*/ 360 w 370"/>
                <a:gd name="T109" fmla="*/ 73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0" h="736">
                  <a:moveTo>
                    <a:pt x="360" y="732"/>
                  </a:moveTo>
                  <a:lnTo>
                    <a:pt x="360" y="732"/>
                  </a:lnTo>
                  <a:lnTo>
                    <a:pt x="328" y="734"/>
                  </a:lnTo>
                  <a:lnTo>
                    <a:pt x="294" y="736"/>
                  </a:lnTo>
                  <a:lnTo>
                    <a:pt x="294" y="736"/>
                  </a:lnTo>
                  <a:lnTo>
                    <a:pt x="266" y="736"/>
                  </a:lnTo>
                  <a:lnTo>
                    <a:pt x="234" y="730"/>
                  </a:lnTo>
                  <a:lnTo>
                    <a:pt x="218" y="726"/>
                  </a:lnTo>
                  <a:lnTo>
                    <a:pt x="202" y="720"/>
                  </a:lnTo>
                  <a:lnTo>
                    <a:pt x="188" y="712"/>
                  </a:lnTo>
                  <a:lnTo>
                    <a:pt x="172" y="702"/>
                  </a:lnTo>
                  <a:lnTo>
                    <a:pt x="158" y="690"/>
                  </a:lnTo>
                  <a:lnTo>
                    <a:pt x="146" y="678"/>
                  </a:lnTo>
                  <a:lnTo>
                    <a:pt x="134" y="662"/>
                  </a:lnTo>
                  <a:lnTo>
                    <a:pt x="124" y="642"/>
                  </a:lnTo>
                  <a:lnTo>
                    <a:pt x="116" y="622"/>
                  </a:lnTo>
                  <a:lnTo>
                    <a:pt x="110" y="598"/>
                  </a:lnTo>
                  <a:lnTo>
                    <a:pt x="106" y="572"/>
                  </a:lnTo>
                  <a:lnTo>
                    <a:pt x="104" y="542"/>
                  </a:lnTo>
                  <a:lnTo>
                    <a:pt x="104" y="268"/>
                  </a:lnTo>
                  <a:lnTo>
                    <a:pt x="104" y="268"/>
                  </a:lnTo>
                  <a:lnTo>
                    <a:pt x="58" y="270"/>
                  </a:lnTo>
                  <a:lnTo>
                    <a:pt x="0" y="272"/>
                  </a:lnTo>
                  <a:lnTo>
                    <a:pt x="8" y="164"/>
                  </a:lnTo>
                  <a:lnTo>
                    <a:pt x="104" y="164"/>
                  </a:lnTo>
                  <a:lnTo>
                    <a:pt x="104" y="54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56" y="82"/>
                  </a:lnTo>
                  <a:lnTo>
                    <a:pt x="252" y="144"/>
                  </a:lnTo>
                  <a:lnTo>
                    <a:pt x="252" y="164"/>
                  </a:lnTo>
                  <a:lnTo>
                    <a:pt x="252" y="164"/>
                  </a:lnTo>
                  <a:lnTo>
                    <a:pt x="304" y="162"/>
                  </a:lnTo>
                  <a:lnTo>
                    <a:pt x="336" y="162"/>
                  </a:lnTo>
                  <a:lnTo>
                    <a:pt x="370" y="158"/>
                  </a:lnTo>
                  <a:lnTo>
                    <a:pt x="362" y="268"/>
                  </a:lnTo>
                  <a:lnTo>
                    <a:pt x="252" y="268"/>
                  </a:lnTo>
                  <a:lnTo>
                    <a:pt x="252" y="488"/>
                  </a:lnTo>
                  <a:lnTo>
                    <a:pt x="252" y="488"/>
                  </a:lnTo>
                  <a:lnTo>
                    <a:pt x="252" y="516"/>
                  </a:lnTo>
                  <a:lnTo>
                    <a:pt x="254" y="540"/>
                  </a:lnTo>
                  <a:lnTo>
                    <a:pt x="256" y="562"/>
                  </a:lnTo>
                  <a:lnTo>
                    <a:pt x="262" y="582"/>
                  </a:lnTo>
                  <a:lnTo>
                    <a:pt x="266" y="590"/>
                  </a:lnTo>
                  <a:lnTo>
                    <a:pt x="272" y="596"/>
                  </a:lnTo>
                  <a:lnTo>
                    <a:pt x="278" y="602"/>
                  </a:lnTo>
                  <a:lnTo>
                    <a:pt x="286" y="608"/>
                  </a:lnTo>
                  <a:lnTo>
                    <a:pt x="296" y="612"/>
                  </a:lnTo>
                  <a:lnTo>
                    <a:pt x="306" y="614"/>
                  </a:lnTo>
                  <a:lnTo>
                    <a:pt x="318" y="616"/>
                  </a:lnTo>
                  <a:lnTo>
                    <a:pt x="334" y="616"/>
                  </a:lnTo>
                  <a:lnTo>
                    <a:pt x="334" y="616"/>
                  </a:lnTo>
                  <a:lnTo>
                    <a:pt x="352" y="616"/>
                  </a:lnTo>
                  <a:lnTo>
                    <a:pt x="370" y="614"/>
                  </a:lnTo>
                  <a:lnTo>
                    <a:pt x="360" y="732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80" name="Freeform 91"/>
            <p:cNvSpPr>
              <a:spLocks noEditPoints="1"/>
            </p:cNvSpPr>
            <p:nvPr/>
          </p:nvSpPr>
          <p:spPr bwMode="auto">
            <a:xfrm>
              <a:off x="9055418" y="143128"/>
              <a:ext cx="276226" cy="1339850"/>
            </a:xfrm>
            <a:custGeom>
              <a:avLst/>
              <a:gdLst>
                <a:gd name="T0" fmla="*/ 4 w 174"/>
                <a:gd name="T1" fmla="*/ 100 h 844"/>
                <a:gd name="T2" fmla="*/ 4 w 174"/>
                <a:gd name="T3" fmla="*/ 100 h 844"/>
                <a:gd name="T4" fmla="*/ 4 w 174"/>
                <a:gd name="T5" fmla="*/ 58 h 844"/>
                <a:gd name="T6" fmla="*/ 0 w 174"/>
                <a:gd name="T7" fmla="*/ 12 h 844"/>
                <a:gd name="T8" fmla="*/ 168 w 174"/>
                <a:gd name="T9" fmla="*/ 0 h 844"/>
                <a:gd name="T10" fmla="*/ 168 w 174"/>
                <a:gd name="T11" fmla="*/ 0 h 844"/>
                <a:gd name="T12" fmla="*/ 164 w 174"/>
                <a:gd name="T13" fmla="*/ 52 h 844"/>
                <a:gd name="T14" fmla="*/ 164 w 174"/>
                <a:gd name="T15" fmla="*/ 100 h 844"/>
                <a:gd name="T16" fmla="*/ 164 w 174"/>
                <a:gd name="T17" fmla="*/ 164 h 844"/>
                <a:gd name="T18" fmla="*/ 4 w 174"/>
                <a:gd name="T19" fmla="*/ 174 h 844"/>
                <a:gd name="T20" fmla="*/ 4 w 174"/>
                <a:gd name="T21" fmla="*/ 100 h 844"/>
                <a:gd name="T22" fmla="*/ 16 w 174"/>
                <a:gd name="T23" fmla="*/ 844 h 844"/>
                <a:gd name="T24" fmla="*/ 16 w 174"/>
                <a:gd name="T25" fmla="*/ 844 h 844"/>
                <a:gd name="T26" fmla="*/ 20 w 174"/>
                <a:gd name="T27" fmla="*/ 752 h 844"/>
                <a:gd name="T28" fmla="*/ 22 w 174"/>
                <a:gd name="T29" fmla="*/ 658 h 844"/>
                <a:gd name="T30" fmla="*/ 22 w 174"/>
                <a:gd name="T31" fmla="*/ 526 h 844"/>
                <a:gd name="T32" fmla="*/ 22 w 174"/>
                <a:gd name="T33" fmla="*/ 526 h 844"/>
                <a:gd name="T34" fmla="*/ 20 w 174"/>
                <a:gd name="T35" fmla="*/ 466 h 844"/>
                <a:gd name="T36" fmla="*/ 16 w 174"/>
                <a:gd name="T37" fmla="*/ 410 h 844"/>
                <a:gd name="T38" fmla="*/ 12 w 174"/>
                <a:gd name="T39" fmla="*/ 352 h 844"/>
                <a:gd name="T40" fmla="*/ 4 w 174"/>
                <a:gd name="T41" fmla="*/ 294 h 844"/>
                <a:gd name="T42" fmla="*/ 174 w 174"/>
                <a:gd name="T43" fmla="*/ 284 h 844"/>
                <a:gd name="T44" fmla="*/ 174 w 174"/>
                <a:gd name="T45" fmla="*/ 284 h 844"/>
                <a:gd name="T46" fmla="*/ 170 w 174"/>
                <a:gd name="T47" fmla="*/ 380 h 844"/>
                <a:gd name="T48" fmla="*/ 168 w 174"/>
                <a:gd name="T49" fmla="*/ 458 h 844"/>
                <a:gd name="T50" fmla="*/ 168 w 174"/>
                <a:gd name="T51" fmla="*/ 658 h 844"/>
                <a:gd name="T52" fmla="*/ 168 w 174"/>
                <a:gd name="T53" fmla="*/ 658 h 844"/>
                <a:gd name="T54" fmla="*/ 170 w 174"/>
                <a:gd name="T55" fmla="*/ 752 h 844"/>
                <a:gd name="T56" fmla="*/ 174 w 174"/>
                <a:gd name="T57" fmla="*/ 844 h 844"/>
                <a:gd name="T58" fmla="*/ 16 w 174"/>
                <a:gd name="T59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4" h="844">
                  <a:moveTo>
                    <a:pt x="4" y="100"/>
                  </a:moveTo>
                  <a:lnTo>
                    <a:pt x="4" y="100"/>
                  </a:lnTo>
                  <a:lnTo>
                    <a:pt x="4" y="58"/>
                  </a:lnTo>
                  <a:lnTo>
                    <a:pt x="0" y="12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4" y="52"/>
                  </a:lnTo>
                  <a:lnTo>
                    <a:pt x="164" y="100"/>
                  </a:lnTo>
                  <a:lnTo>
                    <a:pt x="164" y="164"/>
                  </a:lnTo>
                  <a:lnTo>
                    <a:pt x="4" y="174"/>
                  </a:lnTo>
                  <a:lnTo>
                    <a:pt x="4" y="100"/>
                  </a:lnTo>
                  <a:close/>
                  <a:moveTo>
                    <a:pt x="16" y="844"/>
                  </a:moveTo>
                  <a:lnTo>
                    <a:pt x="16" y="844"/>
                  </a:lnTo>
                  <a:lnTo>
                    <a:pt x="20" y="752"/>
                  </a:lnTo>
                  <a:lnTo>
                    <a:pt x="22" y="658"/>
                  </a:lnTo>
                  <a:lnTo>
                    <a:pt x="22" y="526"/>
                  </a:lnTo>
                  <a:lnTo>
                    <a:pt x="22" y="526"/>
                  </a:lnTo>
                  <a:lnTo>
                    <a:pt x="20" y="466"/>
                  </a:lnTo>
                  <a:lnTo>
                    <a:pt x="16" y="410"/>
                  </a:lnTo>
                  <a:lnTo>
                    <a:pt x="12" y="352"/>
                  </a:lnTo>
                  <a:lnTo>
                    <a:pt x="4" y="294"/>
                  </a:lnTo>
                  <a:lnTo>
                    <a:pt x="174" y="284"/>
                  </a:lnTo>
                  <a:lnTo>
                    <a:pt x="174" y="284"/>
                  </a:lnTo>
                  <a:lnTo>
                    <a:pt x="170" y="380"/>
                  </a:lnTo>
                  <a:lnTo>
                    <a:pt x="168" y="458"/>
                  </a:lnTo>
                  <a:lnTo>
                    <a:pt x="168" y="658"/>
                  </a:lnTo>
                  <a:lnTo>
                    <a:pt x="168" y="658"/>
                  </a:lnTo>
                  <a:lnTo>
                    <a:pt x="170" y="752"/>
                  </a:lnTo>
                  <a:lnTo>
                    <a:pt x="174" y="844"/>
                  </a:lnTo>
                  <a:lnTo>
                    <a:pt x="16" y="844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81" name="Freeform 92"/>
            <p:cNvSpPr>
              <a:spLocks/>
            </p:cNvSpPr>
            <p:nvPr/>
          </p:nvSpPr>
          <p:spPr bwMode="auto">
            <a:xfrm>
              <a:off x="9055418" y="143128"/>
              <a:ext cx="266700" cy="276225"/>
            </a:xfrm>
            <a:custGeom>
              <a:avLst/>
              <a:gdLst>
                <a:gd name="T0" fmla="*/ 4 w 168"/>
                <a:gd name="T1" fmla="*/ 100 h 174"/>
                <a:gd name="T2" fmla="*/ 4 w 168"/>
                <a:gd name="T3" fmla="*/ 100 h 174"/>
                <a:gd name="T4" fmla="*/ 4 w 168"/>
                <a:gd name="T5" fmla="*/ 58 h 174"/>
                <a:gd name="T6" fmla="*/ 0 w 168"/>
                <a:gd name="T7" fmla="*/ 12 h 174"/>
                <a:gd name="T8" fmla="*/ 168 w 168"/>
                <a:gd name="T9" fmla="*/ 0 h 174"/>
                <a:gd name="T10" fmla="*/ 168 w 168"/>
                <a:gd name="T11" fmla="*/ 0 h 174"/>
                <a:gd name="T12" fmla="*/ 164 w 168"/>
                <a:gd name="T13" fmla="*/ 52 h 174"/>
                <a:gd name="T14" fmla="*/ 164 w 168"/>
                <a:gd name="T15" fmla="*/ 100 h 174"/>
                <a:gd name="T16" fmla="*/ 164 w 168"/>
                <a:gd name="T17" fmla="*/ 164 h 174"/>
                <a:gd name="T18" fmla="*/ 4 w 168"/>
                <a:gd name="T19" fmla="*/ 174 h 174"/>
                <a:gd name="T20" fmla="*/ 4 w 168"/>
                <a:gd name="T21" fmla="*/ 10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" h="174">
                  <a:moveTo>
                    <a:pt x="4" y="100"/>
                  </a:moveTo>
                  <a:lnTo>
                    <a:pt x="4" y="100"/>
                  </a:lnTo>
                  <a:lnTo>
                    <a:pt x="4" y="58"/>
                  </a:lnTo>
                  <a:lnTo>
                    <a:pt x="0" y="12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4" y="52"/>
                  </a:lnTo>
                  <a:lnTo>
                    <a:pt x="164" y="100"/>
                  </a:lnTo>
                  <a:lnTo>
                    <a:pt x="164" y="164"/>
                  </a:lnTo>
                  <a:lnTo>
                    <a:pt x="4" y="174"/>
                  </a:lnTo>
                  <a:lnTo>
                    <a:pt x="4" y="10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82" name="Freeform 93"/>
            <p:cNvSpPr>
              <a:spLocks/>
            </p:cNvSpPr>
            <p:nvPr/>
          </p:nvSpPr>
          <p:spPr bwMode="auto">
            <a:xfrm>
              <a:off x="9061768" y="593978"/>
              <a:ext cx="269875" cy="889000"/>
            </a:xfrm>
            <a:custGeom>
              <a:avLst/>
              <a:gdLst>
                <a:gd name="T0" fmla="*/ 12 w 170"/>
                <a:gd name="T1" fmla="*/ 560 h 560"/>
                <a:gd name="T2" fmla="*/ 12 w 170"/>
                <a:gd name="T3" fmla="*/ 560 h 560"/>
                <a:gd name="T4" fmla="*/ 16 w 170"/>
                <a:gd name="T5" fmla="*/ 468 h 560"/>
                <a:gd name="T6" fmla="*/ 18 w 170"/>
                <a:gd name="T7" fmla="*/ 374 h 560"/>
                <a:gd name="T8" fmla="*/ 18 w 170"/>
                <a:gd name="T9" fmla="*/ 242 h 560"/>
                <a:gd name="T10" fmla="*/ 18 w 170"/>
                <a:gd name="T11" fmla="*/ 242 h 560"/>
                <a:gd name="T12" fmla="*/ 16 w 170"/>
                <a:gd name="T13" fmla="*/ 182 h 560"/>
                <a:gd name="T14" fmla="*/ 12 w 170"/>
                <a:gd name="T15" fmla="*/ 126 h 560"/>
                <a:gd name="T16" fmla="*/ 8 w 170"/>
                <a:gd name="T17" fmla="*/ 68 h 560"/>
                <a:gd name="T18" fmla="*/ 0 w 170"/>
                <a:gd name="T19" fmla="*/ 10 h 560"/>
                <a:gd name="T20" fmla="*/ 170 w 170"/>
                <a:gd name="T21" fmla="*/ 0 h 560"/>
                <a:gd name="T22" fmla="*/ 170 w 170"/>
                <a:gd name="T23" fmla="*/ 0 h 560"/>
                <a:gd name="T24" fmla="*/ 166 w 170"/>
                <a:gd name="T25" fmla="*/ 96 h 560"/>
                <a:gd name="T26" fmla="*/ 164 w 170"/>
                <a:gd name="T27" fmla="*/ 174 h 560"/>
                <a:gd name="T28" fmla="*/ 164 w 170"/>
                <a:gd name="T29" fmla="*/ 374 h 560"/>
                <a:gd name="T30" fmla="*/ 164 w 170"/>
                <a:gd name="T31" fmla="*/ 374 h 560"/>
                <a:gd name="T32" fmla="*/ 166 w 170"/>
                <a:gd name="T33" fmla="*/ 468 h 560"/>
                <a:gd name="T34" fmla="*/ 170 w 170"/>
                <a:gd name="T35" fmla="*/ 560 h 560"/>
                <a:gd name="T36" fmla="*/ 12 w 170"/>
                <a:gd name="T3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0" h="560">
                  <a:moveTo>
                    <a:pt x="12" y="560"/>
                  </a:moveTo>
                  <a:lnTo>
                    <a:pt x="12" y="560"/>
                  </a:lnTo>
                  <a:lnTo>
                    <a:pt x="16" y="468"/>
                  </a:lnTo>
                  <a:lnTo>
                    <a:pt x="18" y="374"/>
                  </a:lnTo>
                  <a:lnTo>
                    <a:pt x="18" y="242"/>
                  </a:lnTo>
                  <a:lnTo>
                    <a:pt x="18" y="242"/>
                  </a:lnTo>
                  <a:lnTo>
                    <a:pt x="16" y="182"/>
                  </a:lnTo>
                  <a:lnTo>
                    <a:pt x="12" y="126"/>
                  </a:lnTo>
                  <a:lnTo>
                    <a:pt x="8" y="68"/>
                  </a:lnTo>
                  <a:lnTo>
                    <a:pt x="0" y="1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66" y="96"/>
                  </a:lnTo>
                  <a:lnTo>
                    <a:pt x="164" y="174"/>
                  </a:lnTo>
                  <a:lnTo>
                    <a:pt x="164" y="374"/>
                  </a:lnTo>
                  <a:lnTo>
                    <a:pt x="164" y="374"/>
                  </a:lnTo>
                  <a:lnTo>
                    <a:pt x="166" y="468"/>
                  </a:lnTo>
                  <a:lnTo>
                    <a:pt x="170" y="560"/>
                  </a:lnTo>
                  <a:lnTo>
                    <a:pt x="12" y="56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83" name="Freeform 94"/>
            <p:cNvSpPr>
              <a:spLocks/>
            </p:cNvSpPr>
            <p:nvPr/>
          </p:nvSpPr>
          <p:spPr bwMode="auto">
            <a:xfrm>
              <a:off x="9484043" y="571753"/>
              <a:ext cx="873125" cy="911225"/>
            </a:xfrm>
            <a:custGeom>
              <a:avLst/>
              <a:gdLst>
                <a:gd name="T0" fmla="*/ 28 w 550"/>
                <a:gd name="T1" fmla="*/ 574 h 574"/>
                <a:gd name="T2" fmla="*/ 34 w 550"/>
                <a:gd name="T3" fmla="*/ 388 h 574"/>
                <a:gd name="T4" fmla="*/ 34 w 550"/>
                <a:gd name="T5" fmla="*/ 256 h 574"/>
                <a:gd name="T6" fmla="*/ 30 w 550"/>
                <a:gd name="T7" fmla="*/ 196 h 574"/>
                <a:gd name="T8" fmla="*/ 12 w 550"/>
                <a:gd name="T9" fmla="*/ 82 h 574"/>
                <a:gd name="T10" fmla="*/ 138 w 550"/>
                <a:gd name="T11" fmla="*/ 14 h 574"/>
                <a:gd name="T12" fmla="*/ 144 w 550"/>
                <a:gd name="T13" fmla="*/ 32 h 574"/>
                <a:gd name="T14" fmla="*/ 158 w 550"/>
                <a:gd name="T15" fmla="*/ 94 h 574"/>
                <a:gd name="T16" fmla="*/ 190 w 550"/>
                <a:gd name="T17" fmla="*/ 64 h 574"/>
                <a:gd name="T18" fmla="*/ 230 w 550"/>
                <a:gd name="T19" fmla="*/ 32 h 574"/>
                <a:gd name="T20" fmla="*/ 284 w 550"/>
                <a:gd name="T21" fmla="*/ 10 h 574"/>
                <a:gd name="T22" fmla="*/ 316 w 550"/>
                <a:gd name="T23" fmla="*/ 4 h 574"/>
                <a:gd name="T24" fmla="*/ 356 w 550"/>
                <a:gd name="T25" fmla="*/ 0 h 574"/>
                <a:gd name="T26" fmla="*/ 380 w 550"/>
                <a:gd name="T27" fmla="*/ 2 h 574"/>
                <a:gd name="T28" fmla="*/ 422 w 550"/>
                <a:gd name="T29" fmla="*/ 12 h 574"/>
                <a:gd name="T30" fmla="*/ 458 w 550"/>
                <a:gd name="T31" fmla="*/ 30 h 574"/>
                <a:gd name="T32" fmla="*/ 486 w 550"/>
                <a:gd name="T33" fmla="*/ 56 h 574"/>
                <a:gd name="T34" fmla="*/ 508 w 550"/>
                <a:gd name="T35" fmla="*/ 88 h 574"/>
                <a:gd name="T36" fmla="*/ 524 w 550"/>
                <a:gd name="T37" fmla="*/ 130 h 574"/>
                <a:gd name="T38" fmla="*/ 534 w 550"/>
                <a:gd name="T39" fmla="*/ 176 h 574"/>
                <a:gd name="T40" fmla="*/ 538 w 550"/>
                <a:gd name="T41" fmla="*/ 230 h 574"/>
                <a:gd name="T42" fmla="*/ 538 w 550"/>
                <a:gd name="T43" fmla="*/ 388 h 574"/>
                <a:gd name="T44" fmla="*/ 542 w 550"/>
                <a:gd name="T45" fmla="*/ 474 h 574"/>
                <a:gd name="T46" fmla="*/ 550 w 550"/>
                <a:gd name="T47" fmla="*/ 574 h 574"/>
                <a:gd name="T48" fmla="*/ 396 w 550"/>
                <a:gd name="T49" fmla="*/ 574 h 574"/>
                <a:gd name="T50" fmla="*/ 392 w 550"/>
                <a:gd name="T51" fmla="*/ 388 h 574"/>
                <a:gd name="T52" fmla="*/ 392 w 550"/>
                <a:gd name="T53" fmla="*/ 280 h 574"/>
                <a:gd name="T54" fmla="*/ 388 w 550"/>
                <a:gd name="T55" fmla="*/ 216 h 574"/>
                <a:gd name="T56" fmla="*/ 372 w 550"/>
                <a:gd name="T57" fmla="*/ 166 h 574"/>
                <a:gd name="T58" fmla="*/ 360 w 550"/>
                <a:gd name="T59" fmla="*/ 146 h 574"/>
                <a:gd name="T60" fmla="*/ 344 w 550"/>
                <a:gd name="T61" fmla="*/ 132 h 574"/>
                <a:gd name="T62" fmla="*/ 324 w 550"/>
                <a:gd name="T63" fmla="*/ 124 h 574"/>
                <a:gd name="T64" fmla="*/ 298 w 550"/>
                <a:gd name="T65" fmla="*/ 120 h 574"/>
                <a:gd name="T66" fmla="*/ 282 w 550"/>
                <a:gd name="T67" fmla="*/ 122 h 574"/>
                <a:gd name="T68" fmla="*/ 252 w 550"/>
                <a:gd name="T69" fmla="*/ 128 h 574"/>
                <a:gd name="T70" fmla="*/ 230 w 550"/>
                <a:gd name="T71" fmla="*/ 140 h 574"/>
                <a:gd name="T72" fmla="*/ 212 w 550"/>
                <a:gd name="T73" fmla="*/ 158 h 574"/>
                <a:gd name="T74" fmla="*/ 198 w 550"/>
                <a:gd name="T75" fmla="*/ 182 h 574"/>
                <a:gd name="T76" fmla="*/ 188 w 550"/>
                <a:gd name="T77" fmla="*/ 214 h 574"/>
                <a:gd name="T78" fmla="*/ 182 w 550"/>
                <a:gd name="T79" fmla="*/ 272 h 574"/>
                <a:gd name="T80" fmla="*/ 180 w 550"/>
                <a:gd name="T81" fmla="*/ 388 h 574"/>
                <a:gd name="T82" fmla="*/ 182 w 550"/>
                <a:gd name="T83" fmla="*/ 474 h 574"/>
                <a:gd name="T84" fmla="*/ 28 w 550"/>
                <a:gd name="T85" fmla="*/ 57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0" h="574">
                  <a:moveTo>
                    <a:pt x="28" y="574"/>
                  </a:moveTo>
                  <a:lnTo>
                    <a:pt x="28" y="574"/>
                  </a:lnTo>
                  <a:lnTo>
                    <a:pt x="32" y="482"/>
                  </a:lnTo>
                  <a:lnTo>
                    <a:pt x="34" y="388"/>
                  </a:lnTo>
                  <a:lnTo>
                    <a:pt x="34" y="256"/>
                  </a:lnTo>
                  <a:lnTo>
                    <a:pt x="34" y="256"/>
                  </a:lnTo>
                  <a:lnTo>
                    <a:pt x="32" y="226"/>
                  </a:lnTo>
                  <a:lnTo>
                    <a:pt x="30" y="196"/>
                  </a:lnTo>
                  <a:lnTo>
                    <a:pt x="24" y="140"/>
                  </a:lnTo>
                  <a:lnTo>
                    <a:pt x="12" y="82"/>
                  </a:lnTo>
                  <a:lnTo>
                    <a:pt x="0" y="24"/>
                  </a:lnTo>
                  <a:lnTo>
                    <a:pt x="138" y="14"/>
                  </a:lnTo>
                  <a:lnTo>
                    <a:pt x="138" y="14"/>
                  </a:lnTo>
                  <a:lnTo>
                    <a:pt x="144" y="32"/>
                  </a:lnTo>
                  <a:lnTo>
                    <a:pt x="150" y="5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190" y="64"/>
                  </a:lnTo>
                  <a:lnTo>
                    <a:pt x="210" y="48"/>
                  </a:lnTo>
                  <a:lnTo>
                    <a:pt x="230" y="32"/>
                  </a:lnTo>
                  <a:lnTo>
                    <a:pt x="256" y="20"/>
                  </a:lnTo>
                  <a:lnTo>
                    <a:pt x="284" y="10"/>
                  </a:lnTo>
                  <a:lnTo>
                    <a:pt x="300" y="6"/>
                  </a:lnTo>
                  <a:lnTo>
                    <a:pt x="316" y="4"/>
                  </a:lnTo>
                  <a:lnTo>
                    <a:pt x="336" y="2"/>
                  </a:lnTo>
                  <a:lnTo>
                    <a:pt x="356" y="0"/>
                  </a:lnTo>
                  <a:lnTo>
                    <a:pt x="356" y="0"/>
                  </a:lnTo>
                  <a:lnTo>
                    <a:pt x="380" y="2"/>
                  </a:lnTo>
                  <a:lnTo>
                    <a:pt x="402" y="6"/>
                  </a:lnTo>
                  <a:lnTo>
                    <a:pt x="422" y="12"/>
                  </a:lnTo>
                  <a:lnTo>
                    <a:pt x="442" y="20"/>
                  </a:lnTo>
                  <a:lnTo>
                    <a:pt x="458" y="30"/>
                  </a:lnTo>
                  <a:lnTo>
                    <a:pt x="472" y="42"/>
                  </a:lnTo>
                  <a:lnTo>
                    <a:pt x="486" y="56"/>
                  </a:lnTo>
                  <a:lnTo>
                    <a:pt x="498" y="72"/>
                  </a:lnTo>
                  <a:lnTo>
                    <a:pt x="508" y="88"/>
                  </a:lnTo>
                  <a:lnTo>
                    <a:pt x="516" y="108"/>
                  </a:lnTo>
                  <a:lnTo>
                    <a:pt x="524" y="130"/>
                  </a:lnTo>
                  <a:lnTo>
                    <a:pt x="530" y="152"/>
                  </a:lnTo>
                  <a:lnTo>
                    <a:pt x="534" y="176"/>
                  </a:lnTo>
                  <a:lnTo>
                    <a:pt x="536" y="202"/>
                  </a:lnTo>
                  <a:lnTo>
                    <a:pt x="538" y="230"/>
                  </a:lnTo>
                  <a:lnTo>
                    <a:pt x="538" y="258"/>
                  </a:lnTo>
                  <a:lnTo>
                    <a:pt x="538" y="388"/>
                  </a:lnTo>
                  <a:lnTo>
                    <a:pt x="538" y="388"/>
                  </a:lnTo>
                  <a:lnTo>
                    <a:pt x="542" y="474"/>
                  </a:lnTo>
                  <a:lnTo>
                    <a:pt x="546" y="526"/>
                  </a:lnTo>
                  <a:lnTo>
                    <a:pt x="550" y="574"/>
                  </a:lnTo>
                  <a:lnTo>
                    <a:pt x="396" y="574"/>
                  </a:lnTo>
                  <a:lnTo>
                    <a:pt x="396" y="574"/>
                  </a:lnTo>
                  <a:lnTo>
                    <a:pt x="394" y="480"/>
                  </a:lnTo>
                  <a:lnTo>
                    <a:pt x="392" y="388"/>
                  </a:lnTo>
                  <a:lnTo>
                    <a:pt x="392" y="280"/>
                  </a:lnTo>
                  <a:lnTo>
                    <a:pt x="392" y="280"/>
                  </a:lnTo>
                  <a:lnTo>
                    <a:pt x="390" y="246"/>
                  </a:lnTo>
                  <a:lnTo>
                    <a:pt x="388" y="216"/>
                  </a:lnTo>
                  <a:lnTo>
                    <a:pt x="382" y="188"/>
                  </a:lnTo>
                  <a:lnTo>
                    <a:pt x="372" y="166"/>
                  </a:lnTo>
                  <a:lnTo>
                    <a:pt x="366" y="156"/>
                  </a:lnTo>
                  <a:lnTo>
                    <a:pt x="360" y="146"/>
                  </a:lnTo>
                  <a:lnTo>
                    <a:pt x="352" y="138"/>
                  </a:lnTo>
                  <a:lnTo>
                    <a:pt x="344" y="132"/>
                  </a:lnTo>
                  <a:lnTo>
                    <a:pt x="334" y="128"/>
                  </a:lnTo>
                  <a:lnTo>
                    <a:pt x="324" y="124"/>
                  </a:lnTo>
                  <a:lnTo>
                    <a:pt x="312" y="122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82" y="122"/>
                  </a:lnTo>
                  <a:lnTo>
                    <a:pt x="266" y="124"/>
                  </a:lnTo>
                  <a:lnTo>
                    <a:pt x="252" y="128"/>
                  </a:lnTo>
                  <a:lnTo>
                    <a:pt x="240" y="134"/>
                  </a:lnTo>
                  <a:lnTo>
                    <a:pt x="230" y="140"/>
                  </a:lnTo>
                  <a:lnTo>
                    <a:pt x="220" y="148"/>
                  </a:lnTo>
                  <a:lnTo>
                    <a:pt x="212" y="158"/>
                  </a:lnTo>
                  <a:lnTo>
                    <a:pt x="204" y="170"/>
                  </a:lnTo>
                  <a:lnTo>
                    <a:pt x="198" y="182"/>
                  </a:lnTo>
                  <a:lnTo>
                    <a:pt x="194" y="198"/>
                  </a:lnTo>
                  <a:lnTo>
                    <a:pt x="188" y="214"/>
                  </a:lnTo>
                  <a:lnTo>
                    <a:pt x="186" y="232"/>
                  </a:lnTo>
                  <a:lnTo>
                    <a:pt x="182" y="272"/>
                  </a:lnTo>
                  <a:lnTo>
                    <a:pt x="180" y="318"/>
                  </a:lnTo>
                  <a:lnTo>
                    <a:pt x="180" y="388"/>
                  </a:lnTo>
                  <a:lnTo>
                    <a:pt x="180" y="388"/>
                  </a:lnTo>
                  <a:lnTo>
                    <a:pt x="182" y="474"/>
                  </a:lnTo>
                  <a:lnTo>
                    <a:pt x="186" y="574"/>
                  </a:lnTo>
                  <a:lnTo>
                    <a:pt x="28" y="574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84" name="Freeform 95"/>
            <p:cNvSpPr>
              <a:spLocks/>
            </p:cNvSpPr>
            <p:nvPr/>
          </p:nvSpPr>
          <p:spPr bwMode="auto">
            <a:xfrm>
              <a:off x="9484043" y="571753"/>
              <a:ext cx="873125" cy="911225"/>
            </a:xfrm>
            <a:custGeom>
              <a:avLst/>
              <a:gdLst>
                <a:gd name="T0" fmla="*/ 28 w 550"/>
                <a:gd name="T1" fmla="*/ 574 h 574"/>
                <a:gd name="T2" fmla="*/ 34 w 550"/>
                <a:gd name="T3" fmla="*/ 388 h 574"/>
                <a:gd name="T4" fmla="*/ 34 w 550"/>
                <a:gd name="T5" fmla="*/ 256 h 574"/>
                <a:gd name="T6" fmla="*/ 30 w 550"/>
                <a:gd name="T7" fmla="*/ 196 h 574"/>
                <a:gd name="T8" fmla="*/ 12 w 550"/>
                <a:gd name="T9" fmla="*/ 82 h 574"/>
                <a:gd name="T10" fmla="*/ 138 w 550"/>
                <a:gd name="T11" fmla="*/ 14 h 574"/>
                <a:gd name="T12" fmla="*/ 144 w 550"/>
                <a:gd name="T13" fmla="*/ 32 h 574"/>
                <a:gd name="T14" fmla="*/ 158 w 550"/>
                <a:gd name="T15" fmla="*/ 94 h 574"/>
                <a:gd name="T16" fmla="*/ 190 w 550"/>
                <a:gd name="T17" fmla="*/ 64 h 574"/>
                <a:gd name="T18" fmla="*/ 230 w 550"/>
                <a:gd name="T19" fmla="*/ 32 h 574"/>
                <a:gd name="T20" fmla="*/ 284 w 550"/>
                <a:gd name="T21" fmla="*/ 10 h 574"/>
                <a:gd name="T22" fmla="*/ 316 w 550"/>
                <a:gd name="T23" fmla="*/ 4 h 574"/>
                <a:gd name="T24" fmla="*/ 356 w 550"/>
                <a:gd name="T25" fmla="*/ 0 h 574"/>
                <a:gd name="T26" fmla="*/ 380 w 550"/>
                <a:gd name="T27" fmla="*/ 2 h 574"/>
                <a:gd name="T28" fmla="*/ 422 w 550"/>
                <a:gd name="T29" fmla="*/ 12 h 574"/>
                <a:gd name="T30" fmla="*/ 458 w 550"/>
                <a:gd name="T31" fmla="*/ 30 h 574"/>
                <a:gd name="T32" fmla="*/ 486 w 550"/>
                <a:gd name="T33" fmla="*/ 56 h 574"/>
                <a:gd name="T34" fmla="*/ 508 w 550"/>
                <a:gd name="T35" fmla="*/ 88 h 574"/>
                <a:gd name="T36" fmla="*/ 524 w 550"/>
                <a:gd name="T37" fmla="*/ 130 h 574"/>
                <a:gd name="T38" fmla="*/ 534 w 550"/>
                <a:gd name="T39" fmla="*/ 176 h 574"/>
                <a:gd name="T40" fmla="*/ 538 w 550"/>
                <a:gd name="T41" fmla="*/ 230 h 574"/>
                <a:gd name="T42" fmla="*/ 538 w 550"/>
                <a:gd name="T43" fmla="*/ 388 h 574"/>
                <a:gd name="T44" fmla="*/ 542 w 550"/>
                <a:gd name="T45" fmla="*/ 474 h 574"/>
                <a:gd name="T46" fmla="*/ 550 w 550"/>
                <a:gd name="T47" fmla="*/ 574 h 574"/>
                <a:gd name="T48" fmla="*/ 396 w 550"/>
                <a:gd name="T49" fmla="*/ 574 h 574"/>
                <a:gd name="T50" fmla="*/ 392 w 550"/>
                <a:gd name="T51" fmla="*/ 388 h 574"/>
                <a:gd name="T52" fmla="*/ 392 w 550"/>
                <a:gd name="T53" fmla="*/ 280 h 574"/>
                <a:gd name="T54" fmla="*/ 388 w 550"/>
                <a:gd name="T55" fmla="*/ 216 h 574"/>
                <a:gd name="T56" fmla="*/ 372 w 550"/>
                <a:gd name="T57" fmla="*/ 166 h 574"/>
                <a:gd name="T58" fmla="*/ 360 w 550"/>
                <a:gd name="T59" fmla="*/ 146 h 574"/>
                <a:gd name="T60" fmla="*/ 344 w 550"/>
                <a:gd name="T61" fmla="*/ 132 h 574"/>
                <a:gd name="T62" fmla="*/ 324 w 550"/>
                <a:gd name="T63" fmla="*/ 124 h 574"/>
                <a:gd name="T64" fmla="*/ 298 w 550"/>
                <a:gd name="T65" fmla="*/ 120 h 574"/>
                <a:gd name="T66" fmla="*/ 282 w 550"/>
                <a:gd name="T67" fmla="*/ 122 h 574"/>
                <a:gd name="T68" fmla="*/ 252 w 550"/>
                <a:gd name="T69" fmla="*/ 128 h 574"/>
                <a:gd name="T70" fmla="*/ 230 w 550"/>
                <a:gd name="T71" fmla="*/ 140 h 574"/>
                <a:gd name="T72" fmla="*/ 212 w 550"/>
                <a:gd name="T73" fmla="*/ 158 h 574"/>
                <a:gd name="T74" fmla="*/ 198 w 550"/>
                <a:gd name="T75" fmla="*/ 182 h 574"/>
                <a:gd name="T76" fmla="*/ 188 w 550"/>
                <a:gd name="T77" fmla="*/ 214 h 574"/>
                <a:gd name="T78" fmla="*/ 182 w 550"/>
                <a:gd name="T79" fmla="*/ 272 h 574"/>
                <a:gd name="T80" fmla="*/ 180 w 550"/>
                <a:gd name="T81" fmla="*/ 388 h 574"/>
                <a:gd name="T82" fmla="*/ 182 w 550"/>
                <a:gd name="T83" fmla="*/ 474 h 574"/>
                <a:gd name="T84" fmla="*/ 28 w 550"/>
                <a:gd name="T85" fmla="*/ 57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0" h="574">
                  <a:moveTo>
                    <a:pt x="28" y="574"/>
                  </a:moveTo>
                  <a:lnTo>
                    <a:pt x="28" y="574"/>
                  </a:lnTo>
                  <a:lnTo>
                    <a:pt x="32" y="482"/>
                  </a:lnTo>
                  <a:lnTo>
                    <a:pt x="34" y="388"/>
                  </a:lnTo>
                  <a:lnTo>
                    <a:pt x="34" y="256"/>
                  </a:lnTo>
                  <a:lnTo>
                    <a:pt x="34" y="256"/>
                  </a:lnTo>
                  <a:lnTo>
                    <a:pt x="32" y="226"/>
                  </a:lnTo>
                  <a:lnTo>
                    <a:pt x="30" y="196"/>
                  </a:lnTo>
                  <a:lnTo>
                    <a:pt x="24" y="140"/>
                  </a:lnTo>
                  <a:lnTo>
                    <a:pt x="12" y="82"/>
                  </a:lnTo>
                  <a:lnTo>
                    <a:pt x="0" y="24"/>
                  </a:lnTo>
                  <a:lnTo>
                    <a:pt x="138" y="14"/>
                  </a:lnTo>
                  <a:lnTo>
                    <a:pt x="138" y="14"/>
                  </a:lnTo>
                  <a:lnTo>
                    <a:pt x="144" y="32"/>
                  </a:lnTo>
                  <a:lnTo>
                    <a:pt x="150" y="52"/>
                  </a:lnTo>
                  <a:lnTo>
                    <a:pt x="158" y="94"/>
                  </a:lnTo>
                  <a:lnTo>
                    <a:pt x="158" y="94"/>
                  </a:lnTo>
                  <a:lnTo>
                    <a:pt x="190" y="64"/>
                  </a:lnTo>
                  <a:lnTo>
                    <a:pt x="210" y="48"/>
                  </a:lnTo>
                  <a:lnTo>
                    <a:pt x="230" y="32"/>
                  </a:lnTo>
                  <a:lnTo>
                    <a:pt x="256" y="20"/>
                  </a:lnTo>
                  <a:lnTo>
                    <a:pt x="284" y="10"/>
                  </a:lnTo>
                  <a:lnTo>
                    <a:pt x="300" y="6"/>
                  </a:lnTo>
                  <a:lnTo>
                    <a:pt x="316" y="4"/>
                  </a:lnTo>
                  <a:lnTo>
                    <a:pt x="336" y="2"/>
                  </a:lnTo>
                  <a:lnTo>
                    <a:pt x="356" y="0"/>
                  </a:lnTo>
                  <a:lnTo>
                    <a:pt x="356" y="0"/>
                  </a:lnTo>
                  <a:lnTo>
                    <a:pt x="380" y="2"/>
                  </a:lnTo>
                  <a:lnTo>
                    <a:pt x="402" y="6"/>
                  </a:lnTo>
                  <a:lnTo>
                    <a:pt x="422" y="12"/>
                  </a:lnTo>
                  <a:lnTo>
                    <a:pt x="442" y="20"/>
                  </a:lnTo>
                  <a:lnTo>
                    <a:pt x="458" y="30"/>
                  </a:lnTo>
                  <a:lnTo>
                    <a:pt x="472" y="42"/>
                  </a:lnTo>
                  <a:lnTo>
                    <a:pt x="486" y="56"/>
                  </a:lnTo>
                  <a:lnTo>
                    <a:pt x="498" y="72"/>
                  </a:lnTo>
                  <a:lnTo>
                    <a:pt x="508" y="88"/>
                  </a:lnTo>
                  <a:lnTo>
                    <a:pt x="516" y="108"/>
                  </a:lnTo>
                  <a:lnTo>
                    <a:pt x="524" y="130"/>
                  </a:lnTo>
                  <a:lnTo>
                    <a:pt x="530" y="152"/>
                  </a:lnTo>
                  <a:lnTo>
                    <a:pt x="534" y="176"/>
                  </a:lnTo>
                  <a:lnTo>
                    <a:pt x="536" y="202"/>
                  </a:lnTo>
                  <a:lnTo>
                    <a:pt x="538" y="230"/>
                  </a:lnTo>
                  <a:lnTo>
                    <a:pt x="538" y="258"/>
                  </a:lnTo>
                  <a:lnTo>
                    <a:pt x="538" y="388"/>
                  </a:lnTo>
                  <a:lnTo>
                    <a:pt x="538" y="388"/>
                  </a:lnTo>
                  <a:lnTo>
                    <a:pt x="542" y="474"/>
                  </a:lnTo>
                  <a:lnTo>
                    <a:pt x="546" y="526"/>
                  </a:lnTo>
                  <a:lnTo>
                    <a:pt x="550" y="574"/>
                  </a:lnTo>
                  <a:lnTo>
                    <a:pt x="396" y="574"/>
                  </a:lnTo>
                  <a:lnTo>
                    <a:pt x="396" y="574"/>
                  </a:lnTo>
                  <a:lnTo>
                    <a:pt x="394" y="480"/>
                  </a:lnTo>
                  <a:lnTo>
                    <a:pt x="392" y="388"/>
                  </a:lnTo>
                  <a:lnTo>
                    <a:pt x="392" y="280"/>
                  </a:lnTo>
                  <a:lnTo>
                    <a:pt x="392" y="280"/>
                  </a:lnTo>
                  <a:lnTo>
                    <a:pt x="390" y="246"/>
                  </a:lnTo>
                  <a:lnTo>
                    <a:pt x="388" y="216"/>
                  </a:lnTo>
                  <a:lnTo>
                    <a:pt x="382" y="188"/>
                  </a:lnTo>
                  <a:lnTo>
                    <a:pt x="372" y="166"/>
                  </a:lnTo>
                  <a:lnTo>
                    <a:pt x="366" y="156"/>
                  </a:lnTo>
                  <a:lnTo>
                    <a:pt x="360" y="146"/>
                  </a:lnTo>
                  <a:lnTo>
                    <a:pt x="352" y="138"/>
                  </a:lnTo>
                  <a:lnTo>
                    <a:pt x="344" y="132"/>
                  </a:lnTo>
                  <a:lnTo>
                    <a:pt x="334" y="128"/>
                  </a:lnTo>
                  <a:lnTo>
                    <a:pt x="324" y="124"/>
                  </a:lnTo>
                  <a:lnTo>
                    <a:pt x="312" y="122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82" y="122"/>
                  </a:lnTo>
                  <a:lnTo>
                    <a:pt x="266" y="124"/>
                  </a:lnTo>
                  <a:lnTo>
                    <a:pt x="252" y="128"/>
                  </a:lnTo>
                  <a:lnTo>
                    <a:pt x="240" y="134"/>
                  </a:lnTo>
                  <a:lnTo>
                    <a:pt x="230" y="140"/>
                  </a:lnTo>
                  <a:lnTo>
                    <a:pt x="220" y="148"/>
                  </a:lnTo>
                  <a:lnTo>
                    <a:pt x="212" y="158"/>
                  </a:lnTo>
                  <a:lnTo>
                    <a:pt x="204" y="170"/>
                  </a:lnTo>
                  <a:lnTo>
                    <a:pt x="198" y="182"/>
                  </a:lnTo>
                  <a:lnTo>
                    <a:pt x="194" y="198"/>
                  </a:lnTo>
                  <a:lnTo>
                    <a:pt x="188" y="214"/>
                  </a:lnTo>
                  <a:lnTo>
                    <a:pt x="186" y="232"/>
                  </a:lnTo>
                  <a:lnTo>
                    <a:pt x="182" y="272"/>
                  </a:lnTo>
                  <a:lnTo>
                    <a:pt x="180" y="318"/>
                  </a:lnTo>
                  <a:lnTo>
                    <a:pt x="180" y="388"/>
                  </a:lnTo>
                  <a:lnTo>
                    <a:pt x="180" y="388"/>
                  </a:lnTo>
                  <a:lnTo>
                    <a:pt x="182" y="474"/>
                  </a:lnTo>
                  <a:lnTo>
                    <a:pt x="186" y="574"/>
                  </a:lnTo>
                  <a:lnTo>
                    <a:pt x="28" y="57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85" name="Freeform 96"/>
            <p:cNvSpPr>
              <a:spLocks noEditPoints="1"/>
            </p:cNvSpPr>
            <p:nvPr/>
          </p:nvSpPr>
          <p:spPr bwMode="auto">
            <a:xfrm>
              <a:off x="10512743" y="571753"/>
              <a:ext cx="958850" cy="1327150"/>
            </a:xfrm>
            <a:custGeom>
              <a:avLst/>
              <a:gdLst>
                <a:gd name="T0" fmla="*/ 596 w 604"/>
                <a:gd name="T1" fmla="*/ 80 h 836"/>
                <a:gd name="T2" fmla="*/ 582 w 604"/>
                <a:gd name="T3" fmla="*/ 284 h 836"/>
                <a:gd name="T4" fmla="*/ 586 w 604"/>
                <a:gd name="T5" fmla="*/ 464 h 836"/>
                <a:gd name="T6" fmla="*/ 586 w 604"/>
                <a:gd name="T7" fmla="*/ 570 h 836"/>
                <a:gd name="T8" fmla="*/ 568 w 604"/>
                <a:gd name="T9" fmla="*/ 670 h 836"/>
                <a:gd name="T10" fmla="*/ 524 w 604"/>
                <a:gd name="T11" fmla="*/ 746 h 836"/>
                <a:gd name="T12" fmla="*/ 454 w 604"/>
                <a:gd name="T13" fmla="*/ 796 h 836"/>
                <a:gd name="T14" fmla="*/ 360 w 604"/>
                <a:gd name="T15" fmla="*/ 826 h 836"/>
                <a:gd name="T16" fmla="*/ 236 w 604"/>
                <a:gd name="T17" fmla="*/ 836 h 836"/>
                <a:gd name="T18" fmla="*/ 150 w 604"/>
                <a:gd name="T19" fmla="*/ 830 h 836"/>
                <a:gd name="T20" fmla="*/ 58 w 604"/>
                <a:gd name="T21" fmla="*/ 696 h 836"/>
                <a:gd name="T22" fmla="*/ 192 w 604"/>
                <a:gd name="T23" fmla="*/ 714 h 836"/>
                <a:gd name="T24" fmla="*/ 270 w 604"/>
                <a:gd name="T25" fmla="*/ 714 h 836"/>
                <a:gd name="T26" fmla="*/ 348 w 604"/>
                <a:gd name="T27" fmla="*/ 702 h 836"/>
                <a:gd name="T28" fmla="*/ 400 w 604"/>
                <a:gd name="T29" fmla="*/ 676 h 836"/>
                <a:gd name="T30" fmla="*/ 430 w 604"/>
                <a:gd name="T31" fmla="*/ 638 h 836"/>
                <a:gd name="T32" fmla="*/ 442 w 604"/>
                <a:gd name="T33" fmla="*/ 590 h 836"/>
                <a:gd name="T34" fmla="*/ 446 w 604"/>
                <a:gd name="T35" fmla="*/ 490 h 836"/>
                <a:gd name="T36" fmla="*/ 434 w 604"/>
                <a:gd name="T37" fmla="*/ 506 h 836"/>
                <a:gd name="T38" fmla="*/ 388 w 604"/>
                <a:gd name="T39" fmla="*/ 556 h 836"/>
                <a:gd name="T40" fmla="*/ 352 w 604"/>
                <a:gd name="T41" fmla="*/ 578 h 836"/>
                <a:gd name="T42" fmla="*/ 300 w 604"/>
                <a:gd name="T43" fmla="*/ 590 h 836"/>
                <a:gd name="T44" fmla="*/ 258 w 604"/>
                <a:gd name="T45" fmla="*/ 592 h 836"/>
                <a:gd name="T46" fmla="*/ 176 w 604"/>
                <a:gd name="T47" fmla="*/ 580 h 836"/>
                <a:gd name="T48" fmla="*/ 108 w 604"/>
                <a:gd name="T49" fmla="*/ 544 h 836"/>
                <a:gd name="T50" fmla="*/ 56 w 604"/>
                <a:gd name="T51" fmla="*/ 486 h 836"/>
                <a:gd name="T52" fmla="*/ 20 w 604"/>
                <a:gd name="T53" fmla="*/ 410 h 836"/>
                <a:gd name="T54" fmla="*/ 2 w 604"/>
                <a:gd name="T55" fmla="*/ 318 h 836"/>
                <a:gd name="T56" fmla="*/ 2 w 604"/>
                <a:gd name="T57" fmla="*/ 254 h 836"/>
                <a:gd name="T58" fmla="*/ 20 w 604"/>
                <a:gd name="T59" fmla="*/ 170 h 836"/>
                <a:gd name="T60" fmla="*/ 56 w 604"/>
                <a:gd name="T61" fmla="*/ 100 h 836"/>
                <a:gd name="T62" fmla="*/ 110 w 604"/>
                <a:gd name="T63" fmla="*/ 46 h 836"/>
                <a:gd name="T64" fmla="*/ 180 w 604"/>
                <a:gd name="T65" fmla="*/ 12 h 836"/>
                <a:gd name="T66" fmla="*/ 266 w 604"/>
                <a:gd name="T67" fmla="*/ 0 h 836"/>
                <a:gd name="T68" fmla="*/ 306 w 604"/>
                <a:gd name="T69" fmla="*/ 4 h 836"/>
                <a:gd name="T70" fmla="*/ 370 w 604"/>
                <a:gd name="T71" fmla="*/ 22 h 836"/>
                <a:gd name="T72" fmla="*/ 430 w 604"/>
                <a:gd name="T73" fmla="*/ 64 h 836"/>
                <a:gd name="T74" fmla="*/ 462 w 604"/>
                <a:gd name="T75" fmla="*/ 56 h 836"/>
                <a:gd name="T76" fmla="*/ 296 w 604"/>
                <a:gd name="T77" fmla="*/ 472 h 836"/>
                <a:gd name="T78" fmla="*/ 330 w 604"/>
                <a:gd name="T79" fmla="*/ 470 h 836"/>
                <a:gd name="T80" fmla="*/ 372 w 604"/>
                <a:gd name="T81" fmla="*/ 452 h 836"/>
                <a:gd name="T82" fmla="*/ 404 w 604"/>
                <a:gd name="T83" fmla="*/ 420 h 836"/>
                <a:gd name="T84" fmla="*/ 426 w 604"/>
                <a:gd name="T85" fmla="*/ 378 h 836"/>
                <a:gd name="T86" fmla="*/ 438 w 604"/>
                <a:gd name="T87" fmla="*/ 324 h 836"/>
                <a:gd name="T88" fmla="*/ 440 w 604"/>
                <a:gd name="T89" fmla="*/ 284 h 836"/>
                <a:gd name="T90" fmla="*/ 434 w 604"/>
                <a:gd name="T91" fmla="*/ 230 h 836"/>
                <a:gd name="T92" fmla="*/ 418 w 604"/>
                <a:gd name="T93" fmla="*/ 186 h 836"/>
                <a:gd name="T94" fmla="*/ 392 w 604"/>
                <a:gd name="T95" fmla="*/ 152 h 836"/>
                <a:gd name="T96" fmla="*/ 358 w 604"/>
                <a:gd name="T97" fmla="*/ 132 h 836"/>
                <a:gd name="T98" fmla="*/ 314 w 604"/>
                <a:gd name="T99" fmla="*/ 122 h 836"/>
                <a:gd name="T100" fmla="*/ 280 w 604"/>
                <a:gd name="T101" fmla="*/ 122 h 836"/>
                <a:gd name="T102" fmla="*/ 234 w 604"/>
                <a:gd name="T103" fmla="*/ 132 h 836"/>
                <a:gd name="T104" fmla="*/ 196 w 604"/>
                <a:gd name="T105" fmla="*/ 156 h 836"/>
                <a:gd name="T106" fmla="*/ 170 w 604"/>
                <a:gd name="T107" fmla="*/ 190 h 836"/>
                <a:gd name="T108" fmla="*/ 154 w 604"/>
                <a:gd name="T109" fmla="*/ 234 h 836"/>
                <a:gd name="T110" fmla="*/ 148 w 604"/>
                <a:gd name="T111" fmla="*/ 284 h 836"/>
                <a:gd name="T112" fmla="*/ 152 w 604"/>
                <a:gd name="T113" fmla="*/ 324 h 836"/>
                <a:gd name="T114" fmla="*/ 164 w 604"/>
                <a:gd name="T115" fmla="*/ 376 h 836"/>
                <a:gd name="T116" fmla="*/ 190 w 604"/>
                <a:gd name="T117" fmla="*/ 418 h 836"/>
                <a:gd name="T118" fmla="*/ 222 w 604"/>
                <a:gd name="T119" fmla="*/ 450 h 836"/>
                <a:gd name="T120" fmla="*/ 264 w 604"/>
                <a:gd name="T121" fmla="*/ 470 h 836"/>
                <a:gd name="T122" fmla="*/ 296 w 604"/>
                <a:gd name="T123" fmla="*/ 472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4" h="836">
                  <a:moveTo>
                    <a:pt x="604" y="12"/>
                  </a:moveTo>
                  <a:lnTo>
                    <a:pt x="604" y="12"/>
                  </a:lnTo>
                  <a:lnTo>
                    <a:pt x="596" y="80"/>
                  </a:lnTo>
                  <a:lnTo>
                    <a:pt x="590" y="156"/>
                  </a:lnTo>
                  <a:lnTo>
                    <a:pt x="584" y="228"/>
                  </a:lnTo>
                  <a:lnTo>
                    <a:pt x="582" y="284"/>
                  </a:lnTo>
                  <a:lnTo>
                    <a:pt x="582" y="284"/>
                  </a:lnTo>
                  <a:lnTo>
                    <a:pt x="584" y="394"/>
                  </a:lnTo>
                  <a:lnTo>
                    <a:pt x="586" y="464"/>
                  </a:lnTo>
                  <a:lnTo>
                    <a:pt x="588" y="530"/>
                  </a:lnTo>
                  <a:lnTo>
                    <a:pt x="588" y="530"/>
                  </a:lnTo>
                  <a:lnTo>
                    <a:pt x="586" y="570"/>
                  </a:lnTo>
                  <a:lnTo>
                    <a:pt x="582" y="606"/>
                  </a:lnTo>
                  <a:lnTo>
                    <a:pt x="576" y="640"/>
                  </a:lnTo>
                  <a:lnTo>
                    <a:pt x="568" y="670"/>
                  </a:lnTo>
                  <a:lnTo>
                    <a:pt x="556" y="698"/>
                  </a:lnTo>
                  <a:lnTo>
                    <a:pt x="540" y="724"/>
                  </a:lnTo>
                  <a:lnTo>
                    <a:pt x="524" y="746"/>
                  </a:lnTo>
                  <a:lnTo>
                    <a:pt x="504" y="764"/>
                  </a:lnTo>
                  <a:lnTo>
                    <a:pt x="480" y="782"/>
                  </a:lnTo>
                  <a:lnTo>
                    <a:pt x="454" y="796"/>
                  </a:lnTo>
                  <a:lnTo>
                    <a:pt x="426" y="808"/>
                  </a:lnTo>
                  <a:lnTo>
                    <a:pt x="394" y="818"/>
                  </a:lnTo>
                  <a:lnTo>
                    <a:pt x="360" y="826"/>
                  </a:lnTo>
                  <a:lnTo>
                    <a:pt x="322" y="832"/>
                  </a:lnTo>
                  <a:lnTo>
                    <a:pt x="282" y="834"/>
                  </a:lnTo>
                  <a:lnTo>
                    <a:pt x="236" y="836"/>
                  </a:lnTo>
                  <a:lnTo>
                    <a:pt x="236" y="836"/>
                  </a:lnTo>
                  <a:lnTo>
                    <a:pt x="194" y="834"/>
                  </a:lnTo>
                  <a:lnTo>
                    <a:pt x="150" y="830"/>
                  </a:lnTo>
                  <a:lnTo>
                    <a:pt x="106" y="826"/>
                  </a:lnTo>
                  <a:lnTo>
                    <a:pt x="64" y="820"/>
                  </a:lnTo>
                  <a:lnTo>
                    <a:pt x="58" y="696"/>
                  </a:lnTo>
                  <a:lnTo>
                    <a:pt x="58" y="696"/>
                  </a:lnTo>
                  <a:lnTo>
                    <a:pt x="148" y="710"/>
                  </a:lnTo>
                  <a:lnTo>
                    <a:pt x="192" y="714"/>
                  </a:lnTo>
                  <a:lnTo>
                    <a:pt x="236" y="716"/>
                  </a:lnTo>
                  <a:lnTo>
                    <a:pt x="236" y="716"/>
                  </a:lnTo>
                  <a:lnTo>
                    <a:pt x="270" y="714"/>
                  </a:lnTo>
                  <a:lnTo>
                    <a:pt x="300" y="712"/>
                  </a:lnTo>
                  <a:lnTo>
                    <a:pt x="326" y="708"/>
                  </a:lnTo>
                  <a:lnTo>
                    <a:pt x="348" y="702"/>
                  </a:lnTo>
                  <a:lnTo>
                    <a:pt x="368" y="696"/>
                  </a:lnTo>
                  <a:lnTo>
                    <a:pt x="386" y="686"/>
                  </a:lnTo>
                  <a:lnTo>
                    <a:pt x="400" y="676"/>
                  </a:lnTo>
                  <a:lnTo>
                    <a:pt x="412" y="666"/>
                  </a:lnTo>
                  <a:lnTo>
                    <a:pt x="422" y="652"/>
                  </a:lnTo>
                  <a:lnTo>
                    <a:pt x="430" y="638"/>
                  </a:lnTo>
                  <a:lnTo>
                    <a:pt x="436" y="624"/>
                  </a:lnTo>
                  <a:lnTo>
                    <a:pt x="440" y="608"/>
                  </a:lnTo>
                  <a:lnTo>
                    <a:pt x="442" y="590"/>
                  </a:lnTo>
                  <a:lnTo>
                    <a:pt x="444" y="572"/>
                  </a:lnTo>
                  <a:lnTo>
                    <a:pt x="446" y="530"/>
                  </a:lnTo>
                  <a:lnTo>
                    <a:pt x="446" y="490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4" y="506"/>
                  </a:lnTo>
                  <a:lnTo>
                    <a:pt x="422" y="524"/>
                  </a:lnTo>
                  <a:lnTo>
                    <a:pt x="408" y="540"/>
                  </a:lnTo>
                  <a:lnTo>
                    <a:pt x="388" y="556"/>
                  </a:lnTo>
                  <a:lnTo>
                    <a:pt x="378" y="564"/>
                  </a:lnTo>
                  <a:lnTo>
                    <a:pt x="364" y="572"/>
                  </a:lnTo>
                  <a:lnTo>
                    <a:pt x="352" y="578"/>
                  </a:lnTo>
                  <a:lnTo>
                    <a:pt x="336" y="582"/>
                  </a:lnTo>
                  <a:lnTo>
                    <a:pt x="320" y="586"/>
                  </a:lnTo>
                  <a:lnTo>
                    <a:pt x="300" y="590"/>
                  </a:lnTo>
                  <a:lnTo>
                    <a:pt x="280" y="592"/>
                  </a:lnTo>
                  <a:lnTo>
                    <a:pt x="258" y="592"/>
                  </a:lnTo>
                  <a:lnTo>
                    <a:pt x="258" y="592"/>
                  </a:lnTo>
                  <a:lnTo>
                    <a:pt x="230" y="592"/>
                  </a:lnTo>
                  <a:lnTo>
                    <a:pt x="202" y="588"/>
                  </a:lnTo>
                  <a:lnTo>
                    <a:pt x="176" y="580"/>
                  </a:lnTo>
                  <a:lnTo>
                    <a:pt x="152" y="570"/>
                  </a:lnTo>
                  <a:lnTo>
                    <a:pt x="130" y="558"/>
                  </a:lnTo>
                  <a:lnTo>
                    <a:pt x="108" y="544"/>
                  </a:lnTo>
                  <a:lnTo>
                    <a:pt x="90" y="526"/>
                  </a:lnTo>
                  <a:lnTo>
                    <a:pt x="72" y="506"/>
                  </a:lnTo>
                  <a:lnTo>
                    <a:pt x="56" y="486"/>
                  </a:lnTo>
                  <a:lnTo>
                    <a:pt x="42" y="462"/>
                  </a:lnTo>
                  <a:lnTo>
                    <a:pt x="30" y="436"/>
                  </a:lnTo>
                  <a:lnTo>
                    <a:pt x="20" y="410"/>
                  </a:lnTo>
                  <a:lnTo>
                    <a:pt x="12" y="380"/>
                  </a:lnTo>
                  <a:lnTo>
                    <a:pt x="6" y="350"/>
                  </a:lnTo>
                  <a:lnTo>
                    <a:pt x="2" y="318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2" y="254"/>
                  </a:lnTo>
                  <a:lnTo>
                    <a:pt x="6" y="224"/>
                  </a:lnTo>
                  <a:lnTo>
                    <a:pt x="12" y="196"/>
                  </a:lnTo>
                  <a:lnTo>
                    <a:pt x="20" y="170"/>
                  </a:lnTo>
                  <a:lnTo>
                    <a:pt x="30" y="144"/>
                  </a:lnTo>
                  <a:lnTo>
                    <a:pt x="42" y="122"/>
                  </a:lnTo>
                  <a:lnTo>
                    <a:pt x="56" y="100"/>
                  </a:lnTo>
                  <a:lnTo>
                    <a:pt x="72" y="80"/>
                  </a:lnTo>
                  <a:lnTo>
                    <a:pt x="90" y="62"/>
                  </a:lnTo>
                  <a:lnTo>
                    <a:pt x="110" y="46"/>
                  </a:lnTo>
                  <a:lnTo>
                    <a:pt x="132" y="34"/>
                  </a:lnTo>
                  <a:lnTo>
                    <a:pt x="156" y="22"/>
                  </a:lnTo>
                  <a:lnTo>
                    <a:pt x="180" y="12"/>
                  </a:lnTo>
                  <a:lnTo>
                    <a:pt x="208" y="6"/>
                  </a:lnTo>
                  <a:lnTo>
                    <a:pt x="236" y="2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86" y="2"/>
                  </a:lnTo>
                  <a:lnTo>
                    <a:pt x="306" y="4"/>
                  </a:lnTo>
                  <a:lnTo>
                    <a:pt x="324" y="6"/>
                  </a:lnTo>
                  <a:lnTo>
                    <a:pt x="340" y="10"/>
                  </a:lnTo>
                  <a:lnTo>
                    <a:pt x="370" y="22"/>
                  </a:lnTo>
                  <a:lnTo>
                    <a:pt x="394" y="36"/>
                  </a:lnTo>
                  <a:lnTo>
                    <a:pt x="414" y="50"/>
                  </a:lnTo>
                  <a:lnTo>
                    <a:pt x="430" y="64"/>
                  </a:lnTo>
                  <a:lnTo>
                    <a:pt x="456" y="92"/>
                  </a:lnTo>
                  <a:lnTo>
                    <a:pt x="456" y="92"/>
                  </a:lnTo>
                  <a:lnTo>
                    <a:pt x="462" y="56"/>
                  </a:lnTo>
                  <a:lnTo>
                    <a:pt x="468" y="20"/>
                  </a:lnTo>
                  <a:lnTo>
                    <a:pt x="604" y="12"/>
                  </a:lnTo>
                  <a:close/>
                  <a:moveTo>
                    <a:pt x="296" y="472"/>
                  </a:moveTo>
                  <a:lnTo>
                    <a:pt x="296" y="472"/>
                  </a:lnTo>
                  <a:lnTo>
                    <a:pt x="314" y="472"/>
                  </a:lnTo>
                  <a:lnTo>
                    <a:pt x="330" y="470"/>
                  </a:lnTo>
                  <a:lnTo>
                    <a:pt x="344" y="466"/>
                  </a:lnTo>
                  <a:lnTo>
                    <a:pt x="358" y="460"/>
                  </a:lnTo>
                  <a:lnTo>
                    <a:pt x="372" y="452"/>
                  </a:lnTo>
                  <a:lnTo>
                    <a:pt x="382" y="442"/>
                  </a:lnTo>
                  <a:lnTo>
                    <a:pt x="394" y="432"/>
                  </a:lnTo>
                  <a:lnTo>
                    <a:pt x="404" y="420"/>
                  </a:lnTo>
                  <a:lnTo>
                    <a:pt x="412" y="408"/>
                  </a:lnTo>
                  <a:lnTo>
                    <a:pt x="420" y="394"/>
                  </a:lnTo>
                  <a:lnTo>
                    <a:pt x="426" y="378"/>
                  </a:lnTo>
                  <a:lnTo>
                    <a:pt x="430" y="362"/>
                  </a:lnTo>
                  <a:lnTo>
                    <a:pt x="434" y="344"/>
                  </a:lnTo>
                  <a:lnTo>
                    <a:pt x="438" y="324"/>
                  </a:lnTo>
                  <a:lnTo>
                    <a:pt x="440" y="304"/>
                  </a:lnTo>
                  <a:lnTo>
                    <a:pt x="440" y="284"/>
                  </a:lnTo>
                  <a:lnTo>
                    <a:pt x="440" y="284"/>
                  </a:lnTo>
                  <a:lnTo>
                    <a:pt x="440" y="264"/>
                  </a:lnTo>
                  <a:lnTo>
                    <a:pt x="438" y="246"/>
                  </a:lnTo>
                  <a:lnTo>
                    <a:pt x="434" y="230"/>
                  </a:lnTo>
                  <a:lnTo>
                    <a:pt x="430" y="214"/>
                  </a:lnTo>
                  <a:lnTo>
                    <a:pt x="426" y="200"/>
                  </a:lnTo>
                  <a:lnTo>
                    <a:pt x="418" y="186"/>
                  </a:lnTo>
                  <a:lnTo>
                    <a:pt x="412" y="174"/>
                  </a:lnTo>
                  <a:lnTo>
                    <a:pt x="402" y="162"/>
                  </a:lnTo>
                  <a:lnTo>
                    <a:pt x="392" y="152"/>
                  </a:lnTo>
                  <a:lnTo>
                    <a:pt x="382" y="144"/>
                  </a:lnTo>
                  <a:lnTo>
                    <a:pt x="370" y="138"/>
                  </a:lnTo>
                  <a:lnTo>
                    <a:pt x="358" y="132"/>
                  </a:lnTo>
                  <a:lnTo>
                    <a:pt x="344" y="126"/>
                  </a:lnTo>
                  <a:lnTo>
                    <a:pt x="330" y="124"/>
                  </a:lnTo>
                  <a:lnTo>
                    <a:pt x="314" y="122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80" y="122"/>
                  </a:lnTo>
                  <a:lnTo>
                    <a:pt x="264" y="124"/>
                  </a:lnTo>
                  <a:lnTo>
                    <a:pt x="248" y="128"/>
                  </a:lnTo>
                  <a:lnTo>
                    <a:pt x="234" y="132"/>
                  </a:lnTo>
                  <a:lnTo>
                    <a:pt x="220" y="140"/>
                  </a:lnTo>
                  <a:lnTo>
                    <a:pt x="208" y="146"/>
                  </a:lnTo>
                  <a:lnTo>
                    <a:pt x="196" y="156"/>
                  </a:lnTo>
                  <a:lnTo>
                    <a:pt x="186" y="166"/>
                  </a:lnTo>
                  <a:lnTo>
                    <a:pt x="178" y="178"/>
                  </a:lnTo>
                  <a:lnTo>
                    <a:pt x="170" y="190"/>
                  </a:lnTo>
                  <a:lnTo>
                    <a:pt x="164" y="204"/>
                  </a:lnTo>
                  <a:lnTo>
                    <a:pt x="158" y="218"/>
                  </a:lnTo>
                  <a:lnTo>
                    <a:pt x="154" y="234"/>
                  </a:lnTo>
                  <a:lnTo>
                    <a:pt x="150" y="250"/>
                  </a:lnTo>
                  <a:lnTo>
                    <a:pt x="150" y="266"/>
                  </a:lnTo>
                  <a:lnTo>
                    <a:pt x="148" y="284"/>
                  </a:lnTo>
                  <a:lnTo>
                    <a:pt x="148" y="284"/>
                  </a:lnTo>
                  <a:lnTo>
                    <a:pt x="150" y="304"/>
                  </a:lnTo>
                  <a:lnTo>
                    <a:pt x="152" y="324"/>
                  </a:lnTo>
                  <a:lnTo>
                    <a:pt x="154" y="342"/>
                  </a:lnTo>
                  <a:lnTo>
                    <a:pt x="160" y="360"/>
                  </a:lnTo>
                  <a:lnTo>
                    <a:pt x="164" y="376"/>
                  </a:lnTo>
                  <a:lnTo>
                    <a:pt x="172" y="392"/>
                  </a:lnTo>
                  <a:lnTo>
                    <a:pt x="180" y="406"/>
                  </a:lnTo>
                  <a:lnTo>
                    <a:pt x="190" y="418"/>
                  </a:lnTo>
                  <a:lnTo>
                    <a:pt x="200" y="430"/>
                  </a:lnTo>
                  <a:lnTo>
                    <a:pt x="210" y="442"/>
                  </a:lnTo>
                  <a:lnTo>
                    <a:pt x="222" y="450"/>
                  </a:lnTo>
                  <a:lnTo>
                    <a:pt x="236" y="458"/>
                  </a:lnTo>
                  <a:lnTo>
                    <a:pt x="250" y="464"/>
                  </a:lnTo>
                  <a:lnTo>
                    <a:pt x="264" y="470"/>
                  </a:lnTo>
                  <a:lnTo>
                    <a:pt x="280" y="472"/>
                  </a:lnTo>
                  <a:lnTo>
                    <a:pt x="296" y="472"/>
                  </a:lnTo>
                  <a:lnTo>
                    <a:pt x="296" y="472"/>
                  </a:lnTo>
                  <a:close/>
                </a:path>
              </a:pathLst>
            </a:custGeom>
            <a:solidFill>
              <a:srgbClr val="2F469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  <p:sp>
          <p:nvSpPr>
            <p:cNvPr id="86" name="Freeform 97"/>
            <p:cNvSpPr>
              <a:spLocks/>
            </p:cNvSpPr>
            <p:nvPr/>
          </p:nvSpPr>
          <p:spPr bwMode="auto">
            <a:xfrm>
              <a:off x="10512743" y="571753"/>
              <a:ext cx="958850" cy="1327150"/>
            </a:xfrm>
            <a:custGeom>
              <a:avLst/>
              <a:gdLst>
                <a:gd name="T0" fmla="*/ 604 w 604"/>
                <a:gd name="T1" fmla="*/ 12 h 836"/>
                <a:gd name="T2" fmla="*/ 590 w 604"/>
                <a:gd name="T3" fmla="*/ 156 h 836"/>
                <a:gd name="T4" fmla="*/ 582 w 604"/>
                <a:gd name="T5" fmla="*/ 284 h 836"/>
                <a:gd name="T6" fmla="*/ 584 w 604"/>
                <a:gd name="T7" fmla="*/ 394 h 836"/>
                <a:gd name="T8" fmla="*/ 588 w 604"/>
                <a:gd name="T9" fmla="*/ 530 h 836"/>
                <a:gd name="T10" fmla="*/ 586 w 604"/>
                <a:gd name="T11" fmla="*/ 570 h 836"/>
                <a:gd name="T12" fmla="*/ 576 w 604"/>
                <a:gd name="T13" fmla="*/ 640 h 836"/>
                <a:gd name="T14" fmla="*/ 556 w 604"/>
                <a:gd name="T15" fmla="*/ 698 h 836"/>
                <a:gd name="T16" fmla="*/ 524 w 604"/>
                <a:gd name="T17" fmla="*/ 746 h 836"/>
                <a:gd name="T18" fmla="*/ 480 w 604"/>
                <a:gd name="T19" fmla="*/ 782 h 836"/>
                <a:gd name="T20" fmla="*/ 426 w 604"/>
                <a:gd name="T21" fmla="*/ 808 h 836"/>
                <a:gd name="T22" fmla="*/ 360 w 604"/>
                <a:gd name="T23" fmla="*/ 826 h 836"/>
                <a:gd name="T24" fmla="*/ 282 w 604"/>
                <a:gd name="T25" fmla="*/ 834 h 836"/>
                <a:gd name="T26" fmla="*/ 236 w 604"/>
                <a:gd name="T27" fmla="*/ 836 h 836"/>
                <a:gd name="T28" fmla="*/ 150 w 604"/>
                <a:gd name="T29" fmla="*/ 830 h 836"/>
                <a:gd name="T30" fmla="*/ 64 w 604"/>
                <a:gd name="T31" fmla="*/ 820 h 836"/>
                <a:gd name="T32" fmla="*/ 58 w 604"/>
                <a:gd name="T33" fmla="*/ 696 h 836"/>
                <a:gd name="T34" fmla="*/ 192 w 604"/>
                <a:gd name="T35" fmla="*/ 714 h 836"/>
                <a:gd name="T36" fmla="*/ 236 w 604"/>
                <a:gd name="T37" fmla="*/ 716 h 836"/>
                <a:gd name="T38" fmla="*/ 300 w 604"/>
                <a:gd name="T39" fmla="*/ 712 h 836"/>
                <a:gd name="T40" fmla="*/ 348 w 604"/>
                <a:gd name="T41" fmla="*/ 702 h 836"/>
                <a:gd name="T42" fmla="*/ 386 w 604"/>
                <a:gd name="T43" fmla="*/ 686 h 836"/>
                <a:gd name="T44" fmla="*/ 412 w 604"/>
                <a:gd name="T45" fmla="*/ 666 h 836"/>
                <a:gd name="T46" fmla="*/ 430 w 604"/>
                <a:gd name="T47" fmla="*/ 638 h 836"/>
                <a:gd name="T48" fmla="*/ 440 w 604"/>
                <a:gd name="T49" fmla="*/ 608 h 836"/>
                <a:gd name="T50" fmla="*/ 444 w 604"/>
                <a:gd name="T51" fmla="*/ 572 h 836"/>
                <a:gd name="T52" fmla="*/ 446 w 604"/>
                <a:gd name="T53" fmla="*/ 490 h 836"/>
                <a:gd name="T54" fmla="*/ 444 w 604"/>
                <a:gd name="T55" fmla="*/ 490 h 836"/>
                <a:gd name="T56" fmla="*/ 422 w 604"/>
                <a:gd name="T57" fmla="*/ 524 h 836"/>
                <a:gd name="T58" fmla="*/ 388 w 604"/>
                <a:gd name="T59" fmla="*/ 556 h 836"/>
                <a:gd name="T60" fmla="*/ 364 w 604"/>
                <a:gd name="T61" fmla="*/ 572 h 836"/>
                <a:gd name="T62" fmla="*/ 336 w 604"/>
                <a:gd name="T63" fmla="*/ 582 h 836"/>
                <a:gd name="T64" fmla="*/ 300 w 604"/>
                <a:gd name="T65" fmla="*/ 590 h 836"/>
                <a:gd name="T66" fmla="*/ 258 w 604"/>
                <a:gd name="T67" fmla="*/ 592 h 836"/>
                <a:gd name="T68" fmla="*/ 230 w 604"/>
                <a:gd name="T69" fmla="*/ 592 h 836"/>
                <a:gd name="T70" fmla="*/ 176 w 604"/>
                <a:gd name="T71" fmla="*/ 580 h 836"/>
                <a:gd name="T72" fmla="*/ 130 w 604"/>
                <a:gd name="T73" fmla="*/ 558 h 836"/>
                <a:gd name="T74" fmla="*/ 90 w 604"/>
                <a:gd name="T75" fmla="*/ 526 h 836"/>
                <a:gd name="T76" fmla="*/ 56 w 604"/>
                <a:gd name="T77" fmla="*/ 486 h 836"/>
                <a:gd name="T78" fmla="*/ 30 w 604"/>
                <a:gd name="T79" fmla="*/ 436 h 836"/>
                <a:gd name="T80" fmla="*/ 12 w 604"/>
                <a:gd name="T81" fmla="*/ 380 h 836"/>
                <a:gd name="T82" fmla="*/ 2 w 604"/>
                <a:gd name="T83" fmla="*/ 318 h 836"/>
                <a:gd name="T84" fmla="*/ 0 w 604"/>
                <a:gd name="T85" fmla="*/ 284 h 836"/>
                <a:gd name="T86" fmla="*/ 6 w 604"/>
                <a:gd name="T87" fmla="*/ 224 h 836"/>
                <a:gd name="T88" fmla="*/ 20 w 604"/>
                <a:gd name="T89" fmla="*/ 170 h 836"/>
                <a:gd name="T90" fmla="*/ 42 w 604"/>
                <a:gd name="T91" fmla="*/ 122 h 836"/>
                <a:gd name="T92" fmla="*/ 72 w 604"/>
                <a:gd name="T93" fmla="*/ 80 h 836"/>
                <a:gd name="T94" fmla="*/ 110 w 604"/>
                <a:gd name="T95" fmla="*/ 46 h 836"/>
                <a:gd name="T96" fmla="*/ 156 w 604"/>
                <a:gd name="T97" fmla="*/ 22 h 836"/>
                <a:gd name="T98" fmla="*/ 208 w 604"/>
                <a:gd name="T99" fmla="*/ 6 h 836"/>
                <a:gd name="T100" fmla="*/ 266 w 604"/>
                <a:gd name="T101" fmla="*/ 0 h 836"/>
                <a:gd name="T102" fmla="*/ 286 w 604"/>
                <a:gd name="T103" fmla="*/ 2 h 836"/>
                <a:gd name="T104" fmla="*/ 324 w 604"/>
                <a:gd name="T105" fmla="*/ 6 h 836"/>
                <a:gd name="T106" fmla="*/ 370 w 604"/>
                <a:gd name="T107" fmla="*/ 22 h 836"/>
                <a:gd name="T108" fmla="*/ 414 w 604"/>
                <a:gd name="T109" fmla="*/ 50 h 836"/>
                <a:gd name="T110" fmla="*/ 456 w 604"/>
                <a:gd name="T111" fmla="*/ 92 h 836"/>
                <a:gd name="T112" fmla="*/ 462 w 604"/>
                <a:gd name="T113" fmla="*/ 56 h 836"/>
                <a:gd name="T114" fmla="*/ 604 w 604"/>
                <a:gd name="T115" fmla="*/ 12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04" h="836">
                  <a:moveTo>
                    <a:pt x="604" y="12"/>
                  </a:moveTo>
                  <a:lnTo>
                    <a:pt x="604" y="12"/>
                  </a:lnTo>
                  <a:lnTo>
                    <a:pt x="596" y="80"/>
                  </a:lnTo>
                  <a:lnTo>
                    <a:pt x="590" y="156"/>
                  </a:lnTo>
                  <a:lnTo>
                    <a:pt x="584" y="228"/>
                  </a:lnTo>
                  <a:lnTo>
                    <a:pt x="582" y="284"/>
                  </a:lnTo>
                  <a:lnTo>
                    <a:pt x="582" y="284"/>
                  </a:lnTo>
                  <a:lnTo>
                    <a:pt x="584" y="394"/>
                  </a:lnTo>
                  <a:lnTo>
                    <a:pt x="586" y="464"/>
                  </a:lnTo>
                  <a:lnTo>
                    <a:pt x="588" y="530"/>
                  </a:lnTo>
                  <a:lnTo>
                    <a:pt x="588" y="530"/>
                  </a:lnTo>
                  <a:lnTo>
                    <a:pt x="586" y="570"/>
                  </a:lnTo>
                  <a:lnTo>
                    <a:pt x="582" y="606"/>
                  </a:lnTo>
                  <a:lnTo>
                    <a:pt x="576" y="640"/>
                  </a:lnTo>
                  <a:lnTo>
                    <a:pt x="568" y="670"/>
                  </a:lnTo>
                  <a:lnTo>
                    <a:pt x="556" y="698"/>
                  </a:lnTo>
                  <a:lnTo>
                    <a:pt x="540" y="724"/>
                  </a:lnTo>
                  <a:lnTo>
                    <a:pt x="524" y="746"/>
                  </a:lnTo>
                  <a:lnTo>
                    <a:pt x="504" y="764"/>
                  </a:lnTo>
                  <a:lnTo>
                    <a:pt x="480" y="782"/>
                  </a:lnTo>
                  <a:lnTo>
                    <a:pt x="454" y="796"/>
                  </a:lnTo>
                  <a:lnTo>
                    <a:pt x="426" y="808"/>
                  </a:lnTo>
                  <a:lnTo>
                    <a:pt x="394" y="818"/>
                  </a:lnTo>
                  <a:lnTo>
                    <a:pt x="360" y="826"/>
                  </a:lnTo>
                  <a:lnTo>
                    <a:pt x="322" y="832"/>
                  </a:lnTo>
                  <a:lnTo>
                    <a:pt x="282" y="834"/>
                  </a:lnTo>
                  <a:lnTo>
                    <a:pt x="236" y="836"/>
                  </a:lnTo>
                  <a:lnTo>
                    <a:pt x="236" y="836"/>
                  </a:lnTo>
                  <a:lnTo>
                    <a:pt x="194" y="834"/>
                  </a:lnTo>
                  <a:lnTo>
                    <a:pt x="150" y="830"/>
                  </a:lnTo>
                  <a:lnTo>
                    <a:pt x="106" y="826"/>
                  </a:lnTo>
                  <a:lnTo>
                    <a:pt x="64" y="820"/>
                  </a:lnTo>
                  <a:lnTo>
                    <a:pt x="58" y="696"/>
                  </a:lnTo>
                  <a:lnTo>
                    <a:pt x="58" y="696"/>
                  </a:lnTo>
                  <a:lnTo>
                    <a:pt x="148" y="710"/>
                  </a:lnTo>
                  <a:lnTo>
                    <a:pt x="192" y="714"/>
                  </a:lnTo>
                  <a:lnTo>
                    <a:pt x="236" y="716"/>
                  </a:lnTo>
                  <a:lnTo>
                    <a:pt x="236" y="716"/>
                  </a:lnTo>
                  <a:lnTo>
                    <a:pt x="270" y="714"/>
                  </a:lnTo>
                  <a:lnTo>
                    <a:pt x="300" y="712"/>
                  </a:lnTo>
                  <a:lnTo>
                    <a:pt x="326" y="708"/>
                  </a:lnTo>
                  <a:lnTo>
                    <a:pt x="348" y="702"/>
                  </a:lnTo>
                  <a:lnTo>
                    <a:pt x="368" y="696"/>
                  </a:lnTo>
                  <a:lnTo>
                    <a:pt x="386" y="686"/>
                  </a:lnTo>
                  <a:lnTo>
                    <a:pt x="400" y="676"/>
                  </a:lnTo>
                  <a:lnTo>
                    <a:pt x="412" y="666"/>
                  </a:lnTo>
                  <a:lnTo>
                    <a:pt x="422" y="652"/>
                  </a:lnTo>
                  <a:lnTo>
                    <a:pt x="430" y="638"/>
                  </a:lnTo>
                  <a:lnTo>
                    <a:pt x="436" y="624"/>
                  </a:lnTo>
                  <a:lnTo>
                    <a:pt x="440" y="608"/>
                  </a:lnTo>
                  <a:lnTo>
                    <a:pt x="442" y="590"/>
                  </a:lnTo>
                  <a:lnTo>
                    <a:pt x="444" y="572"/>
                  </a:lnTo>
                  <a:lnTo>
                    <a:pt x="446" y="530"/>
                  </a:lnTo>
                  <a:lnTo>
                    <a:pt x="446" y="490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4" y="506"/>
                  </a:lnTo>
                  <a:lnTo>
                    <a:pt x="422" y="524"/>
                  </a:lnTo>
                  <a:lnTo>
                    <a:pt x="408" y="540"/>
                  </a:lnTo>
                  <a:lnTo>
                    <a:pt x="388" y="556"/>
                  </a:lnTo>
                  <a:lnTo>
                    <a:pt x="378" y="564"/>
                  </a:lnTo>
                  <a:lnTo>
                    <a:pt x="364" y="572"/>
                  </a:lnTo>
                  <a:lnTo>
                    <a:pt x="352" y="578"/>
                  </a:lnTo>
                  <a:lnTo>
                    <a:pt x="336" y="582"/>
                  </a:lnTo>
                  <a:lnTo>
                    <a:pt x="320" y="586"/>
                  </a:lnTo>
                  <a:lnTo>
                    <a:pt x="300" y="590"/>
                  </a:lnTo>
                  <a:lnTo>
                    <a:pt x="280" y="592"/>
                  </a:lnTo>
                  <a:lnTo>
                    <a:pt x="258" y="592"/>
                  </a:lnTo>
                  <a:lnTo>
                    <a:pt x="258" y="592"/>
                  </a:lnTo>
                  <a:lnTo>
                    <a:pt x="230" y="592"/>
                  </a:lnTo>
                  <a:lnTo>
                    <a:pt x="202" y="588"/>
                  </a:lnTo>
                  <a:lnTo>
                    <a:pt x="176" y="580"/>
                  </a:lnTo>
                  <a:lnTo>
                    <a:pt x="152" y="570"/>
                  </a:lnTo>
                  <a:lnTo>
                    <a:pt x="130" y="558"/>
                  </a:lnTo>
                  <a:lnTo>
                    <a:pt x="108" y="544"/>
                  </a:lnTo>
                  <a:lnTo>
                    <a:pt x="90" y="526"/>
                  </a:lnTo>
                  <a:lnTo>
                    <a:pt x="72" y="506"/>
                  </a:lnTo>
                  <a:lnTo>
                    <a:pt x="56" y="486"/>
                  </a:lnTo>
                  <a:lnTo>
                    <a:pt x="42" y="462"/>
                  </a:lnTo>
                  <a:lnTo>
                    <a:pt x="30" y="436"/>
                  </a:lnTo>
                  <a:lnTo>
                    <a:pt x="20" y="410"/>
                  </a:lnTo>
                  <a:lnTo>
                    <a:pt x="12" y="380"/>
                  </a:lnTo>
                  <a:lnTo>
                    <a:pt x="6" y="350"/>
                  </a:lnTo>
                  <a:lnTo>
                    <a:pt x="2" y="318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2" y="254"/>
                  </a:lnTo>
                  <a:lnTo>
                    <a:pt x="6" y="224"/>
                  </a:lnTo>
                  <a:lnTo>
                    <a:pt x="12" y="196"/>
                  </a:lnTo>
                  <a:lnTo>
                    <a:pt x="20" y="170"/>
                  </a:lnTo>
                  <a:lnTo>
                    <a:pt x="30" y="144"/>
                  </a:lnTo>
                  <a:lnTo>
                    <a:pt x="42" y="122"/>
                  </a:lnTo>
                  <a:lnTo>
                    <a:pt x="56" y="100"/>
                  </a:lnTo>
                  <a:lnTo>
                    <a:pt x="72" y="80"/>
                  </a:lnTo>
                  <a:lnTo>
                    <a:pt x="90" y="62"/>
                  </a:lnTo>
                  <a:lnTo>
                    <a:pt x="110" y="46"/>
                  </a:lnTo>
                  <a:lnTo>
                    <a:pt x="132" y="34"/>
                  </a:lnTo>
                  <a:lnTo>
                    <a:pt x="156" y="22"/>
                  </a:lnTo>
                  <a:lnTo>
                    <a:pt x="180" y="12"/>
                  </a:lnTo>
                  <a:lnTo>
                    <a:pt x="208" y="6"/>
                  </a:lnTo>
                  <a:lnTo>
                    <a:pt x="236" y="2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86" y="2"/>
                  </a:lnTo>
                  <a:lnTo>
                    <a:pt x="306" y="4"/>
                  </a:lnTo>
                  <a:lnTo>
                    <a:pt x="324" y="6"/>
                  </a:lnTo>
                  <a:lnTo>
                    <a:pt x="340" y="10"/>
                  </a:lnTo>
                  <a:lnTo>
                    <a:pt x="370" y="22"/>
                  </a:lnTo>
                  <a:lnTo>
                    <a:pt x="394" y="36"/>
                  </a:lnTo>
                  <a:lnTo>
                    <a:pt x="414" y="50"/>
                  </a:lnTo>
                  <a:lnTo>
                    <a:pt x="430" y="64"/>
                  </a:lnTo>
                  <a:lnTo>
                    <a:pt x="456" y="92"/>
                  </a:lnTo>
                  <a:lnTo>
                    <a:pt x="456" y="92"/>
                  </a:lnTo>
                  <a:lnTo>
                    <a:pt x="462" y="56"/>
                  </a:lnTo>
                  <a:lnTo>
                    <a:pt x="468" y="20"/>
                  </a:lnTo>
                  <a:lnTo>
                    <a:pt x="604" y="12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GB" sz="1633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229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847626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798248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1673764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7952981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720021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801" y="508001"/>
            <a:ext cx="2688167" cy="6054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2" y="508001"/>
            <a:ext cx="7867649" cy="6054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516383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647764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176028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1614881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2" y="1609725"/>
            <a:ext cx="5276849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1" y="1609725"/>
            <a:ext cx="5278967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6662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2"/>
          <p:cNvSpPr txBox="1">
            <a:spLocks noChangeArrowheads="1"/>
          </p:cNvSpPr>
          <p:nvPr userDrawn="1"/>
        </p:nvSpPr>
        <p:spPr bwMode="gray">
          <a:xfrm>
            <a:off x="402252" y="6314688"/>
            <a:ext cx="6165794" cy="25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2906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907" dirty="0">
                <a:solidFill>
                  <a:srgbClr val="58595B"/>
                </a:solidFill>
                <a:cs typeface="Arial" pitchFamily="34" charset="0"/>
              </a:rPr>
              <a:t>© 2015 Ipsos.  All rights reserved. Contains Ipsos' Confidential and Proprietary information </a:t>
            </a:r>
            <a:br>
              <a:rPr lang="en-GB" sz="907" dirty="0">
                <a:solidFill>
                  <a:srgbClr val="58595B"/>
                </a:solidFill>
                <a:cs typeface="Arial" pitchFamily="34" charset="0"/>
              </a:rPr>
            </a:br>
            <a:r>
              <a:rPr lang="en-GB" sz="907" dirty="0">
                <a:solidFill>
                  <a:srgbClr val="58595B"/>
                </a:solidFill>
                <a:cs typeface="Arial" pitchFamily="34" charset="0"/>
              </a:rPr>
              <a:t>and may not be disclosed or reproduced without the prior written consent of Ipsos.</a:t>
            </a:r>
            <a:endParaRPr lang="de-DE" sz="2177" dirty="0">
              <a:solidFill>
                <a:srgbClr val="58595B"/>
              </a:solidFill>
              <a:cs typeface="Arial" pitchFamily="34" charset="0"/>
            </a:endParaRPr>
          </a:p>
        </p:txBody>
      </p:sp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546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0" name="Chord 19"/>
          <p:cNvSpPr/>
          <p:nvPr userDrawn="1"/>
        </p:nvSpPr>
        <p:spPr>
          <a:xfrm rot="1972732">
            <a:off x="7267117" y="1337847"/>
            <a:ext cx="3824524" cy="3042438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475987" y="780582"/>
            <a:ext cx="986653" cy="7848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5" name="Rectangle 1"/>
          <p:cNvSpPr/>
          <p:nvPr userDrawn="1"/>
        </p:nvSpPr>
        <p:spPr>
          <a:xfrm>
            <a:off x="5942514" y="-8292"/>
            <a:ext cx="6280762" cy="6882881"/>
          </a:xfrm>
          <a:custGeom>
            <a:avLst/>
            <a:gdLst>
              <a:gd name="connsiteX0" fmla="*/ 0 w 4493768"/>
              <a:gd name="connsiteY0" fmla="*/ 0 h 7561263"/>
              <a:gd name="connsiteX1" fmla="*/ 4493768 w 4493768"/>
              <a:gd name="connsiteY1" fmla="*/ 0 h 7561263"/>
              <a:gd name="connsiteX2" fmla="*/ 4493768 w 4493768"/>
              <a:gd name="connsiteY2" fmla="*/ 7561263 h 7561263"/>
              <a:gd name="connsiteX3" fmla="*/ 0 w 4493768"/>
              <a:gd name="connsiteY3" fmla="*/ 7561263 h 7561263"/>
              <a:gd name="connsiteX4" fmla="*/ 0 w 4493768"/>
              <a:gd name="connsiteY4" fmla="*/ 0 h 7561263"/>
              <a:gd name="connsiteX0" fmla="*/ 987552 w 5481320"/>
              <a:gd name="connsiteY0" fmla="*/ 0 h 7570407"/>
              <a:gd name="connsiteX1" fmla="*/ 5481320 w 5481320"/>
              <a:gd name="connsiteY1" fmla="*/ 0 h 7570407"/>
              <a:gd name="connsiteX2" fmla="*/ 5481320 w 5481320"/>
              <a:gd name="connsiteY2" fmla="*/ 7561263 h 7570407"/>
              <a:gd name="connsiteX3" fmla="*/ 0 w 5481320"/>
              <a:gd name="connsiteY3" fmla="*/ 7570407 h 7570407"/>
              <a:gd name="connsiteX4" fmla="*/ 987552 w 5481320"/>
              <a:gd name="connsiteY4" fmla="*/ 0 h 7570407"/>
              <a:gd name="connsiteX0" fmla="*/ 987552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987552 w 5499608"/>
              <a:gd name="connsiteY4" fmla="*/ 0 h 7579551"/>
              <a:gd name="connsiteX0" fmla="*/ 2404872 w 5499608"/>
              <a:gd name="connsiteY0" fmla="*/ 9144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2404872 w 5499608"/>
              <a:gd name="connsiteY4" fmla="*/ 9144 h 7579551"/>
              <a:gd name="connsiteX0" fmla="*/ 2423160 w 5499608"/>
              <a:gd name="connsiteY0" fmla="*/ 0 h 7588695"/>
              <a:gd name="connsiteX1" fmla="*/ 5481320 w 5499608"/>
              <a:gd name="connsiteY1" fmla="*/ 9144 h 7588695"/>
              <a:gd name="connsiteX2" fmla="*/ 5499608 w 5499608"/>
              <a:gd name="connsiteY2" fmla="*/ 7588695 h 7588695"/>
              <a:gd name="connsiteX3" fmla="*/ 0 w 5499608"/>
              <a:gd name="connsiteY3" fmla="*/ 7579551 h 7588695"/>
              <a:gd name="connsiteX4" fmla="*/ 2423160 w 5499608"/>
              <a:gd name="connsiteY4" fmla="*/ 0 h 7588695"/>
              <a:gd name="connsiteX0" fmla="*/ 4864608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4864608 w 5499608"/>
              <a:gd name="connsiteY4" fmla="*/ 0 h 7579551"/>
              <a:gd name="connsiteX0" fmla="*/ 4864608 w 5508752"/>
              <a:gd name="connsiteY0" fmla="*/ 9144 h 7588695"/>
              <a:gd name="connsiteX1" fmla="*/ 5508752 w 5508752"/>
              <a:gd name="connsiteY1" fmla="*/ 0 h 7588695"/>
              <a:gd name="connsiteX2" fmla="*/ 5499608 w 5508752"/>
              <a:gd name="connsiteY2" fmla="*/ 7588695 h 7588695"/>
              <a:gd name="connsiteX3" fmla="*/ 0 w 5508752"/>
              <a:gd name="connsiteY3" fmla="*/ 7579551 h 7588695"/>
              <a:gd name="connsiteX4" fmla="*/ 4864608 w 5508752"/>
              <a:gd name="connsiteY4" fmla="*/ 9144 h 758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8752" h="7588695">
                <a:moveTo>
                  <a:pt x="4864608" y="9144"/>
                </a:moveTo>
                <a:lnTo>
                  <a:pt x="5508752" y="0"/>
                </a:lnTo>
                <a:lnTo>
                  <a:pt x="5499608" y="7588695"/>
                </a:lnTo>
                <a:lnTo>
                  <a:pt x="0" y="7579551"/>
                </a:lnTo>
                <a:lnTo>
                  <a:pt x="4864608" y="9144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14567" y="794689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39" name="Chord 38"/>
          <p:cNvSpPr/>
          <p:nvPr userDrawn="1"/>
        </p:nvSpPr>
        <p:spPr>
          <a:xfrm rot="12787175">
            <a:off x="7032452" y="3123270"/>
            <a:ext cx="2359713" cy="1877170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7481141" y="2124644"/>
            <a:ext cx="1648564" cy="1738452"/>
            <a:chOff x="6561582" y="2342519"/>
            <a:chExt cx="1445928" cy="1916724"/>
          </a:xfrm>
        </p:grpSpPr>
        <p:sp>
          <p:nvSpPr>
            <p:cNvPr id="105" name="Freeform 17"/>
            <p:cNvSpPr>
              <a:spLocks noEditPoints="1"/>
            </p:cNvSpPr>
            <p:nvPr/>
          </p:nvSpPr>
          <p:spPr bwMode="auto">
            <a:xfrm flipH="1">
              <a:off x="6895424" y="2342519"/>
              <a:ext cx="1112086" cy="1078855"/>
            </a:xfrm>
            <a:custGeom>
              <a:avLst/>
              <a:gdLst/>
              <a:ahLst/>
              <a:cxnLst>
                <a:cxn ang="0">
                  <a:pos x="1120" y="649"/>
                </a:cxn>
                <a:cxn ang="0">
                  <a:pos x="1116" y="467"/>
                </a:cxn>
                <a:cxn ang="0">
                  <a:pos x="969" y="463"/>
                </a:cxn>
                <a:cxn ang="0">
                  <a:pos x="919" y="334"/>
                </a:cxn>
                <a:cxn ang="0">
                  <a:pos x="1020" y="227"/>
                </a:cxn>
                <a:cxn ang="0">
                  <a:pos x="888" y="101"/>
                </a:cxn>
                <a:cxn ang="0">
                  <a:pos x="780" y="203"/>
                </a:cxn>
                <a:cxn ang="0">
                  <a:pos x="654" y="147"/>
                </a:cxn>
                <a:cxn ang="0">
                  <a:pos x="650" y="0"/>
                </a:cxn>
                <a:cxn ang="0">
                  <a:pos x="467" y="4"/>
                </a:cxn>
                <a:cxn ang="0">
                  <a:pos x="463" y="152"/>
                </a:cxn>
                <a:cxn ang="0">
                  <a:pos x="334" y="202"/>
                </a:cxn>
                <a:cxn ang="0">
                  <a:pos x="228" y="101"/>
                </a:cxn>
                <a:cxn ang="0">
                  <a:pos x="101" y="233"/>
                </a:cxn>
                <a:cxn ang="0">
                  <a:pos x="203" y="340"/>
                </a:cxn>
                <a:cxn ang="0">
                  <a:pos x="147" y="467"/>
                </a:cxn>
                <a:cxn ang="0">
                  <a:pos x="0" y="471"/>
                </a:cxn>
                <a:cxn ang="0">
                  <a:pos x="4" y="653"/>
                </a:cxn>
                <a:cxn ang="0">
                  <a:pos x="152" y="657"/>
                </a:cxn>
                <a:cxn ang="0">
                  <a:pos x="202" y="786"/>
                </a:cxn>
                <a:cxn ang="0">
                  <a:pos x="101" y="893"/>
                </a:cxn>
                <a:cxn ang="0">
                  <a:pos x="233" y="1019"/>
                </a:cxn>
                <a:cxn ang="0">
                  <a:pos x="341" y="917"/>
                </a:cxn>
                <a:cxn ang="0">
                  <a:pos x="467" y="973"/>
                </a:cxn>
                <a:cxn ang="0">
                  <a:pos x="471" y="1120"/>
                </a:cxn>
                <a:cxn ang="0">
                  <a:pos x="654" y="1116"/>
                </a:cxn>
                <a:cxn ang="0">
                  <a:pos x="657" y="968"/>
                </a:cxn>
                <a:cxn ang="0">
                  <a:pos x="787" y="918"/>
                </a:cxn>
                <a:cxn ang="0">
                  <a:pos x="893" y="1019"/>
                </a:cxn>
                <a:cxn ang="0">
                  <a:pos x="1020" y="887"/>
                </a:cxn>
                <a:cxn ang="0">
                  <a:pos x="918" y="780"/>
                </a:cxn>
                <a:cxn ang="0">
                  <a:pos x="974" y="653"/>
                </a:cxn>
                <a:cxn ang="0">
                  <a:pos x="560" y="803"/>
                </a:cxn>
                <a:cxn ang="0">
                  <a:pos x="560" y="317"/>
                </a:cxn>
                <a:cxn ang="0">
                  <a:pos x="560" y="803"/>
                </a:cxn>
              </a:cxnLst>
              <a:rect l="0" t="0" r="r" b="b"/>
              <a:pathLst>
                <a:path w="1120" h="1120">
                  <a:moveTo>
                    <a:pt x="1116" y="653"/>
                  </a:moveTo>
                  <a:cubicBezTo>
                    <a:pt x="1119" y="653"/>
                    <a:pt x="1120" y="652"/>
                    <a:pt x="1120" y="649"/>
                  </a:cubicBezTo>
                  <a:cubicBezTo>
                    <a:pt x="1120" y="471"/>
                    <a:pt x="1120" y="471"/>
                    <a:pt x="1120" y="471"/>
                  </a:cubicBezTo>
                  <a:cubicBezTo>
                    <a:pt x="1120" y="469"/>
                    <a:pt x="1119" y="467"/>
                    <a:pt x="1116" y="467"/>
                  </a:cubicBezTo>
                  <a:cubicBezTo>
                    <a:pt x="974" y="467"/>
                    <a:pt x="974" y="467"/>
                    <a:pt x="974" y="467"/>
                  </a:cubicBezTo>
                  <a:cubicBezTo>
                    <a:pt x="972" y="467"/>
                    <a:pt x="969" y="465"/>
                    <a:pt x="969" y="463"/>
                  </a:cubicBezTo>
                  <a:cubicBezTo>
                    <a:pt x="918" y="340"/>
                    <a:pt x="918" y="340"/>
                    <a:pt x="918" y="340"/>
                  </a:cubicBezTo>
                  <a:cubicBezTo>
                    <a:pt x="917" y="338"/>
                    <a:pt x="917" y="335"/>
                    <a:pt x="919" y="334"/>
                  </a:cubicBezTo>
                  <a:cubicBezTo>
                    <a:pt x="1020" y="233"/>
                    <a:pt x="1020" y="233"/>
                    <a:pt x="1020" y="233"/>
                  </a:cubicBezTo>
                  <a:cubicBezTo>
                    <a:pt x="1021" y="231"/>
                    <a:pt x="1021" y="229"/>
                    <a:pt x="1020" y="227"/>
                  </a:cubicBezTo>
                  <a:cubicBezTo>
                    <a:pt x="893" y="101"/>
                    <a:pt x="893" y="101"/>
                    <a:pt x="893" y="101"/>
                  </a:cubicBezTo>
                  <a:cubicBezTo>
                    <a:pt x="892" y="99"/>
                    <a:pt x="889" y="99"/>
                    <a:pt x="888" y="101"/>
                  </a:cubicBezTo>
                  <a:cubicBezTo>
                    <a:pt x="787" y="202"/>
                    <a:pt x="787" y="202"/>
                    <a:pt x="787" y="202"/>
                  </a:cubicBezTo>
                  <a:cubicBezTo>
                    <a:pt x="785" y="203"/>
                    <a:pt x="782" y="204"/>
                    <a:pt x="780" y="203"/>
                  </a:cubicBezTo>
                  <a:cubicBezTo>
                    <a:pt x="658" y="152"/>
                    <a:pt x="658" y="152"/>
                    <a:pt x="658" y="152"/>
                  </a:cubicBezTo>
                  <a:cubicBezTo>
                    <a:pt x="656" y="151"/>
                    <a:pt x="654" y="149"/>
                    <a:pt x="654" y="147"/>
                  </a:cubicBezTo>
                  <a:cubicBezTo>
                    <a:pt x="654" y="4"/>
                    <a:pt x="654" y="4"/>
                    <a:pt x="654" y="4"/>
                  </a:cubicBezTo>
                  <a:cubicBezTo>
                    <a:pt x="654" y="2"/>
                    <a:pt x="652" y="0"/>
                    <a:pt x="650" y="0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69" y="0"/>
                    <a:pt x="467" y="2"/>
                    <a:pt x="467" y="4"/>
                  </a:cubicBezTo>
                  <a:cubicBezTo>
                    <a:pt x="467" y="147"/>
                    <a:pt x="467" y="147"/>
                    <a:pt x="467" y="147"/>
                  </a:cubicBezTo>
                  <a:cubicBezTo>
                    <a:pt x="467" y="149"/>
                    <a:pt x="465" y="151"/>
                    <a:pt x="463" y="152"/>
                  </a:cubicBezTo>
                  <a:cubicBezTo>
                    <a:pt x="341" y="203"/>
                    <a:pt x="341" y="203"/>
                    <a:pt x="341" y="203"/>
                  </a:cubicBezTo>
                  <a:cubicBezTo>
                    <a:pt x="339" y="204"/>
                    <a:pt x="336" y="203"/>
                    <a:pt x="334" y="202"/>
                  </a:cubicBezTo>
                  <a:cubicBezTo>
                    <a:pt x="233" y="101"/>
                    <a:pt x="233" y="101"/>
                    <a:pt x="233" y="101"/>
                  </a:cubicBezTo>
                  <a:cubicBezTo>
                    <a:pt x="232" y="99"/>
                    <a:pt x="229" y="99"/>
                    <a:pt x="228" y="101"/>
                  </a:cubicBezTo>
                  <a:cubicBezTo>
                    <a:pt x="101" y="227"/>
                    <a:pt x="101" y="227"/>
                    <a:pt x="101" y="227"/>
                  </a:cubicBezTo>
                  <a:cubicBezTo>
                    <a:pt x="100" y="229"/>
                    <a:pt x="100" y="231"/>
                    <a:pt x="101" y="233"/>
                  </a:cubicBezTo>
                  <a:cubicBezTo>
                    <a:pt x="202" y="334"/>
                    <a:pt x="202" y="334"/>
                    <a:pt x="202" y="334"/>
                  </a:cubicBezTo>
                  <a:cubicBezTo>
                    <a:pt x="204" y="335"/>
                    <a:pt x="204" y="338"/>
                    <a:pt x="203" y="340"/>
                  </a:cubicBezTo>
                  <a:cubicBezTo>
                    <a:pt x="152" y="463"/>
                    <a:pt x="152" y="463"/>
                    <a:pt x="152" y="463"/>
                  </a:cubicBezTo>
                  <a:cubicBezTo>
                    <a:pt x="152" y="465"/>
                    <a:pt x="149" y="467"/>
                    <a:pt x="147" y="467"/>
                  </a:cubicBezTo>
                  <a:cubicBezTo>
                    <a:pt x="4" y="467"/>
                    <a:pt x="4" y="467"/>
                    <a:pt x="4" y="467"/>
                  </a:cubicBezTo>
                  <a:cubicBezTo>
                    <a:pt x="2" y="467"/>
                    <a:pt x="0" y="468"/>
                    <a:pt x="0" y="471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0" y="652"/>
                    <a:pt x="2" y="653"/>
                    <a:pt x="4" y="653"/>
                  </a:cubicBezTo>
                  <a:cubicBezTo>
                    <a:pt x="147" y="653"/>
                    <a:pt x="147" y="653"/>
                    <a:pt x="147" y="653"/>
                  </a:cubicBezTo>
                  <a:cubicBezTo>
                    <a:pt x="149" y="653"/>
                    <a:pt x="152" y="655"/>
                    <a:pt x="152" y="657"/>
                  </a:cubicBezTo>
                  <a:cubicBezTo>
                    <a:pt x="203" y="780"/>
                    <a:pt x="203" y="780"/>
                    <a:pt x="203" y="780"/>
                  </a:cubicBezTo>
                  <a:cubicBezTo>
                    <a:pt x="204" y="782"/>
                    <a:pt x="204" y="785"/>
                    <a:pt x="202" y="786"/>
                  </a:cubicBezTo>
                  <a:cubicBezTo>
                    <a:pt x="101" y="887"/>
                    <a:pt x="101" y="887"/>
                    <a:pt x="101" y="887"/>
                  </a:cubicBezTo>
                  <a:cubicBezTo>
                    <a:pt x="100" y="889"/>
                    <a:pt x="100" y="891"/>
                    <a:pt x="101" y="893"/>
                  </a:cubicBezTo>
                  <a:cubicBezTo>
                    <a:pt x="228" y="1019"/>
                    <a:pt x="228" y="1019"/>
                    <a:pt x="228" y="1019"/>
                  </a:cubicBezTo>
                  <a:cubicBezTo>
                    <a:pt x="229" y="1021"/>
                    <a:pt x="232" y="1021"/>
                    <a:pt x="233" y="1019"/>
                  </a:cubicBezTo>
                  <a:cubicBezTo>
                    <a:pt x="334" y="918"/>
                    <a:pt x="334" y="918"/>
                    <a:pt x="334" y="918"/>
                  </a:cubicBezTo>
                  <a:cubicBezTo>
                    <a:pt x="336" y="917"/>
                    <a:pt x="339" y="916"/>
                    <a:pt x="341" y="917"/>
                  </a:cubicBezTo>
                  <a:cubicBezTo>
                    <a:pt x="463" y="968"/>
                    <a:pt x="463" y="968"/>
                    <a:pt x="463" y="968"/>
                  </a:cubicBezTo>
                  <a:cubicBezTo>
                    <a:pt x="465" y="969"/>
                    <a:pt x="467" y="971"/>
                    <a:pt x="467" y="973"/>
                  </a:cubicBezTo>
                  <a:cubicBezTo>
                    <a:pt x="467" y="1116"/>
                    <a:pt x="467" y="1116"/>
                    <a:pt x="467" y="1116"/>
                  </a:cubicBezTo>
                  <a:cubicBezTo>
                    <a:pt x="467" y="1118"/>
                    <a:pt x="469" y="1120"/>
                    <a:pt x="471" y="1120"/>
                  </a:cubicBezTo>
                  <a:cubicBezTo>
                    <a:pt x="650" y="1120"/>
                    <a:pt x="650" y="1120"/>
                    <a:pt x="650" y="1120"/>
                  </a:cubicBezTo>
                  <a:cubicBezTo>
                    <a:pt x="652" y="1120"/>
                    <a:pt x="654" y="1118"/>
                    <a:pt x="654" y="1116"/>
                  </a:cubicBezTo>
                  <a:cubicBezTo>
                    <a:pt x="654" y="973"/>
                    <a:pt x="654" y="973"/>
                    <a:pt x="654" y="973"/>
                  </a:cubicBezTo>
                  <a:cubicBezTo>
                    <a:pt x="654" y="971"/>
                    <a:pt x="655" y="969"/>
                    <a:pt x="657" y="968"/>
                  </a:cubicBezTo>
                  <a:cubicBezTo>
                    <a:pt x="780" y="917"/>
                    <a:pt x="780" y="917"/>
                    <a:pt x="780" y="917"/>
                  </a:cubicBezTo>
                  <a:cubicBezTo>
                    <a:pt x="782" y="916"/>
                    <a:pt x="785" y="917"/>
                    <a:pt x="787" y="918"/>
                  </a:cubicBezTo>
                  <a:cubicBezTo>
                    <a:pt x="888" y="1019"/>
                    <a:pt x="888" y="1019"/>
                    <a:pt x="888" y="1019"/>
                  </a:cubicBezTo>
                  <a:cubicBezTo>
                    <a:pt x="889" y="1021"/>
                    <a:pt x="892" y="1021"/>
                    <a:pt x="893" y="1019"/>
                  </a:cubicBezTo>
                  <a:cubicBezTo>
                    <a:pt x="1020" y="893"/>
                    <a:pt x="1020" y="893"/>
                    <a:pt x="1020" y="893"/>
                  </a:cubicBezTo>
                  <a:cubicBezTo>
                    <a:pt x="1021" y="891"/>
                    <a:pt x="1021" y="889"/>
                    <a:pt x="1020" y="887"/>
                  </a:cubicBezTo>
                  <a:cubicBezTo>
                    <a:pt x="919" y="786"/>
                    <a:pt x="919" y="786"/>
                    <a:pt x="919" y="786"/>
                  </a:cubicBezTo>
                  <a:cubicBezTo>
                    <a:pt x="917" y="785"/>
                    <a:pt x="917" y="782"/>
                    <a:pt x="918" y="780"/>
                  </a:cubicBezTo>
                  <a:cubicBezTo>
                    <a:pt x="969" y="657"/>
                    <a:pt x="969" y="657"/>
                    <a:pt x="969" y="657"/>
                  </a:cubicBezTo>
                  <a:cubicBezTo>
                    <a:pt x="969" y="655"/>
                    <a:pt x="972" y="653"/>
                    <a:pt x="974" y="653"/>
                  </a:cubicBezTo>
                  <a:lnTo>
                    <a:pt x="1116" y="653"/>
                  </a:lnTo>
                  <a:close/>
                  <a:moveTo>
                    <a:pt x="560" y="803"/>
                  </a:moveTo>
                  <a:cubicBezTo>
                    <a:pt x="426" y="803"/>
                    <a:pt x="318" y="694"/>
                    <a:pt x="318" y="560"/>
                  </a:cubicBezTo>
                  <a:cubicBezTo>
                    <a:pt x="318" y="426"/>
                    <a:pt x="426" y="317"/>
                    <a:pt x="560" y="317"/>
                  </a:cubicBezTo>
                  <a:cubicBezTo>
                    <a:pt x="694" y="317"/>
                    <a:pt x="803" y="426"/>
                    <a:pt x="803" y="560"/>
                  </a:cubicBezTo>
                  <a:cubicBezTo>
                    <a:pt x="803" y="694"/>
                    <a:pt x="694" y="803"/>
                    <a:pt x="560" y="80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CA" sz="1633">
                <a:solidFill>
                  <a:srgbClr val="1F497D"/>
                </a:solidFill>
              </a:endParaRPr>
            </a:p>
          </p:txBody>
        </p:sp>
        <p:sp>
          <p:nvSpPr>
            <p:cNvPr id="106" name="Freeform 18"/>
            <p:cNvSpPr>
              <a:spLocks noEditPoints="1"/>
            </p:cNvSpPr>
            <p:nvPr/>
          </p:nvSpPr>
          <p:spPr bwMode="auto">
            <a:xfrm flipH="1">
              <a:off x="7146936" y="3483224"/>
              <a:ext cx="799921" cy="776019"/>
            </a:xfrm>
            <a:custGeom>
              <a:avLst/>
              <a:gdLst/>
              <a:ahLst/>
              <a:cxnLst>
                <a:cxn ang="0">
                  <a:pos x="1120" y="649"/>
                </a:cxn>
                <a:cxn ang="0">
                  <a:pos x="1116" y="467"/>
                </a:cxn>
                <a:cxn ang="0">
                  <a:pos x="969" y="463"/>
                </a:cxn>
                <a:cxn ang="0">
                  <a:pos x="919" y="334"/>
                </a:cxn>
                <a:cxn ang="0">
                  <a:pos x="1020" y="227"/>
                </a:cxn>
                <a:cxn ang="0">
                  <a:pos x="888" y="101"/>
                </a:cxn>
                <a:cxn ang="0">
                  <a:pos x="780" y="203"/>
                </a:cxn>
                <a:cxn ang="0">
                  <a:pos x="654" y="147"/>
                </a:cxn>
                <a:cxn ang="0">
                  <a:pos x="650" y="0"/>
                </a:cxn>
                <a:cxn ang="0">
                  <a:pos x="467" y="4"/>
                </a:cxn>
                <a:cxn ang="0">
                  <a:pos x="463" y="152"/>
                </a:cxn>
                <a:cxn ang="0">
                  <a:pos x="334" y="202"/>
                </a:cxn>
                <a:cxn ang="0">
                  <a:pos x="228" y="101"/>
                </a:cxn>
                <a:cxn ang="0">
                  <a:pos x="101" y="233"/>
                </a:cxn>
                <a:cxn ang="0">
                  <a:pos x="203" y="340"/>
                </a:cxn>
                <a:cxn ang="0">
                  <a:pos x="147" y="467"/>
                </a:cxn>
                <a:cxn ang="0">
                  <a:pos x="0" y="471"/>
                </a:cxn>
                <a:cxn ang="0">
                  <a:pos x="4" y="653"/>
                </a:cxn>
                <a:cxn ang="0">
                  <a:pos x="152" y="657"/>
                </a:cxn>
                <a:cxn ang="0">
                  <a:pos x="202" y="786"/>
                </a:cxn>
                <a:cxn ang="0">
                  <a:pos x="101" y="893"/>
                </a:cxn>
                <a:cxn ang="0">
                  <a:pos x="233" y="1019"/>
                </a:cxn>
                <a:cxn ang="0">
                  <a:pos x="341" y="917"/>
                </a:cxn>
                <a:cxn ang="0">
                  <a:pos x="467" y="973"/>
                </a:cxn>
                <a:cxn ang="0">
                  <a:pos x="471" y="1120"/>
                </a:cxn>
                <a:cxn ang="0">
                  <a:pos x="654" y="1116"/>
                </a:cxn>
                <a:cxn ang="0">
                  <a:pos x="657" y="968"/>
                </a:cxn>
                <a:cxn ang="0">
                  <a:pos x="787" y="918"/>
                </a:cxn>
                <a:cxn ang="0">
                  <a:pos x="893" y="1019"/>
                </a:cxn>
                <a:cxn ang="0">
                  <a:pos x="1020" y="887"/>
                </a:cxn>
                <a:cxn ang="0">
                  <a:pos x="918" y="780"/>
                </a:cxn>
                <a:cxn ang="0">
                  <a:pos x="974" y="653"/>
                </a:cxn>
                <a:cxn ang="0">
                  <a:pos x="560" y="803"/>
                </a:cxn>
                <a:cxn ang="0">
                  <a:pos x="560" y="317"/>
                </a:cxn>
                <a:cxn ang="0">
                  <a:pos x="560" y="803"/>
                </a:cxn>
              </a:cxnLst>
              <a:rect l="0" t="0" r="r" b="b"/>
              <a:pathLst>
                <a:path w="1120" h="1120">
                  <a:moveTo>
                    <a:pt x="1116" y="653"/>
                  </a:moveTo>
                  <a:cubicBezTo>
                    <a:pt x="1119" y="653"/>
                    <a:pt x="1120" y="652"/>
                    <a:pt x="1120" y="649"/>
                  </a:cubicBezTo>
                  <a:cubicBezTo>
                    <a:pt x="1120" y="471"/>
                    <a:pt x="1120" y="471"/>
                    <a:pt x="1120" y="471"/>
                  </a:cubicBezTo>
                  <a:cubicBezTo>
                    <a:pt x="1120" y="469"/>
                    <a:pt x="1119" y="467"/>
                    <a:pt x="1116" y="467"/>
                  </a:cubicBezTo>
                  <a:cubicBezTo>
                    <a:pt x="974" y="467"/>
                    <a:pt x="974" y="467"/>
                    <a:pt x="974" y="467"/>
                  </a:cubicBezTo>
                  <a:cubicBezTo>
                    <a:pt x="972" y="467"/>
                    <a:pt x="969" y="465"/>
                    <a:pt x="969" y="463"/>
                  </a:cubicBezTo>
                  <a:cubicBezTo>
                    <a:pt x="918" y="340"/>
                    <a:pt x="918" y="340"/>
                    <a:pt x="918" y="340"/>
                  </a:cubicBezTo>
                  <a:cubicBezTo>
                    <a:pt x="917" y="338"/>
                    <a:pt x="917" y="335"/>
                    <a:pt x="919" y="334"/>
                  </a:cubicBezTo>
                  <a:cubicBezTo>
                    <a:pt x="1020" y="233"/>
                    <a:pt x="1020" y="233"/>
                    <a:pt x="1020" y="233"/>
                  </a:cubicBezTo>
                  <a:cubicBezTo>
                    <a:pt x="1021" y="231"/>
                    <a:pt x="1021" y="229"/>
                    <a:pt x="1020" y="227"/>
                  </a:cubicBezTo>
                  <a:cubicBezTo>
                    <a:pt x="893" y="101"/>
                    <a:pt x="893" y="101"/>
                    <a:pt x="893" y="101"/>
                  </a:cubicBezTo>
                  <a:cubicBezTo>
                    <a:pt x="892" y="99"/>
                    <a:pt x="889" y="99"/>
                    <a:pt x="888" y="101"/>
                  </a:cubicBezTo>
                  <a:cubicBezTo>
                    <a:pt x="787" y="202"/>
                    <a:pt x="787" y="202"/>
                    <a:pt x="787" y="202"/>
                  </a:cubicBezTo>
                  <a:cubicBezTo>
                    <a:pt x="785" y="203"/>
                    <a:pt x="782" y="204"/>
                    <a:pt x="780" y="203"/>
                  </a:cubicBezTo>
                  <a:cubicBezTo>
                    <a:pt x="658" y="152"/>
                    <a:pt x="658" y="152"/>
                    <a:pt x="658" y="152"/>
                  </a:cubicBezTo>
                  <a:cubicBezTo>
                    <a:pt x="656" y="151"/>
                    <a:pt x="654" y="149"/>
                    <a:pt x="654" y="147"/>
                  </a:cubicBezTo>
                  <a:cubicBezTo>
                    <a:pt x="654" y="4"/>
                    <a:pt x="654" y="4"/>
                    <a:pt x="654" y="4"/>
                  </a:cubicBezTo>
                  <a:cubicBezTo>
                    <a:pt x="654" y="2"/>
                    <a:pt x="652" y="0"/>
                    <a:pt x="650" y="0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69" y="0"/>
                    <a:pt x="467" y="2"/>
                    <a:pt x="467" y="4"/>
                  </a:cubicBezTo>
                  <a:cubicBezTo>
                    <a:pt x="467" y="147"/>
                    <a:pt x="467" y="147"/>
                    <a:pt x="467" y="147"/>
                  </a:cubicBezTo>
                  <a:cubicBezTo>
                    <a:pt x="467" y="149"/>
                    <a:pt x="465" y="151"/>
                    <a:pt x="463" y="152"/>
                  </a:cubicBezTo>
                  <a:cubicBezTo>
                    <a:pt x="341" y="203"/>
                    <a:pt x="341" y="203"/>
                    <a:pt x="341" y="203"/>
                  </a:cubicBezTo>
                  <a:cubicBezTo>
                    <a:pt x="339" y="204"/>
                    <a:pt x="336" y="203"/>
                    <a:pt x="334" y="202"/>
                  </a:cubicBezTo>
                  <a:cubicBezTo>
                    <a:pt x="233" y="101"/>
                    <a:pt x="233" y="101"/>
                    <a:pt x="233" y="101"/>
                  </a:cubicBezTo>
                  <a:cubicBezTo>
                    <a:pt x="232" y="99"/>
                    <a:pt x="229" y="99"/>
                    <a:pt x="228" y="101"/>
                  </a:cubicBezTo>
                  <a:cubicBezTo>
                    <a:pt x="101" y="227"/>
                    <a:pt x="101" y="227"/>
                    <a:pt x="101" y="227"/>
                  </a:cubicBezTo>
                  <a:cubicBezTo>
                    <a:pt x="100" y="229"/>
                    <a:pt x="100" y="231"/>
                    <a:pt x="101" y="233"/>
                  </a:cubicBezTo>
                  <a:cubicBezTo>
                    <a:pt x="202" y="334"/>
                    <a:pt x="202" y="334"/>
                    <a:pt x="202" y="334"/>
                  </a:cubicBezTo>
                  <a:cubicBezTo>
                    <a:pt x="204" y="335"/>
                    <a:pt x="204" y="338"/>
                    <a:pt x="203" y="340"/>
                  </a:cubicBezTo>
                  <a:cubicBezTo>
                    <a:pt x="152" y="463"/>
                    <a:pt x="152" y="463"/>
                    <a:pt x="152" y="463"/>
                  </a:cubicBezTo>
                  <a:cubicBezTo>
                    <a:pt x="152" y="465"/>
                    <a:pt x="149" y="467"/>
                    <a:pt x="147" y="467"/>
                  </a:cubicBezTo>
                  <a:cubicBezTo>
                    <a:pt x="4" y="467"/>
                    <a:pt x="4" y="467"/>
                    <a:pt x="4" y="467"/>
                  </a:cubicBezTo>
                  <a:cubicBezTo>
                    <a:pt x="2" y="467"/>
                    <a:pt x="0" y="468"/>
                    <a:pt x="0" y="471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0" y="652"/>
                    <a:pt x="2" y="653"/>
                    <a:pt x="4" y="653"/>
                  </a:cubicBezTo>
                  <a:cubicBezTo>
                    <a:pt x="147" y="653"/>
                    <a:pt x="147" y="653"/>
                    <a:pt x="147" y="653"/>
                  </a:cubicBezTo>
                  <a:cubicBezTo>
                    <a:pt x="149" y="653"/>
                    <a:pt x="152" y="655"/>
                    <a:pt x="152" y="657"/>
                  </a:cubicBezTo>
                  <a:cubicBezTo>
                    <a:pt x="203" y="780"/>
                    <a:pt x="203" y="780"/>
                    <a:pt x="203" y="780"/>
                  </a:cubicBezTo>
                  <a:cubicBezTo>
                    <a:pt x="204" y="782"/>
                    <a:pt x="204" y="785"/>
                    <a:pt x="202" y="786"/>
                  </a:cubicBezTo>
                  <a:cubicBezTo>
                    <a:pt x="101" y="887"/>
                    <a:pt x="101" y="887"/>
                    <a:pt x="101" y="887"/>
                  </a:cubicBezTo>
                  <a:cubicBezTo>
                    <a:pt x="100" y="889"/>
                    <a:pt x="100" y="891"/>
                    <a:pt x="101" y="893"/>
                  </a:cubicBezTo>
                  <a:cubicBezTo>
                    <a:pt x="228" y="1019"/>
                    <a:pt x="228" y="1019"/>
                    <a:pt x="228" y="1019"/>
                  </a:cubicBezTo>
                  <a:cubicBezTo>
                    <a:pt x="229" y="1021"/>
                    <a:pt x="232" y="1021"/>
                    <a:pt x="233" y="1019"/>
                  </a:cubicBezTo>
                  <a:cubicBezTo>
                    <a:pt x="334" y="918"/>
                    <a:pt x="334" y="918"/>
                    <a:pt x="334" y="918"/>
                  </a:cubicBezTo>
                  <a:cubicBezTo>
                    <a:pt x="336" y="917"/>
                    <a:pt x="339" y="916"/>
                    <a:pt x="341" y="917"/>
                  </a:cubicBezTo>
                  <a:cubicBezTo>
                    <a:pt x="463" y="968"/>
                    <a:pt x="463" y="968"/>
                    <a:pt x="463" y="968"/>
                  </a:cubicBezTo>
                  <a:cubicBezTo>
                    <a:pt x="465" y="969"/>
                    <a:pt x="467" y="971"/>
                    <a:pt x="467" y="973"/>
                  </a:cubicBezTo>
                  <a:cubicBezTo>
                    <a:pt x="467" y="1116"/>
                    <a:pt x="467" y="1116"/>
                    <a:pt x="467" y="1116"/>
                  </a:cubicBezTo>
                  <a:cubicBezTo>
                    <a:pt x="467" y="1118"/>
                    <a:pt x="469" y="1120"/>
                    <a:pt x="471" y="1120"/>
                  </a:cubicBezTo>
                  <a:cubicBezTo>
                    <a:pt x="650" y="1120"/>
                    <a:pt x="650" y="1120"/>
                    <a:pt x="650" y="1120"/>
                  </a:cubicBezTo>
                  <a:cubicBezTo>
                    <a:pt x="652" y="1120"/>
                    <a:pt x="654" y="1118"/>
                    <a:pt x="654" y="1116"/>
                  </a:cubicBezTo>
                  <a:cubicBezTo>
                    <a:pt x="654" y="973"/>
                    <a:pt x="654" y="973"/>
                    <a:pt x="654" y="973"/>
                  </a:cubicBezTo>
                  <a:cubicBezTo>
                    <a:pt x="654" y="971"/>
                    <a:pt x="655" y="969"/>
                    <a:pt x="657" y="968"/>
                  </a:cubicBezTo>
                  <a:cubicBezTo>
                    <a:pt x="780" y="917"/>
                    <a:pt x="780" y="917"/>
                    <a:pt x="780" y="917"/>
                  </a:cubicBezTo>
                  <a:cubicBezTo>
                    <a:pt x="782" y="916"/>
                    <a:pt x="785" y="917"/>
                    <a:pt x="787" y="918"/>
                  </a:cubicBezTo>
                  <a:cubicBezTo>
                    <a:pt x="888" y="1019"/>
                    <a:pt x="888" y="1019"/>
                    <a:pt x="888" y="1019"/>
                  </a:cubicBezTo>
                  <a:cubicBezTo>
                    <a:pt x="889" y="1021"/>
                    <a:pt x="892" y="1021"/>
                    <a:pt x="893" y="1019"/>
                  </a:cubicBezTo>
                  <a:cubicBezTo>
                    <a:pt x="1020" y="893"/>
                    <a:pt x="1020" y="893"/>
                    <a:pt x="1020" y="893"/>
                  </a:cubicBezTo>
                  <a:cubicBezTo>
                    <a:pt x="1021" y="891"/>
                    <a:pt x="1021" y="889"/>
                    <a:pt x="1020" y="887"/>
                  </a:cubicBezTo>
                  <a:cubicBezTo>
                    <a:pt x="919" y="786"/>
                    <a:pt x="919" y="786"/>
                    <a:pt x="919" y="786"/>
                  </a:cubicBezTo>
                  <a:cubicBezTo>
                    <a:pt x="917" y="785"/>
                    <a:pt x="917" y="782"/>
                    <a:pt x="918" y="780"/>
                  </a:cubicBezTo>
                  <a:cubicBezTo>
                    <a:pt x="969" y="657"/>
                    <a:pt x="969" y="657"/>
                    <a:pt x="969" y="657"/>
                  </a:cubicBezTo>
                  <a:cubicBezTo>
                    <a:pt x="969" y="655"/>
                    <a:pt x="972" y="653"/>
                    <a:pt x="974" y="653"/>
                  </a:cubicBezTo>
                  <a:lnTo>
                    <a:pt x="1116" y="653"/>
                  </a:lnTo>
                  <a:close/>
                  <a:moveTo>
                    <a:pt x="560" y="803"/>
                  </a:moveTo>
                  <a:cubicBezTo>
                    <a:pt x="426" y="803"/>
                    <a:pt x="318" y="694"/>
                    <a:pt x="318" y="560"/>
                  </a:cubicBezTo>
                  <a:cubicBezTo>
                    <a:pt x="318" y="426"/>
                    <a:pt x="426" y="317"/>
                    <a:pt x="560" y="317"/>
                  </a:cubicBezTo>
                  <a:cubicBezTo>
                    <a:pt x="694" y="317"/>
                    <a:pt x="803" y="426"/>
                    <a:pt x="803" y="560"/>
                  </a:cubicBezTo>
                  <a:cubicBezTo>
                    <a:pt x="803" y="694"/>
                    <a:pt x="694" y="803"/>
                    <a:pt x="560" y="80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CA" sz="1633">
                <a:solidFill>
                  <a:srgbClr val="1F497D"/>
                </a:solidFill>
              </a:endParaRPr>
            </a:p>
          </p:txBody>
        </p:sp>
        <p:sp>
          <p:nvSpPr>
            <p:cNvPr id="107" name="Freeform 19"/>
            <p:cNvSpPr>
              <a:spLocks noEditPoints="1"/>
            </p:cNvSpPr>
            <p:nvPr/>
          </p:nvSpPr>
          <p:spPr bwMode="auto">
            <a:xfrm flipH="1">
              <a:off x="6561582" y="3313910"/>
              <a:ext cx="557127" cy="539427"/>
            </a:xfrm>
            <a:custGeom>
              <a:avLst/>
              <a:gdLst/>
              <a:ahLst/>
              <a:cxnLst>
                <a:cxn ang="0">
                  <a:pos x="560" y="325"/>
                </a:cxn>
                <a:cxn ang="0">
                  <a:pos x="558" y="233"/>
                </a:cxn>
                <a:cxn ang="0">
                  <a:pos x="485" y="231"/>
                </a:cxn>
                <a:cxn ang="0">
                  <a:pos x="460" y="167"/>
                </a:cxn>
                <a:cxn ang="0">
                  <a:pos x="510" y="114"/>
                </a:cxn>
                <a:cxn ang="0">
                  <a:pos x="444" y="50"/>
                </a:cxn>
                <a:cxn ang="0">
                  <a:pos x="390" y="101"/>
                </a:cxn>
                <a:cxn ang="0">
                  <a:pos x="327" y="73"/>
                </a:cxn>
                <a:cxn ang="0">
                  <a:pos x="325" y="0"/>
                </a:cxn>
                <a:cxn ang="0">
                  <a:pos x="234" y="2"/>
                </a:cxn>
                <a:cxn ang="0">
                  <a:pos x="232" y="76"/>
                </a:cxn>
                <a:cxn ang="0">
                  <a:pos x="167" y="101"/>
                </a:cxn>
                <a:cxn ang="0">
                  <a:pos x="114" y="50"/>
                </a:cxn>
                <a:cxn ang="0">
                  <a:pos x="51" y="116"/>
                </a:cxn>
                <a:cxn ang="0">
                  <a:pos x="102" y="170"/>
                </a:cxn>
                <a:cxn ang="0">
                  <a:pos x="74" y="233"/>
                </a:cxn>
                <a:cxn ang="0">
                  <a:pos x="0" y="235"/>
                </a:cxn>
                <a:cxn ang="0">
                  <a:pos x="2" y="327"/>
                </a:cxn>
                <a:cxn ang="0">
                  <a:pos x="76" y="328"/>
                </a:cxn>
                <a:cxn ang="0">
                  <a:pos x="101" y="393"/>
                </a:cxn>
                <a:cxn ang="0">
                  <a:pos x="51" y="446"/>
                </a:cxn>
                <a:cxn ang="0">
                  <a:pos x="117" y="510"/>
                </a:cxn>
                <a:cxn ang="0">
                  <a:pos x="171" y="459"/>
                </a:cxn>
                <a:cxn ang="0">
                  <a:pos x="234" y="487"/>
                </a:cxn>
                <a:cxn ang="0">
                  <a:pos x="236" y="560"/>
                </a:cxn>
                <a:cxn ang="0">
                  <a:pos x="327" y="558"/>
                </a:cxn>
                <a:cxn ang="0">
                  <a:pos x="329" y="484"/>
                </a:cxn>
                <a:cxn ang="0">
                  <a:pos x="394" y="459"/>
                </a:cxn>
                <a:cxn ang="0">
                  <a:pos x="447" y="510"/>
                </a:cxn>
                <a:cxn ang="0">
                  <a:pos x="510" y="444"/>
                </a:cxn>
                <a:cxn ang="0">
                  <a:pos x="459" y="390"/>
                </a:cxn>
                <a:cxn ang="0">
                  <a:pos x="487" y="327"/>
                </a:cxn>
                <a:cxn ang="0">
                  <a:pos x="374" y="280"/>
                </a:cxn>
                <a:cxn ang="0">
                  <a:pos x="187" y="280"/>
                </a:cxn>
                <a:cxn ang="0">
                  <a:pos x="374" y="280"/>
                </a:cxn>
              </a:cxnLst>
              <a:rect l="0" t="0" r="r" b="b"/>
              <a:pathLst>
                <a:path w="560" h="560">
                  <a:moveTo>
                    <a:pt x="558" y="327"/>
                  </a:moveTo>
                  <a:cubicBezTo>
                    <a:pt x="559" y="327"/>
                    <a:pt x="560" y="326"/>
                    <a:pt x="560" y="325"/>
                  </a:cubicBezTo>
                  <a:cubicBezTo>
                    <a:pt x="560" y="235"/>
                    <a:pt x="560" y="235"/>
                    <a:pt x="560" y="235"/>
                  </a:cubicBezTo>
                  <a:cubicBezTo>
                    <a:pt x="560" y="234"/>
                    <a:pt x="559" y="233"/>
                    <a:pt x="558" y="233"/>
                  </a:cubicBezTo>
                  <a:cubicBezTo>
                    <a:pt x="487" y="233"/>
                    <a:pt x="487" y="233"/>
                    <a:pt x="487" y="233"/>
                  </a:cubicBezTo>
                  <a:cubicBezTo>
                    <a:pt x="486" y="233"/>
                    <a:pt x="485" y="232"/>
                    <a:pt x="485" y="231"/>
                  </a:cubicBezTo>
                  <a:cubicBezTo>
                    <a:pt x="459" y="170"/>
                    <a:pt x="459" y="170"/>
                    <a:pt x="459" y="170"/>
                  </a:cubicBezTo>
                  <a:cubicBezTo>
                    <a:pt x="459" y="169"/>
                    <a:pt x="459" y="168"/>
                    <a:pt x="460" y="167"/>
                  </a:cubicBezTo>
                  <a:cubicBezTo>
                    <a:pt x="510" y="116"/>
                    <a:pt x="510" y="116"/>
                    <a:pt x="510" y="116"/>
                  </a:cubicBezTo>
                  <a:cubicBezTo>
                    <a:pt x="511" y="116"/>
                    <a:pt x="511" y="114"/>
                    <a:pt x="510" y="114"/>
                  </a:cubicBezTo>
                  <a:cubicBezTo>
                    <a:pt x="447" y="50"/>
                    <a:pt x="447" y="50"/>
                    <a:pt x="447" y="50"/>
                  </a:cubicBezTo>
                  <a:cubicBezTo>
                    <a:pt x="446" y="50"/>
                    <a:pt x="445" y="50"/>
                    <a:pt x="444" y="50"/>
                  </a:cubicBezTo>
                  <a:cubicBezTo>
                    <a:pt x="394" y="101"/>
                    <a:pt x="394" y="101"/>
                    <a:pt x="394" y="101"/>
                  </a:cubicBezTo>
                  <a:cubicBezTo>
                    <a:pt x="393" y="102"/>
                    <a:pt x="391" y="102"/>
                    <a:pt x="390" y="101"/>
                  </a:cubicBezTo>
                  <a:cubicBezTo>
                    <a:pt x="329" y="76"/>
                    <a:pt x="329" y="76"/>
                    <a:pt x="329" y="76"/>
                  </a:cubicBezTo>
                  <a:cubicBezTo>
                    <a:pt x="328" y="76"/>
                    <a:pt x="327" y="74"/>
                    <a:pt x="327" y="73"/>
                  </a:cubicBezTo>
                  <a:cubicBezTo>
                    <a:pt x="327" y="2"/>
                    <a:pt x="327" y="2"/>
                    <a:pt x="327" y="2"/>
                  </a:cubicBezTo>
                  <a:cubicBezTo>
                    <a:pt x="327" y="1"/>
                    <a:pt x="326" y="0"/>
                    <a:pt x="325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5" y="0"/>
                    <a:pt x="234" y="1"/>
                    <a:pt x="234" y="2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4"/>
                    <a:pt x="233" y="76"/>
                    <a:pt x="232" y="76"/>
                  </a:cubicBezTo>
                  <a:cubicBezTo>
                    <a:pt x="171" y="101"/>
                    <a:pt x="171" y="101"/>
                    <a:pt x="171" y="101"/>
                  </a:cubicBezTo>
                  <a:cubicBezTo>
                    <a:pt x="170" y="102"/>
                    <a:pt x="168" y="102"/>
                    <a:pt x="167" y="10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6" y="50"/>
                    <a:pt x="115" y="50"/>
                    <a:pt x="114" y="50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0" y="114"/>
                    <a:pt x="50" y="116"/>
                    <a:pt x="51" y="116"/>
                  </a:cubicBezTo>
                  <a:cubicBezTo>
                    <a:pt x="101" y="167"/>
                    <a:pt x="101" y="167"/>
                    <a:pt x="101" y="167"/>
                  </a:cubicBezTo>
                  <a:cubicBezTo>
                    <a:pt x="102" y="168"/>
                    <a:pt x="102" y="169"/>
                    <a:pt x="102" y="170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76" y="232"/>
                    <a:pt x="75" y="233"/>
                    <a:pt x="74" y="233"/>
                  </a:cubicBezTo>
                  <a:cubicBezTo>
                    <a:pt x="2" y="233"/>
                    <a:pt x="2" y="233"/>
                    <a:pt x="2" y="233"/>
                  </a:cubicBezTo>
                  <a:cubicBezTo>
                    <a:pt x="1" y="233"/>
                    <a:pt x="0" y="234"/>
                    <a:pt x="0" y="235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26"/>
                    <a:pt x="1" y="327"/>
                    <a:pt x="2" y="327"/>
                  </a:cubicBezTo>
                  <a:cubicBezTo>
                    <a:pt x="74" y="327"/>
                    <a:pt x="74" y="327"/>
                    <a:pt x="74" y="327"/>
                  </a:cubicBezTo>
                  <a:cubicBezTo>
                    <a:pt x="75" y="327"/>
                    <a:pt x="76" y="327"/>
                    <a:pt x="76" y="328"/>
                  </a:cubicBezTo>
                  <a:cubicBezTo>
                    <a:pt x="102" y="390"/>
                    <a:pt x="102" y="390"/>
                    <a:pt x="102" y="390"/>
                  </a:cubicBezTo>
                  <a:cubicBezTo>
                    <a:pt x="102" y="391"/>
                    <a:pt x="102" y="392"/>
                    <a:pt x="101" y="393"/>
                  </a:cubicBezTo>
                  <a:cubicBezTo>
                    <a:pt x="51" y="443"/>
                    <a:pt x="51" y="443"/>
                    <a:pt x="51" y="443"/>
                  </a:cubicBezTo>
                  <a:cubicBezTo>
                    <a:pt x="50" y="444"/>
                    <a:pt x="50" y="446"/>
                    <a:pt x="51" y="446"/>
                  </a:cubicBezTo>
                  <a:cubicBezTo>
                    <a:pt x="114" y="510"/>
                    <a:pt x="114" y="510"/>
                    <a:pt x="114" y="510"/>
                  </a:cubicBezTo>
                  <a:cubicBezTo>
                    <a:pt x="115" y="510"/>
                    <a:pt x="116" y="510"/>
                    <a:pt x="117" y="510"/>
                  </a:cubicBezTo>
                  <a:cubicBezTo>
                    <a:pt x="167" y="459"/>
                    <a:pt x="167" y="459"/>
                    <a:pt x="167" y="459"/>
                  </a:cubicBezTo>
                  <a:cubicBezTo>
                    <a:pt x="168" y="458"/>
                    <a:pt x="170" y="458"/>
                    <a:pt x="171" y="459"/>
                  </a:cubicBezTo>
                  <a:cubicBezTo>
                    <a:pt x="232" y="484"/>
                    <a:pt x="232" y="484"/>
                    <a:pt x="232" y="484"/>
                  </a:cubicBezTo>
                  <a:cubicBezTo>
                    <a:pt x="233" y="484"/>
                    <a:pt x="234" y="486"/>
                    <a:pt x="234" y="487"/>
                  </a:cubicBezTo>
                  <a:cubicBezTo>
                    <a:pt x="234" y="558"/>
                    <a:pt x="234" y="558"/>
                    <a:pt x="234" y="558"/>
                  </a:cubicBezTo>
                  <a:cubicBezTo>
                    <a:pt x="234" y="559"/>
                    <a:pt x="235" y="560"/>
                    <a:pt x="236" y="560"/>
                  </a:cubicBezTo>
                  <a:cubicBezTo>
                    <a:pt x="325" y="560"/>
                    <a:pt x="325" y="560"/>
                    <a:pt x="325" y="560"/>
                  </a:cubicBezTo>
                  <a:cubicBezTo>
                    <a:pt x="326" y="560"/>
                    <a:pt x="327" y="559"/>
                    <a:pt x="327" y="558"/>
                  </a:cubicBezTo>
                  <a:cubicBezTo>
                    <a:pt x="327" y="487"/>
                    <a:pt x="327" y="487"/>
                    <a:pt x="327" y="487"/>
                  </a:cubicBezTo>
                  <a:cubicBezTo>
                    <a:pt x="327" y="486"/>
                    <a:pt x="328" y="484"/>
                    <a:pt x="329" y="484"/>
                  </a:cubicBezTo>
                  <a:cubicBezTo>
                    <a:pt x="390" y="459"/>
                    <a:pt x="390" y="459"/>
                    <a:pt x="390" y="459"/>
                  </a:cubicBezTo>
                  <a:cubicBezTo>
                    <a:pt x="391" y="458"/>
                    <a:pt x="393" y="458"/>
                    <a:pt x="394" y="459"/>
                  </a:cubicBezTo>
                  <a:cubicBezTo>
                    <a:pt x="444" y="510"/>
                    <a:pt x="444" y="510"/>
                    <a:pt x="444" y="510"/>
                  </a:cubicBezTo>
                  <a:cubicBezTo>
                    <a:pt x="445" y="510"/>
                    <a:pt x="446" y="510"/>
                    <a:pt x="447" y="510"/>
                  </a:cubicBezTo>
                  <a:cubicBezTo>
                    <a:pt x="510" y="446"/>
                    <a:pt x="510" y="446"/>
                    <a:pt x="510" y="446"/>
                  </a:cubicBezTo>
                  <a:cubicBezTo>
                    <a:pt x="511" y="446"/>
                    <a:pt x="511" y="444"/>
                    <a:pt x="510" y="444"/>
                  </a:cubicBezTo>
                  <a:cubicBezTo>
                    <a:pt x="460" y="393"/>
                    <a:pt x="460" y="393"/>
                    <a:pt x="460" y="393"/>
                  </a:cubicBezTo>
                  <a:cubicBezTo>
                    <a:pt x="459" y="392"/>
                    <a:pt x="459" y="391"/>
                    <a:pt x="459" y="390"/>
                  </a:cubicBezTo>
                  <a:cubicBezTo>
                    <a:pt x="484" y="329"/>
                    <a:pt x="484" y="329"/>
                    <a:pt x="484" y="329"/>
                  </a:cubicBezTo>
                  <a:cubicBezTo>
                    <a:pt x="485" y="327"/>
                    <a:pt x="486" y="327"/>
                    <a:pt x="487" y="327"/>
                  </a:cubicBezTo>
                  <a:lnTo>
                    <a:pt x="558" y="327"/>
                  </a:lnTo>
                  <a:close/>
                  <a:moveTo>
                    <a:pt x="374" y="280"/>
                  </a:moveTo>
                  <a:cubicBezTo>
                    <a:pt x="374" y="332"/>
                    <a:pt x="332" y="373"/>
                    <a:pt x="281" y="373"/>
                  </a:cubicBezTo>
                  <a:cubicBezTo>
                    <a:pt x="229" y="373"/>
                    <a:pt x="187" y="332"/>
                    <a:pt x="187" y="280"/>
                  </a:cubicBezTo>
                  <a:cubicBezTo>
                    <a:pt x="187" y="228"/>
                    <a:pt x="229" y="187"/>
                    <a:pt x="281" y="187"/>
                  </a:cubicBezTo>
                  <a:cubicBezTo>
                    <a:pt x="332" y="187"/>
                    <a:pt x="374" y="228"/>
                    <a:pt x="374" y="28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CA" sz="1633">
                <a:solidFill>
                  <a:srgbClr val="1F497D"/>
                </a:solidFill>
              </a:endParaRPr>
            </a:p>
          </p:txBody>
        </p:sp>
      </p:grpSp>
      <p:pic>
        <p:nvPicPr>
          <p:cNvPr id="44" name="Image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545" y="388578"/>
            <a:ext cx="3301827" cy="37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0340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100960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41137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457239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9332137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0523042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812325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801" y="508001"/>
            <a:ext cx="2688167" cy="6054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2" y="508001"/>
            <a:ext cx="7867649" cy="6054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20216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>
              <a:solidFill>
                <a:srgbClr val="58595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5" y="1304505"/>
            <a:ext cx="11368461" cy="4428975"/>
          </a:xfrm>
        </p:spPr>
        <p:txBody>
          <a:bodyPr>
            <a:noAutofit/>
          </a:bodyPr>
          <a:lstStyle>
            <a:lvl2pPr>
              <a:tabLst/>
              <a:defRPr/>
            </a:lvl2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987600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86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>
              <a:solidFill>
                <a:srgbClr val="58595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6" y="1304505"/>
            <a:ext cx="554938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6242612" y="1304505"/>
            <a:ext cx="551526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967574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>
              <a:solidFill>
                <a:srgbClr val="58595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9" y="1304505"/>
            <a:ext cx="3618143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291458" y="1304505"/>
            <a:ext cx="3618141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162997" y="1304505"/>
            <a:ext cx="3618141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26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0" name="Chord 19"/>
          <p:cNvSpPr/>
          <p:nvPr userDrawn="1"/>
        </p:nvSpPr>
        <p:spPr>
          <a:xfrm rot="1972732">
            <a:off x="7267117" y="1337847"/>
            <a:ext cx="3824524" cy="3042438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1" name="Oval 20"/>
          <p:cNvSpPr/>
          <p:nvPr userDrawn="1"/>
        </p:nvSpPr>
        <p:spPr>
          <a:xfrm>
            <a:off x="6475987" y="780630"/>
            <a:ext cx="986653" cy="7848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5" name="Rectangle 1"/>
          <p:cNvSpPr/>
          <p:nvPr userDrawn="1"/>
        </p:nvSpPr>
        <p:spPr>
          <a:xfrm>
            <a:off x="5942514" y="-8244"/>
            <a:ext cx="6280762" cy="6882881"/>
          </a:xfrm>
          <a:custGeom>
            <a:avLst/>
            <a:gdLst>
              <a:gd name="connsiteX0" fmla="*/ 0 w 4493768"/>
              <a:gd name="connsiteY0" fmla="*/ 0 h 7561263"/>
              <a:gd name="connsiteX1" fmla="*/ 4493768 w 4493768"/>
              <a:gd name="connsiteY1" fmla="*/ 0 h 7561263"/>
              <a:gd name="connsiteX2" fmla="*/ 4493768 w 4493768"/>
              <a:gd name="connsiteY2" fmla="*/ 7561263 h 7561263"/>
              <a:gd name="connsiteX3" fmla="*/ 0 w 4493768"/>
              <a:gd name="connsiteY3" fmla="*/ 7561263 h 7561263"/>
              <a:gd name="connsiteX4" fmla="*/ 0 w 4493768"/>
              <a:gd name="connsiteY4" fmla="*/ 0 h 7561263"/>
              <a:gd name="connsiteX0" fmla="*/ 987552 w 5481320"/>
              <a:gd name="connsiteY0" fmla="*/ 0 h 7570407"/>
              <a:gd name="connsiteX1" fmla="*/ 5481320 w 5481320"/>
              <a:gd name="connsiteY1" fmla="*/ 0 h 7570407"/>
              <a:gd name="connsiteX2" fmla="*/ 5481320 w 5481320"/>
              <a:gd name="connsiteY2" fmla="*/ 7561263 h 7570407"/>
              <a:gd name="connsiteX3" fmla="*/ 0 w 5481320"/>
              <a:gd name="connsiteY3" fmla="*/ 7570407 h 7570407"/>
              <a:gd name="connsiteX4" fmla="*/ 987552 w 5481320"/>
              <a:gd name="connsiteY4" fmla="*/ 0 h 7570407"/>
              <a:gd name="connsiteX0" fmla="*/ 987552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987552 w 5499608"/>
              <a:gd name="connsiteY4" fmla="*/ 0 h 7579551"/>
              <a:gd name="connsiteX0" fmla="*/ 2404872 w 5499608"/>
              <a:gd name="connsiteY0" fmla="*/ 9144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2404872 w 5499608"/>
              <a:gd name="connsiteY4" fmla="*/ 9144 h 7579551"/>
              <a:gd name="connsiteX0" fmla="*/ 2423160 w 5499608"/>
              <a:gd name="connsiteY0" fmla="*/ 0 h 7588695"/>
              <a:gd name="connsiteX1" fmla="*/ 5481320 w 5499608"/>
              <a:gd name="connsiteY1" fmla="*/ 9144 h 7588695"/>
              <a:gd name="connsiteX2" fmla="*/ 5499608 w 5499608"/>
              <a:gd name="connsiteY2" fmla="*/ 7588695 h 7588695"/>
              <a:gd name="connsiteX3" fmla="*/ 0 w 5499608"/>
              <a:gd name="connsiteY3" fmla="*/ 7579551 h 7588695"/>
              <a:gd name="connsiteX4" fmla="*/ 2423160 w 5499608"/>
              <a:gd name="connsiteY4" fmla="*/ 0 h 7588695"/>
              <a:gd name="connsiteX0" fmla="*/ 4864608 w 5499608"/>
              <a:gd name="connsiteY0" fmla="*/ 0 h 7579551"/>
              <a:gd name="connsiteX1" fmla="*/ 5481320 w 5499608"/>
              <a:gd name="connsiteY1" fmla="*/ 0 h 7579551"/>
              <a:gd name="connsiteX2" fmla="*/ 5499608 w 5499608"/>
              <a:gd name="connsiteY2" fmla="*/ 7579551 h 7579551"/>
              <a:gd name="connsiteX3" fmla="*/ 0 w 5499608"/>
              <a:gd name="connsiteY3" fmla="*/ 7570407 h 7579551"/>
              <a:gd name="connsiteX4" fmla="*/ 4864608 w 5499608"/>
              <a:gd name="connsiteY4" fmla="*/ 0 h 7579551"/>
              <a:gd name="connsiteX0" fmla="*/ 4864608 w 5508752"/>
              <a:gd name="connsiteY0" fmla="*/ 9144 h 7588695"/>
              <a:gd name="connsiteX1" fmla="*/ 5508752 w 5508752"/>
              <a:gd name="connsiteY1" fmla="*/ 0 h 7588695"/>
              <a:gd name="connsiteX2" fmla="*/ 5499608 w 5508752"/>
              <a:gd name="connsiteY2" fmla="*/ 7588695 h 7588695"/>
              <a:gd name="connsiteX3" fmla="*/ 0 w 5508752"/>
              <a:gd name="connsiteY3" fmla="*/ 7579551 h 7588695"/>
              <a:gd name="connsiteX4" fmla="*/ 4864608 w 5508752"/>
              <a:gd name="connsiteY4" fmla="*/ 9144 h 758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8752" h="7588695">
                <a:moveTo>
                  <a:pt x="4864608" y="9144"/>
                </a:moveTo>
                <a:lnTo>
                  <a:pt x="5508752" y="0"/>
                </a:lnTo>
                <a:lnTo>
                  <a:pt x="5499608" y="7588695"/>
                </a:lnTo>
                <a:lnTo>
                  <a:pt x="0" y="7579551"/>
                </a:lnTo>
                <a:lnTo>
                  <a:pt x="4864608" y="9144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14631" y="794689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sp>
        <p:nvSpPr>
          <p:cNvPr id="39" name="Chord 38"/>
          <p:cNvSpPr/>
          <p:nvPr userDrawn="1"/>
        </p:nvSpPr>
        <p:spPr>
          <a:xfrm rot="12787175">
            <a:off x="7032516" y="3123270"/>
            <a:ext cx="2359713" cy="1877170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79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7481143" y="2124644"/>
            <a:ext cx="1648564" cy="1738452"/>
            <a:chOff x="6561582" y="2342519"/>
            <a:chExt cx="1445928" cy="1916724"/>
          </a:xfrm>
        </p:grpSpPr>
        <p:sp>
          <p:nvSpPr>
            <p:cNvPr id="105" name="Freeform 17"/>
            <p:cNvSpPr>
              <a:spLocks noEditPoints="1"/>
            </p:cNvSpPr>
            <p:nvPr/>
          </p:nvSpPr>
          <p:spPr bwMode="auto">
            <a:xfrm flipH="1">
              <a:off x="6895424" y="2342519"/>
              <a:ext cx="1112086" cy="1078855"/>
            </a:xfrm>
            <a:custGeom>
              <a:avLst/>
              <a:gdLst/>
              <a:ahLst/>
              <a:cxnLst>
                <a:cxn ang="0">
                  <a:pos x="1120" y="649"/>
                </a:cxn>
                <a:cxn ang="0">
                  <a:pos x="1116" y="467"/>
                </a:cxn>
                <a:cxn ang="0">
                  <a:pos x="969" y="463"/>
                </a:cxn>
                <a:cxn ang="0">
                  <a:pos x="919" y="334"/>
                </a:cxn>
                <a:cxn ang="0">
                  <a:pos x="1020" y="227"/>
                </a:cxn>
                <a:cxn ang="0">
                  <a:pos x="888" y="101"/>
                </a:cxn>
                <a:cxn ang="0">
                  <a:pos x="780" y="203"/>
                </a:cxn>
                <a:cxn ang="0">
                  <a:pos x="654" y="147"/>
                </a:cxn>
                <a:cxn ang="0">
                  <a:pos x="650" y="0"/>
                </a:cxn>
                <a:cxn ang="0">
                  <a:pos x="467" y="4"/>
                </a:cxn>
                <a:cxn ang="0">
                  <a:pos x="463" y="152"/>
                </a:cxn>
                <a:cxn ang="0">
                  <a:pos x="334" y="202"/>
                </a:cxn>
                <a:cxn ang="0">
                  <a:pos x="228" y="101"/>
                </a:cxn>
                <a:cxn ang="0">
                  <a:pos x="101" y="233"/>
                </a:cxn>
                <a:cxn ang="0">
                  <a:pos x="203" y="340"/>
                </a:cxn>
                <a:cxn ang="0">
                  <a:pos x="147" y="467"/>
                </a:cxn>
                <a:cxn ang="0">
                  <a:pos x="0" y="471"/>
                </a:cxn>
                <a:cxn ang="0">
                  <a:pos x="4" y="653"/>
                </a:cxn>
                <a:cxn ang="0">
                  <a:pos x="152" y="657"/>
                </a:cxn>
                <a:cxn ang="0">
                  <a:pos x="202" y="786"/>
                </a:cxn>
                <a:cxn ang="0">
                  <a:pos x="101" y="893"/>
                </a:cxn>
                <a:cxn ang="0">
                  <a:pos x="233" y="1019"/>
                </a:cxn>
                <a:cxn ang="0">
                  <a:pos x="341" y="917"/>
                </a:cxn>
                <a:cxn ang="0">
                  <a:pos x="467" y="973"/>
                </a:cxn>
                <a:cxn ang="0">
                  <a:pos x="471" y="1120"/>
                </a:cxn>
                <a:cxn ang="0">
                  <a:pos x="654" y="1116"/>
                </a:cxn>
                <a:cxn ang="0">
                  <a:pos x="657" y="968"/>
                </a:cxn>
                <a:cxn ang="0">
                  <a:pos x="787" y="918"/>
                </a:cxn>
                <a:cxn ang="0">
                  <a:pos x="893" y="1019"/>
                </a:cxn>
                <a:cxn ang="0">
                  <a:pos x="1020" y="887"/>
                </a:cxn>
                <a:cxn ang="0">
                  <a:pos x="918" y="780"/>
                </a:cxn>
                <a:cxn ang="0">
                  <a:pos x="974" y="653"/>
                </a:cxn>
                <a:cxn ang="0">
                  <a:pos x="560" y="803"/>
                </a:cxn>
                <a:cxn ang="0">
                  <a:pos x="560" y="317"/>
                </a:cxn>
                <a:cxn ang="0">
                  <a:pos x="560" y="803"/>
                </a:cxn>
              </a:cxnLst>
              <a:rect l="0" t="0" r="r" b="b"/>
              <a:pathLst>
                <a:path w="1120" h="1120">
                  <a:moveTo>
                    <a:pt x="1116" y="653"/>
                  </a:moveTo>
                  <a:cubicBezTo>
                    <a:pt x="1119" y="653"/>
                    <a:pt x="1120" y="652"/>
                    <a:pt x="1120" y="649"/>
                  </a:cubicBezTo>
                  <a:cubicBezTo>
                    <a:pt x="1120" y="471"/>
                    <a:pt x="1120" y="471"/>
                    <a:pt x="1120" y="471"/>
                  </a:cubicBezTo>
                  <a:cubicBezTo>
                    <a:pt x="1120" y="469"/>
                    <a:pt x="1119" y="467"/>
                    <a:pt x="1116" y="467"/>
                  </a:cubicBezTo>
                  <a:cubicBezTo>
                    <a:pt x="974" y="467"/>
                    <a:pt x="974" y="467"/>
                    <a:pt x="974" y="467"/>
                  </a:cubicBezTo>
                  <a:cubicBezTo>
                    <a:pt x="972" y="467"/>
                    <a:pt x="969" y="465"/>
                    <a:pt x="969" y="463"/>
                  </a:cubicBezTo>
                  <a:cubicBezTo>
                    <a:pt x="918" y="340"/>
                    <a:pt x="918" y="340"/>
                    <a:pt x="918" y="340"/>
                  </a:cubicBezTo>
                  <a:cubicBezTo>
                    <a:pt x="917" y="338"/>
                    <a:pt x="917" y="335"/>
                    <a:pt x="919" y="334"/>
                  </a:cubicBezTo>
                  <a:cubicBezTo>
                    <a:pt x="1020" y="233"/>
                    <a:pt x="1020" y="233"/>
                    <a:pt x="1020" y="233"/>
                  </a:cubicBezTo>
                  <a:cubicBezTo>
                    <a:pt x="1021" y="231"/>
                    <a:pt x="1021" y="229"/>
                    <a:pt x="1020" y="227"/>
                  </a:cubicBezTo>
                  <a:cubicBezTo>
                    <a:pt x="893" y="101"/>
                    <a:pt x="893" y="101"/>
                    <a:pt x="893" y="101"/>
                  </a:cubicBezTo>
                  <a:cubicBezTo>
                    <a:pt x="892" y="99"/>
                    <a:pt x="889" y="99"/>
                    <a:pt x="888" y="101"/>
                  </a:cubicBezTo>
                  <a:cubicBezTo>
                    <a:pt x="787" y="202"/>
                    <a:pt x="787" y="202"/>
                    <a:pt x="787" y="202"/>
                  </a:cubicBezTo>
                  <a:cubicBezTo>
                    <a:pt x="785" y="203"/>
                    <a:pt x="782" y="204"/>
                    <a:pt x="780" y="203"/>
                  </a:cubicBezTo>
                  <a:cubicBezTo>
                    <a:pt x="658" y="152"/>
                    <a:pt x="658" y="152"/>
                    <a:pt x="658" y="152"/>
                  </a:cubicBezTo>
                  <a:cubicBezTo>
                    <a:pt x="656" y="151"/>
                    <a:pt x="654" y="149"/>
                    <a:pt x="654" y="147"/>
                  </a:cubicBezTo>
                  <a:cubicBezTo>
                    <a:pt x="654" y="4"/>
                    <a:pt x="654" y="4"/>
                    <a:pt x="654" y="4"/>
                  </a:cubicBezTo>
                  <a:cubicBezTo>
                    <a:pt x="654" y="2"/>
                    <a:pt x="652" y="0"/>
                    <a:pt x="650" y="0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69" y="0"/>
                    <a:pt x="467" y="2"/>
                    <a:pt x="467" y="4"/>
                  </a:cubicBezTo>
                  <a:cubicBezTo>
                    <a:pt x="467" y="147"/>
                    <a:pt x="467" y="147"/>
                    <a:pt x="467" y="147"/>
                  </a:cubicBezTo>
                  <a:cubicBezTo>
                    <a:pt x="467" y="149"/>
                    <a:pt x="465" y="151"/>
                    <a:pt x="463" y="152"/>
                  </a:cubicBezTo>
                  <a:cubicBezTo>
                    <a:pt x="341" y="203"/>
                    <a:pt x="341" y="203"/>
                    <a:pt x="341" y="203"/>
                  </a:cubicBezTo>
                  <a:cubicBezTo>
                    <a:pt x="339" y="204"/>
                    <a:pt x="336" y="203"/>
                    <a:pt x="334" y="202"/>
                  </a:cubicBezTo>
                  <a:cubicBezTo>
                    <a:pt x="233" y="101"/>
                    <a:pt x="233" y="101"/>
                    <a:pt x="233" y="101"/>
                  </a:cubicBezTo>
                  <a:cubicBezTo>
                    <a:pt x="232" y="99"/>
                    <a:pt x="229" y="99"/>
                    <a:pt x="228" y="101"/>
                  </a:cubicBezTo>
                  <a:cubicBezTo>
                    <a:pt x="101" y="227"/>
                    <a:pt x="101" y="227"/>
                    <a:pt x="101" y="227"/>
                  </a:cubicBezTo>
                  <a:cubicBezTo>
                    <a:pt x="100" y="229"/>
                    <a:pt x="100" y="231"/>
                    <a:pt x="101" y="233"/>
                  </a:cubicBezTo>
                  <a:cubicBezTo>
                    <a:pt x="202" y="334"/>
                    <a:pt x="202" y="334"/>
                    <a:pt x="202" y="334"/>
                  </a:cubicBezTo>
                  <a:cubicBezTo>
                    <a:pt x="204" y="335"/>
                    <a:pt x="204" y="338"/>
                    <a:pt x="203" y="340"/>
                  </a:cubicBezTo>
                  <a:cubicBezTo>
                    <a:pt x="152" y="463"/>
                    <a:pt x="152" y="463"/>
                    <a:pt x="152" y="463"/>
                  </a:cubicBezTo>
                  <a:cubicBezTo>
                    <a:pt x="152" y="465"/>
                    <a:pt x="149" y="467"/>
                    <a:pt x="147" y="467"/>
                  </a:cubicBezTo>
                  <a:cubicBezTo>
                    <a:pt x="4" y="467"/>
                    <a:pt x="4" y="467"/>
                    <a:pt x="4" y="467"/>
                  </a:cubicBezTo>
                  <a:cubicBezTo>
                    <a:pt x="2" y="467"/>
                    <a:pt x="0" y="468"/>
                    <a:pt x="0" y="471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0" y="652"/>
                    <a:pt x="2" y="653"/>
                    <a:pt x="4" y="653"/>
                  </a:cubicBezTo>
                  <a:cubicBezTo>
                    <a:pt x="147" y="653"/>
                    <a:pt x="147" y="653"/>
                    <a:pt x="147" y="653"/>
                  </a:cubicBezTo>
                  <a:cubicBezTo>
                    <a:pt x="149" y="653"/>
                    <a:pt x="152" y="655"/>
                    <a:pt x="152" y="657"/>
                  </a:cubicBezTo>
                  <a:cubicBezTo>
                    <a:pt x="203" y="780"/>
                    <a:pt x="203" y="780"/>
                    <a:pt x="203" y="780"/>
                  </a:cubicBezTo>
                  <a:cubicBezTo>
                    <a:pt x="204" y="782"/>
                    <a:pt x="204" y="785"/>
                    <a:pt x="202" y="786"/>
                  </a:cubicBezTo>
                  <a:cubicBezTo>
                    <a:pt x="101" y="887"/>
                    <a:pt x="101" y="887"/>
                    <a:pt x="101" y="887"/>
                  </a:cubicBezTo>
                  <a:cubicBezTo>
                    <a:pt x="100" y="889"/>
                    <a:pt x="100" y="891"/>
                    <a:pt x="101" y="893"/>
                  </a:cubicBezTo>
                  <a:cubicBezTo>
                    <a:pt x="228" y="1019"/>
                    <a:pt x="228" y="1019"/>
                    <a:pt x="228" y="1019"/>
                  </a:cubicBezTo>
                  <a:cubicBezTo>
                    <a:pt x="229" y="1021"/>
                    <a:pt x="232" y="1021"/>
                    <a:pt x="233" y="1019"/>
                  </a:cubicBezTo>
                  <a:cubicBezTo>
                    <a:pt x="334" y="918"/>
                    <a:pt x="334" y="918"/>
                    <a:pt x="334" y="918"/>
                  </a:cubicBezTo>
                  <a:cubicBezTo>
                    <a:pt x="336" y="917"/>
                    <a:pt x="339" y="916"/>
                    <a:pt x="341" y="917"/>
                  </a:cubicBezTo>
                  <a:cubicBezTo>
                    <a:pt x="463" y="968"/>
                    <a:pt x="463" y="968"/>
                    <a:pt x="463" y="968"/>
                  </a:cubicBezTo>
                  <a:cubicBezTo>
                    <a:pt x="465" y="969"/>
                    <a:pt x="467" y="971"/>
                    <a:pt x="467" y="973"/>
                  </a:cubicBezTo>
                  <a:cubicBezTo>
                    <a:pt x="467" y="1116"/>
                    <a:pt x="467" y="1116"/>
                    <a:pt x="467" y="1116"/>
                  </a:cubicBezTo>
                  <a:cubicBezTo>
                    <a:pt x="467" y="1118"/>
                    <a:pt x="469" y="1120"/>
                    <a:pt x="471" y="1120"/>
                  </a:cubicBezTo>
                  <a:cubicBezTo>
                    <a:pt x="650" y="1120"/>
                    <a:pt x="650" y="1120"/>
                    <a:pt x="650" y="1120"/>
                  </a:cubicBezTo>
                  <a:cubicBezTo>
                    <a:pt x="652" y="1120"/>
                    <a:pt x="654" y="1118"/>
                    <a:pt x="654" y="1116"/>
                  </a:cubicBezTo>
                  <a:cubicBezTo>
                    <a:pt x="654" y="973"/>
                    <a:pt x="654" y="973"/>
                    <a:pt x="654" y="973"/>
                  </a:cubicBezTo>
                  <a:cubicBezTo>
                    <a:pt x="654" y="971"/>
                    <a:pt x="655" y="969"/>
                    <a:pt x="657" y="968"/>
                  </a:cubicBezTo>
                  <a:cubicBezTo>
                    <a:pt x="780" y="917"/>
                    <a:pt x="780" y="917"/>
                    <a:pt x="780" y="917"/>
                  </a:cubicBezTo>
                  <a:cubicBezTo>
                    <a:pt x="782" y="916"/>
                    <a:pt x="785" y="917"/>
                    <a:pt x="787" y="918"/>
                  </a:cubicBezTo>
                  <a:cubicBezTo>
                    <a:pt x="888" y="1019"/>
                    <a:pt x="888" y="1019"/>
                    <a:pt x="888" y="1019"/>
                  </a:cubicBezTo>
                  <a:cubicBezTo>
                    <a:pt x="889" y="1021"/>
                    <a:pt x="892" y="1021"/>
                    <a:pt x="893" y="1019"/>
                  </a:cubicBezTo>
                  <a:cubicBezTo>
                    <a:pt x="1020" y="893"/>
                    <a:pt x="1020" y="893"/>
                    <a:pt x="1020" y="893"/>
                  </a:cubicBezTo>
                  <a:cubicBezTo>
                    <a:pt x="1021" y="891"/>
                    <a:pt x="1021" y="889"/>
                    <a:pt x="1020" y="887"/>
                  </a:cubicBezTo>
                  <a:cubicBezTo>
                    <a:pt x="919" y="786"/>
                    <a:pt x="919" y="786"/>
                    <a:pt x="919" y="786"/>
                  </a:cubicBezTo>
                  <a:cubicBezTo>
                    <a:pt x="917" y="785"/>
                    <a:pt x="917" y="782"/>
                    <a:pt x="918" y="780"/>
                  </a:cubicBezTo>
                  <a:cubicBezTo>
                    <a:pt x="969" y="657"/>
                    <a:pt x="969" y="657"/>
                    <a:pt x="969" y="657"/>
                  </a:cubicBezTo>
                  <a:cubicBezTo>
                    <a:pt x="969" y="655"/>
                    <a:pt x="972" y="653"/>
                    <a:pt x="974" y="653"/>
                  </a:cubicBezTo>
                  <a:lnTo>
                    <a:pt x="1116" y="653"/>
                  </a:lnTo>
                  <a:close/>
                  <a:moveTo>
                    <a:pt x="560" y="803"/>
                  </a:moveTo>
                  <a:cubicBezTo>
                    <a:pt x="426" y="803"/>
                    <a:pt x="318" y="694"/>
                    <a:pt x="318" y="560"/>
                  </a:cubicBezTo>
                  <a:cubicBezTo>
                    <a:pt x="318" y="426"/>
                    <a:pt x="426" y="317"/>
                    <a:pt x="560" y="317"/>
                  </a:cubicBezTo>
                  <a:cubicBezTo>
                    <a:pt x="694" y="317"/>
                    <a:pt x="803" y="426"/>
                    <a:pt x="803" y="560"/>
                  </a:cubicBezTo>
                  <a:cubicBezTo>
                    <a:pt x="803" y="694"/>
                    <a:pt x="694" y="803"/>
                    <a:pt x="560" y="80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633"/>
            </a:p>
          </p:txBody>
        </p:sp>
        <p:sp>
          <p:nvSpPr>
            <p:cNvPr id="106" name="Freeform 18"/>
            <p:cNvSpPr>
              <a:spLocks noEditPoints="1"/>
            </p:cNvSpPr>
            <p:nvPr/>
          </p:nvSpPr>
          <p:spPr bwMode="auto">
            <a:xfrm flipH="1">
              <a:off x="7146936" y="3483224"/>
              <a:ext cx="799921" cy="776019"/>
            </a:xfrm>
            <a:custGeom>
              <a:avLst/>
              <a:gdLst/>
              <a:ahLst/>
              <a:cxnLst>
                <a:cxn ang="0">
                  <a:pos x="1120" y="649"/>
                </a:cxn>
                <a:cxn ang="0">
                  <a:pos x="1116" y="467"/>
                </a:cxn>
                <a:cxn ang="0">
                  <a:pos x="969" y="463"/>
                </a:cxn>
                <a:cxn ang="0">
                  <a:pos x="919" y="334"/>
                </a:cxn>
                <a:cxn ang="0">
                  <a:pos x="1020" y="227"/>
                </a:cxn>
                <a:cxn ang="0">
                  <a:pos x="888" y="101"/>
                </a:cxn>
                <a:cxn ang="0">
                  <a:pos x="780" y="203"/>
                </a:cxn>
                <a:cxn ang="0">
                  <a:pos x="654" y="147"/>
                </a:cxn>
                <a:cxn ang="0">
                  <a:pos x="650" y="0"/>
                </a:cxn>
                <a:cxn ang="0">
                  <a:pos x="467" y="4"/>
                </a:cxn>
                <a:cxn ang="0">
                  <a:pos x="463" y="152"/>
                </a:cxn>
                <a:cxn ang="0">
                  <a:pos x="334" y="202"/>
                </a:cxn>
                <a:cxn ang="0">
                  <a:pos x="228" y="101"/>
                </a:cxn>
                <a:cxn ang="0">
                  <a:pos x="101" y="233"/>
                </a:cxn>
                <a:cxn ang="0">
                  <a:pos x="203" y="340"/>
                </a:cxn>
                <a:cxn ang="0">
                  <a:pos x="147" y="467"/>
                </a:cxn>
                <a:cxn ang="0">
                  <a:pos x="0" y="471"/>
                </a:cxn>
                <a:cxn ang="0">
                  <a:pos x="4" y="653"/>
                </a:cxn>
                <a:cxn ang="0">
                  <a:pos x="152" y="657"/>
                </a:cxn>
                <a:cxn ang="0">
                  <a:pos x="202" y="786"/>
                </a:cxn>
                <a:cxn ang="0">
                  <a:pos x="101" y="893"/>
                </a:cxn>
                <a:cxn ang="0">
                  <a:pos x="233" y="1019"/>
                </a:cxn>
                <a:cxn ang="0">
                  <a:pos x="341" y="917"/>
                </a:cxn>
                <a:cxn ang="0">
                  <a:pos x="467" y="973"/>
                </a:cxn>
                <a:cxn ang="0">
                  <a:pos x="471" y="1120"/>
                </a:cxn>
                <a:cxn ang="0">
                  <a:pos x="654" y="1116"/>
                </a:cxn>
                <a:cxn ang="0">
                  <a:pos x="657" y="968"/>
                </a:cxn>
                <a:cxn ang="0">
                  <a:pos x="787" y="918"/>
                </a:cxn>
                <a:cxn ang="0">
                  <a:pos x="893" y="1019"/>
                </a:cxn>
                <a:cxn ang="0">
                  <a:pos x="1020" y="887"/>
                </a:cxn>
                <a:cxn ang="0">
                  <a:pos x="918" y="780"/>
                </a:cxn>
                <a:cxn ang="0">
                  <a:pos x="974" y="653"/>
                </a:cxn>
                <a:cxn ang="0">
                  <a:pos x="560" y="803"/>
                </a:cxn>
                <a:cxn ang="0">
                  <a:pos x="560" y="317"/>
                </a:cxn>
                <a:cxn ang="0">
                  <a:pos x="560" y="803"/>
                </a:cxn>
              </a:cxnLst>
              <a:rect l="0" t="0" r="r" b="b"/>
              <a:pathLst>
                <a:path w="1120" h="1120">
                  <a:moveTo>
                    <a:pt x="1116" y="653"/>
                  </a:moveTo>
                  <a:cubicBezTo>
                    <a:pt x="1119" y="653"/>
                    <a:pt x="1120" y="652"/>
                    <a:pt x="1120" y="649"/>
                  </a:cubicBezTo>
                  <a:cubicBezTo>
                    <a:pt x="1120" y="471"/>
                    <a:pt x="1120" y="471"/>
                    <a:pt x="1120" y="471"/>
                  </a:cubicBezTo>
                  <a:cubicBezTo>
                    <a:pt x="1120" y="469"/>
                    <a:pt x="1119" y="467"/>
                    <a:pt x="1116" y="467"/>
                  </a:cubicBezTo>
                  <a:cubicBezTo>
                    <a:pt x="974" y="467"/>
                    <a:pt x="974" y="467"/>
                    <a:pt x="974" y="467"/>
                  </a:cubicBezTo>
                  <a:cubicBezTo>
                    <a:pt x="972" y="467"/>
                    <a:pt x="969" y="465"/>
                    <a:pt x="969" y="463"/>
                  </a:cubicBezTo>
                  <a:cubicBezTo>
                    <a:pt x="918" y="340"/>
                    <a:pt x="918" y="340"/>
                    <a:pt x="918" y="340"/>
                  </a:cubicBezTo>
                  <a:cubicBezTo>
                    <a:pt x="917" y="338"/>
                    <a:pt x="917" y="335"/>
                    <a:pt x="919" y="334"/>
                  </a:cubicBezTo>
                  <a:cubicBezTo>
                    <a:pt x="1020" y="233"/>
                    <a:pt x="1020" y="233"/>
                    <a:pt x="1020" y="233"/>
                  </a:cubicBezTo>
                  <a:cubicBezTo>
                    <a:pt x="1021" y="231"/>
                    <a:pt x="1021" y="229"/>
                    <a:pt x="1020" y="227"/>
                  </a:cubicBezTo>
                  <a:cubicBezTo>
                    <a:pt x="893" y="101"/>
                    <a:pt x="893" y="101"/>
                    <a:pt x="893" y="101"/>
                  </a:cubicBezTo>
                  <a:cubicBezTo>
                    <a:pt x="892" y="99"/>
                    <a:pt x="889" y="99"/>
                    <a:pt x="888" y="101"/>
                  </a:cubicBezTo>
                  <a:cubicBezTo>
                    <a:pt x="787" y="202"/>
                    <a:pt x="787" y="202"/>
                    <a:pt x="787" y="202"/>
                  </a:cubicBezTo>
                  <a:cubicBezTo>
                    <a:pt x="785" y="203"/>
                    <a:pt x="782" y="204"/>
                    <a:pt x="780" y="203"/>
                  </a:cubicBezTo>
                  <a:cubicBezTo>
                    <a:pt x="658" y="152"/>
                    <a:pt x="658" y="152"/>
                    <a:pt x="658" y="152"/>
                  </a:cubicBezTo>
                  <a:cubicBezTo>
                    <a:pt x="656" y="151"/>
                    <a:pt x="654" y="149"/>
                    <a:pt x="654" y="147"/>
                  </a:cubicBezTo>
                  <a:cubicBezTo>
                    <a:pt x="654" y="4"/>
                    <a:pt x="654" y="4"/>
                    <a:pt x="654" y="4"/>
                  </a:cubicBezTo>
                  <a:cubicBezTo>
                    <a:pt x="654" y="2"/>
                    <a:pt x="652" y="0"/>
                    <a:pt x="650" y="0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69" y="0"/>
                    <a:pt x="467" y="2"/>
                    <a:pt x="467" y="4"/>
                  </a:cubicBezTo>
                  <a:cubicBezTo>
                    <a:pt x="467" y="147"/>
                    <a:pt x="467" y="147"/>
                    <a:pt x="467" y="147"/>
                  </a:cubicBezTo>
                  <a:cubicBezTo>
                    <a:pt x="467" y="149"/>
                    <a:pt x="465" y="151"/>
                    <a:pt x="463" y="152"/>
                  </a:cubicBezTo>
                  <a:cubicBezTo>
                    <a:pt x="341" y="203"/>
                    <a:pt x="341" y="203"/>
                    <a:pt x="341" y="203"/>
                  </a:cubicBezTo>
                  <a:cubicBezTo>
                    <a:pt x="339" y="204"/>
                    <a:pt x="336" y="203"/>
                    <a:pt x="334" y="202"/>
                  </a:cubicBezTo>
                  <a:cubicBezTo>
                    <a:pt x="233" y="101"/>
                    <a:pt x="233" y="101"/>
                    <a:pt x="233" y="101"/>
                  </a:cubicBezTo>
                  <a:cubicBezTo>
                    <a:pt x="232" y="99"/>
                    <a:pt x="229" y="99"/>
                    <a:pt x="228" y="101"/>
                  </a:cubicBezTo>
                  <a:cubicBezTo>
                    <a:pt x="101" y="227"/>
                    <a:pt x="101" y="227"/>
                    <a:pt x="101" y="227"/>
                  </a:cubicBezTo>
                  <a:cubicBezTo>
                    <a:pt x="100" y="229"/>
                    <a:pt x="100" y="231"/>
                    <a:pt x="101" y="233"/>
                  </a:cubicBezTo>
                  <a:cubicBezTo>
                    <a:pt x="202" y="334"/>
                    <a:pt x="202" y="334"/>
                    <a:pt x="202" y="334"/>
                  </a:cubicBezTo>
                  <a:cubicBezTo>
                    <a:pt x="204" y="335"/>
                    <a:pt x="204" y="338"/>
                    <a:pt x="203" y="340"/>
                  </a:cubicBezTo>
                  <a:cubicBezTo>
                    <a:pt x="152" y="463"/>
                    <a:pt x="152" y="463"/>
                    <a:pt x="152" y="463"/>
                  </a:cubicBezTo>
                  <a:cubicBezTo>
                    <a:pt x="152" y="465"/>
                    <a:pt x="149" y="467"/>
                    <a:pt x="147" y="467"/>
                  </a:cubicBezTo>
                  <a:cubicBezTo>
                    <a:pt x="4" y="467"/>
                    <a:pt x="4" y="467"/>
                    <a:pt x="4" y="467"/>
                  </a:cubicBezTo>
                  <a:cubicBezTo>
                    <a:pt x="2" y="467"/>
                    <a:pt x="0" y="468"/>
                    <a:pt x="0" y="471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0" y="652"/>
                    <a:pt x="2" y="653"/>
                    <a:pt x="4" y="653"/>
                  </a:cubicBezTo>
                  <a:cubicBezTo>
                    <a:pt x="147" y="653"/>
                    <a:pt x="147" y="653"/>
                    <a:pt x="147" y="653"/>
                  </a:cubicBezTo>
                  <a:cubicBezTo>
                    <a:pt x="149" y="653"/>
                    <a:pt x="152" y="655"/>
                    <a:pt x="152" y="657"/>
                  </a:cubicBezTo>
                  <a:cubicBezTo>
                    <a:pt x="203" y="780"/>
                    <a:pt x="203" y="780"/>
                    <a:pt x="203" y="780"/>
                  </a:cubicBezTo>
                  <a:cubicBezTo>
                    <a:pt x="204" y="782"/>
                    <a:pt x="204" y="785"/>
                    <a:pt x="202" y="786"/>
                  </a:cubicBezTo>
                  <a:cubicBezTo>
                    <a:pt x="101" y="887"/>
                    <a:pt x="101" y="887"/>
                    <a:pt x="101" y="887"/>
                  </a:cubicBezTo>
                  <a:cubicBezTo>
                    <a:pt x="100" y="889"/>
                    <a:pt x="100" y="891"/>
                    <a:pt x="101" y="893"/>
                  </a:cubicBezTo>
                  <a:cubicBezTo>
                    <a:pt x="228" y="1019"/>
                    <a:pt x="228" y="1019"/>
                    <a:pt x="228" y="1019"/>
                  </a:cubicBezTo>
                  <a:cubicBezTo>
                    <a:pt x="229" y="1021"/>
                    <a:pt x="232" y="1021"/>
                    <a:pt x="233" y="1019"/>
                  </a:cubicBezTo>
                  <a:cubicBezTo>
                    <a:pt x="334" y="918"/>
                    <a:pt x="334" y="918"/>
                    <a:pt x="334" y="918"/>
                  </a:cubicBezTo>
                  <a:cubicBezTo>
                    <a:pt x="336" y="917"/>
                    <a:pt x="339" y="916"/>
                    <a:pt x="341" y="917"/>
                  </a:cubicBezTo>
                  <a:cubicBezTo>
                    <a:pt x="463" y="968"/>
                    <a:pt x="463" y="968"/>
                    <a:pt x="463" y="968"/>
                  </a:cubicBezTo>
                  <a:cubicBezTo>
                    <a:pt x="465" y="969"/>
                    <a:pt x="467" y="971"/>
                    <a:pt x="467" y="973"/>
                  </a:cubicBezTo>
                  <a:cubicBezTo>
                    <a:pt x="467" y="1116"/>
                    <a:pt x="467" y="1116"/>
                    <a:pt x="467" y="1116"/>
                  </a:cubicBezTo>
                  <a:cubicBezTo>
                    <a:pt x="467" y="1118"/>
                    <a:pt x="469" y="1120"/>
                    <a:pt x="471" y="1120"/>
                  </a:cubicBezTo>
                  <a:cubicBezTo>
                    <a:pt x="650" y="1120"/>
                    <a:pt x="650" y="1120"/>
                    <a:pt x="650" y="1120"/>
                  </a:cubicBezTo>
                  <a:cubicBezTo>
                    <a:pt x="652" y="1120"/>
                    <a:pt x="654" y="1118"/>
                    <a:pt x="654" y="1116"/>
                  </a:cubicBezTo>
                  <a:cubicBezTo>
                    <a:pt x="654" y="973"/>
                    <a:pt x="654" y="973"/>
                    <a:pt x="654" y="973"/>
                  </a:cubicBezTo>
                  <a:cubicBezTo>
                    <a:pt x="654" y="971"/>
                    <a:pt x="655" y="969"/>
                    <a:pt x="657" y="968"/>
                  </a:cubicBezTo>
                  <a:cubicBezTo>
                    <a:pt x="780" y="917"/>
                    <a:pt x="780" y="917"/>
                    <a:pt x="780" y="917"/>
                  </a:cubicBezTo>
                  <a:cubicBezTo>
                    <a:pt x="782" y="916"/>
                    <a:pt x="785" y="917"/>
                    <a:pt x="787" y="918"/>
                  </a:cubicBezTo>
                  <a:cubicBezTo>
                    <a:pt x="888" y="1019"/>
                    <a:pt x="888" y="1019"/>
                    <a:pt x="888" y="1019"/>
                  </a:cubicBezTo>
                  <a:cubicBezTo>
                    <a:pt x="889" y="1021"/>
                    <a:pt x="892" y="1021"/>
                    <a:pt x="893" y="1019"/>
                  </a:cubicBezTo>
                  <a:cubicBezTo>
                    <a:pt x="1020" y="893"/>
                    <a:pt x="1020" y="893"/>
                    <a:pt x="1020" y="893"/>
                  </a:cubicBezTo>
                  <a:cubicBezTo>
                    <a:pt x="1021" y="891"/>
                    <a:pt x="1021" y="889"/>
                    <a:pt x="1020" y="887"/>
                  </a:cubicBezTo>
                  <a:cubicBezTo>
                    <a:pt x="919" y="786"/>
                    <a:pt x="919" y="786"/>
                    <a:pt x="919" y="786"/>
                  </a:cubicBezTo>
                  <a:cubicBezTo>
                    <a:pt x="917" y="785"/>
                    <a:pt x="917" y="782"/>
                    <a:pt x="918" y="780"/>
                  </a:cubicBezTo>
                  <a:cubicBezTo>
                    <a:pt x="969" y="657"/>
                    <a:pt x="969" y="657"/>
                    <a:pt x="969" y="657"/>
                  </a:cubicBezTo>
                  <a:cubicBezTo>
                    <a:pt x="969" y="655"/>
                    <a:pt x="972" y="653"/>
                    <a:pt x="974" y="653"/>
                  </a:cubicBezTo>
                  <a:lnTo>
                    <a:pt x="1116" y="653"/>
                  </a:lnTo>
                  <a:close/>
                  <a:moveTo>
                    <a:pt x="560" y="803"/>
                  </a:moveTo>
                  <a:cubicBezTo>
                    <a:pt x="426" y="803"/>
                    <a:pt x="318" y="694"/>
                    <a:pt x="318" y="560"/>
                  </a:cubicBezTo>
                  <a:cubicBezTo>
                    <a:pt x="318" y="426"/>
                    <a:pt x="426" y="317"/>
                    <a:pt x="560" y="317"/>
                  </a:cubicBezTo>
                  <a:cubicBezTo>
                    <a:pt x="694" y="317"/>
                    <a:pt x="803" y="426"/>
                    <a:pt x="803" y="560"/>
                  </a:cubicBezTo>
                  <a:cubicBezTo>
                    <a:pt x="803" y="694"/>
                    <a:pt x="694" y="803"/>
                    <a:pt x="560" y="80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633"/>
            </a:p>
          </p:txBody>
        </p:sp>
        <p:sp>
          <p:nvSpPr>
            <p:cNvPr id="107" name="Freeform 19"/>
            <p:cNvSpPr>
              <a:spLocks noEditPoints="1"/>
            </p:cNvSpPr>
            <p:nvPr/>
          </p:nvSpPr>
          <p:spPr bwMode="auto">
            <a:xfrm flipH="1">
              <a:off x="6561582" y="3313910"/>
              <a:ext cx="557127" cy="539427"/>
            </a:xfrm>
            <a:custGeom>
              <a:avLst/>
              <a:gdLst/>
              <a:ahLst/>
              <a:cxnLst>
                <a:cxn ang="0">
                  <a:pos x="560" y="325"/>
                </a:cxn>
                <a:cxn ang="0">
                  <a:pos x="558" y="233"/>
                </a:cxn>
                <a:cxn ang="0">
                  <a:pos x="485" y="231"/>
                </a:cxn>
                <a:cxn ang="0">
                  <a:pos x="460" y="167"/>
                </a:cxn>
                <a:cxn ang="0">
                  <a:pos x="510" y="114"/>
                </a:cxn>
                <a:cxn ang="0">
                  <a:pos x="444" y="50"/>
                </a:cxn>
                <a:cxn ang="0">
                  <a:pos x="390" y="101"/>
                </a:cxn>
                <a:cxn ang="0">
                  <a:pos x="327" y="73"/>
                </a:cxn>
                <a:cxn ang="0">
                  <a:pos x="325" y="0"/>
                </a:cxn>
                <a:cxn ang="0">
                  <a:pos x="234" y="2"/>
                </a:cxn>
                <a:cxn ang="0">
                  <a:pos x="232" y="76"/>
                </a:cxn>
                <a:cxn ang="0">
                  <a:pos x="167" y="101"/>
                </a:cxn>
                <a:cxn ang="0">
                  <a:pos x="114" y="50"/>
                </a:cxn>
                <a:cxn ang="0">
                  <a:pos x="51" y="116"/>
                </a:cxn>
                <a:cxn ang="0">
                  <a:pos x="102" y="170"/>
                </a:cxn>
                <a:cxn ang="0">
                  <a:pos x="74" y="233"/>
                </a:cxn>
                <a:cxn ang="0">
                  <a:pos x="0" y="235"/>
                </a:cxn>
                <a:cxn ang="0">
                  <a:pos x="2" y="327"/>
                </a:cxn>
                <a:cxn ang="0">
                  <a:pos x="76" y="328"/>
                </a:cxn>
                <a:cxn ang="0">
                  <a:pos x="101" y="393"/>
                </a:cxn>
                <a:cxn ang="0">
                  <a:pos x="51" y="446"/>
                </a:cxn>
                <a:cxn ang="0">
                  <a:pos x="117" y="510"/>
                </a:cxn>
                <a:cxn ang="0">
                  <a:pos x="171" y="459"/>
                </a:cxn>
                <a:cxn ang="0">
                  <a:pos x="234" y="487"/>
                </a:cxn>
                <a:cxn ang="0">
                  <a:pos x="236" y="560"/>
                </a:cxn>
                <a:cxn ang="0">
                  <a:pos x="327" y="558"/>
                </a:cxn>
                <a:cxn ang="0">
                  <a:pos x="329" y="484"/>
                </a:cxn>
                <a:cxn ang="0">
                  <a:pos x="394" y="459"/>
                </a:cxn>
                <a:cxn ang="0">
                  <a:pos x="447" y="510"/>
                </a:cxn>
                <a:cxn ang="0">
                  <a:pos x="510" y="444"/>
                </a:cxn>
                <a:cxn ang="0">
                  <a:pos x="459" y="390"/>
                </a:cxn>
                <a:cxn ang="0">
                  <a:pos x="487" y="327"/>
                </a:cxn>
                <a:cxn ang="0">
                  <a:pos x="374" y="280"/>
                </a:cxn>
                <a:cxn ang="0">
                  <a:pos x="187" y="280"/>
                </a:cxn>
                <a:cxn ang="0">
                  <a:pos x="374" y="280"/>
                </a:cxn>
              </a:cxnLst>
              <a:rect l="0" t="0" r="r" b="b"/>
              <a:pathLst>
                <a:path w="560" h="560">
                  <a:moveTo>
                    <a:pt x="558" y="327"/>
                  </a:moveTo>
                  <a:cubicBezTo>
                    <a:pt x="559" y="327"/>
                    <a:pt x="560" y="326"/>
                    <a:pt x="560" y="325"/>
                  </a:cubicBezTo>
                  <a:cubicBezTo>
                    <a:pt x="560" y="235"/>
                    <a:pt x="560" y="235"/>
                    <a:pt x="560" y="235"/>
                  </a:cubicBezTo>
                  <a:cubicBezTo>
                    <a:pt x="560" y="234"/>
                    <a:pt x="559" y="233"/>
                    <a:pt x="558" y="233"/>
                  </a:cubicBezTo>
                  <a:cubicBezTo>
                    <a:pt x="487" y="233"/>
                    <a:pt x="487" y="233"/>
                    <a:pt x="487" y="233"/>
                  </a:cubicBezTo>
                  <a:cubicBezTo>
                    <a:pt x="486" y="233"/>
                    <a:pt x="485" y="232"/>
                    <a:pt x="485" y="231"/>
                  </a:cubicBezTo>
                  <a:cubicBezTo>
                    <a:pt x="459" y="170"/>
                    <a:pt x="459" y="170"/>
                    <a:pt x="459" y="170"/>
                  </a:cubicBezTo>
                  <a:cubicBezTo>
                    <a:pt x="459" y="169"/>
                    <a:pt x="459" y="168"/>
                    <a:pt x="460" y="167"/>
                  </a:cubicBezTo>
                  <a:cubicBezTo>
                    <a:pt x="510" y="116"/>
                    <a:pt x="510" y="116"/>
                    <a:pt x="510" y="116"/>
                  </a:cubicBezTo>
                  <a:cubicBezTo>
                    <a:pt x="511" y="116"/>
                    <a:pt x="511" y="114"/>
                    <a:pt x="510" y="114"/>
                  </a:cubicBezTo>
                  <a:cubicBezTo>
                    <a:pt x="447" y="50"/>
                    <a:pt x="447" y="50"/>
                    <a:pt x="447" y="50"/>
                  </a:cubicBezTo>
                  <a:cubicBezTo>
                    <a:pt x="446" y="50"/>
                    <a:pt x="445" y="50"/>
                    <a:pt x="444" y="50"/>
                  </a:cubicBezTo>
                  <a:cubicBezTo>
                    <a:pt x="394" y="101"/>
                    <a:pt x="394" y="101"/>
                    <a:pt x="394" y="101"/>
                  </a:cubicBezTo>
                  <a:cubicBezTo>
                    <a:pt x="393" y="102"/>
                    <a:pt x="391" y="102"/>
                    <a:pt x="390" y="101"/>
                  </a:cubicBezTo>
                  <a:cubicBezTo>
                    <a:pt x="329" y="76"/>
                    <a:pt x="329" y="76"/>
                    <a:pt x="329" y="76"/>
                  </a:cubicBezTo>
                  <a:cubicBezTo>
                    <a:pt x="328" y="76"/>
                    <a:pt x="327" y="74"/>
                    <a:pt x="327" y="73"/>
                  </a:cubicBezTo>
                  <a:cubicBezTo>
                    <a:pt x="327" y="2"/>
                    <a:pt x="327" y="2"/>
                    <a:pt x="327" y="2"/>
                  </a:cubicBezTo>
                  <a:cubicBezTo>
                    <a:pt x="327" y="1"/>
                    <a:pt x="326" y="0"/>
                    <a:pt x="325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5" y="0"/>
                    <a:pt x="234" y="1"/>
                    <a:pt x="234" y="2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4"/>
                    <a:pt x="233" y="76"/>
                    <a:pt x="232" y="76"/>
                  </a:cubicBezTo>
                  <a:cubicBezTo>
                    <a:pt x="171" y="101"/>
                    <a:pt x="171" y="101"/>
                    <a:pt x="171" y="101"/>
                  </a:cubicBezTo>
                  <a:cubicBezTo>
                    <a:pt x="170" y="102"/>
                    <a:pt x="168" y="102"/>
                    <a:pt x="167" y="10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6" y="50"/>
                    <a:pt x="115" y="50"/>
                    <a:pt x="114" y="50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0" y="114"/>
                    <a:pt x="50" y="116"/>
                    <a:pt x="51" y="116"/>
                  </a:cubicBezTo>
                  <a:cubicBezTo>
                    <a:pt x="101" y="167"/>
                    <a:pt x="101" y="167"/>
                    <a:pt x="101" y="167"/>
                  </a:cubicBezTo>
                  <a:cubicBezTo>
                    <a:pt x="102" y="168"/>
                    <a:pt x="102" y="169"/>
                    <a:pt x="102" y="170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76" y="232"/>
                    <a:pt x="75" y="233"/>
                    <a:pt x="74" y="233"/>
                  </a:cubicBezTo>
                  <a:cubicBezTo>
                    <a:pt x="2" y="233"/>
                    <a:pt x="2" y="233"/>
                    <a:pt x="2" y="233"/>
                  </a:cubicBezTo>
                  <a:cubicBezTo>
                    <a:pt x="1" y="233"/>
                    <a:pt x="0" y="234"/>
                    <a:pt x="0" y="235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26"/>
                    <a:pt x="1" y="327"/>
                    <a:pt x="2" y="327"/>
                  </a:cubicBezTo>
                  <a:cubicBezTo>
                    <a:pt x="74" y="327"/>
                    <a:pt x="74" y="327"/>
                    <a:pt x="74" y="327"/>
                  </a:cubicBezTo>
                  <a:cubicBezTo>
                    <a:pt x="75" y="327"/>
                    <a:pt x="76" y="327"/>
                    <a:pt x="76" y="328"/>
                  </a:cubicBezTo>
                  <a:cubicBezTo>
                    <a:pt x="102" y="390"/>
                    <a:pt x="102" y="390"/>
                    <a:pt x="102" y="390"/>
                  </a:cubicBezTo>
                  <a:cubicBezTo>
                    <a:pt x="102" y="391"/>
                    <a:pt x="102" y="392"/>
                    <a:pt x="101" y="393"/>
                  </a:cubicBezTo>
                  <a:cubicBezTo>
                    <a:pt x="51" y="443"/>
                    <a:pt x="51" y="443"/>
                    <a:pt x="51" y="443"/>
                  </a:cubicBezTo>
                  <a:cubicBezTo>
                    <a:pt x="50" y="444"/>
                    <a:pt x="50" y="446"/>
                    <a:pt x="51" y="446"/>
                  </a:cubicBezTo>
                  <a:cubicBezTo>
                    <a:pt x="114" y="510"/>
                    <a:pt x="114" y="510"/>
                    <a:pt x="114" y="510"/>
                  </a:cubicBezTo>
                  <a:cubicBezTo>
                    <a:pt x="115" y="510"/>
                    <a:pt x="116" y="510"/>
                    <a:pt x="117" y="510"/>
                  </a:cubicBezTo>
                  <a:cubicBezTo>
                    <a:pt x="167" y="459"/>
                    <a:pt x="167" y="459"/>
                    <a:pt x="167" y="459"/>
                  </a:cubicBezTo>
                  <a:cubicBezTo>
                    <a:pt x="168" y="458"/>
                    <a:pt x="170" y="458"/>
                    <a:pt x="171" y="459"/>
                  </a:cubicBezTo>
                  <a:cubicBezTo>
                    <a:pt x="232" y="484"/>
                    <a:pt x="232" y="484"/>
                    <a:pt x="232" y="484"/>
                  </a:cubicBezTo>
                  <a:cubicBezTo>
                    <a:pt x="233" y="484"/>
                    <a:pt x="234" y="486"/>
                    <a:pt x="234" y="487"/>
                  </a:cubicBezTo>
                  <a:cubicBezTo>
                    <a:pt x="234" y="558"/>
                    <a:pt x="234" y="558"/>
                    <a:pt x="234" y="558"/>
                  </a:cubicBezTo>
                  <a:cubicBezTo>
                    <a:pt x="234" y="559"/>
                    <a:pt x="235" y="560"/>
                    <a:pt x="236" y="560"/>
                  </a:cubicBezTo>
                  <a:cubicBezTo>
                    <a:pt x="325" y="560"/>
                    <a:pt x="325" y="560"/>
                    <a:pt x="325" y="560"/>
                  </a:cubicBezTo>
                  <a:cubicBezTo>
                    <a:pt x="326" y="560"/>
                    <a:pt x="327" y="559"/>
                    <a:pt x="327" y="558"/>
                  </a:cubicBezTo>
                  <a:cubicBezTo>
                    <a:pt x="327" y="487"/>
                    <a:pt x="327" y="487"/>
                    <a:pt x="327" y="487"/>
                  </a:cubicBezTo>
                  <a:cubicBezTo>
                    <a:pt x="327" y="486"/>
                    <a:pt x="328" y="484"/>
                    <a:pt x="329" y="484"/>
                  </a:cubicBezTo>
                  <a:cubicBezTo>
                    <a:pt x="390" y="459"/>
                    <a:pt x="390" y="459"/>
                    <a:pt x="390" y="459"/>
                  </a:cubicBezTo>
                  <a:cubicBezTo>
                    <a:pt x="391" y="458"/>
                    <a:pt x="393" y="458"/>
                    <a:pt x="394" y="459"/>
                  </a:cubicBezTo>
                  <a:cubicBezTo>
                    <a:pt x="444" y="510"/>
                    <a:pt x="444" y="510"/>
                    <a:pt x="444" y="510"/>
                  </a:cubicBezTo>
                  <a:cubicBezTo>
                    <a:pt x="445" y="510"/>
                    <a:pt x="446" y="510"/>
                    <a:pt x="447" y="510"/>
                  </a:cubicBezTo>
                  <a:cubicBezTo>
                    <a:pt x="510" y="446"/>
                    <a:pt x="510" y="446"/>
                    <a:pt x="510" y="446"/>
                  </a:cubicBezTo>
                  <a:cubicBezTo>
                    <a:pt x="511" y="446"/>
                    <a:pt x="511" y="444"/>
                    <a:pt x="510" y="444"/>
                  </a:cubicBezTo>
                  <a:cubicBezTo>
                    <a:pt x="460" y="393"/>
                    <a:pt x="460" y="393"/>
                    <a:pt x="460" y="393"/>
                  </a:cubicBezTo>
                  <a:cubicBezTo>
                    <a:pt x="459" y="392"/>
                    <a:pt x="459" y="391"/>
                    <a:pt x="459" y="390"/>
                  </a:cubicBezTo>
                  <a:cubicBezTo>
                    <a:pt x="484" y="329"/>
                    <a:pt x="484" y="329"/>
                    <a:pt x="484" y="329"/>
                  </a:cubicBezTo>
                  <a:cubicBezTo>
                    <a:pt x="485" y="327"/>
                    <a:pt x="486" y="327"/>
                    <a:pt x="487" y="327"/>
                  </a:cubicBezTo>
                  <a:lnTo>
                    <a:pt x="558" y="327"/>
                  </a:lnTo>
                  <a:close/>
                  <a:moveTo>
                    <a:pt x="374" y="280"/>
                  </a:moveTo>
                  <a:cubicBezTo>
                    <a:pt x="374" y="332"/>
                    <a:pt x="332" y="373"/>
                    <a:pt x="281" y="373"/>
                  </a:cubicBezTo>
                  <a:cubicBezTo>
                    <a:pt x="229" y="373"/>
                    <a:pt x="187" y="332"/>
                    <a:pt x="187" y="280"/>
                  </a:cubicBezTo>
                  <a:cubicBezTo>
                    <a:pt x="187" y="228"/>
                    <a:pt x="229" y="187"/>
                    <a:pt x="281" y="187"/>
                  </a:cubicBezTo>
                  <a:cubicBezTo>
                    <a:pt x="332" y="187"/>
                    <a:pt x="374" y="228"/>
                    <a:pt x="374" y="28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633"/>
            </a:p>
          </p:txBody>
        </p:sp>
      </p:grpSp>
    </p:spTree>
    <p:extLst>
      <p:ext uri="{BB962C8B-B14F-4D97-AF65-F5344CB8AC3E}">
        <p14:creationId xmlns:p14="http://schemas.microsoft.com/office/powerpoint/2010/main" val="2050606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>
              <a:solidFill>
                <a:srgbClr val="58595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7" y="1304505"/>
            <a:ext cx="264507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3318390" y="1304505"/>
            <a:ext cx="264715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9133978" y="1304505"/>
            <a:ext cx="264715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6226185" y="1304505"/>
            <a:ext cx="264715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42895474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>
              <a:solidFill>
                <a:srgbClr val="58595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6" y="1304505"/>
            <a:ext cx="206351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2736834" y="1304505"/>
            <a:ext cx="206559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9715537" y="1304505"/>
            <a:ext cx="206559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5063067" y="1304505"/>
            <a:ext cx="206559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7389302" y="1304505"/>
            <a:ext cx="206559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8943976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>
              <a:solidFill>
                <a:srgbClr val="58595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5" y="1304505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2345143" y="1304505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10075019" y="1304505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277612" y="1304505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210081" y="1304505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8142549" y="1304505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7013196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AE20F-330F-454C-9011-43B717E650F2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0535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546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32" y="2060078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475987" y="780582"/>
            <a:ext cx="986653" cy="784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890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247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6" y="6300398"/>
            <a:ext cx="2534109" cy="2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084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546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32" y="2060078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475987" y="780582"/>
            <a:ext cx="986653" cy="7848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890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247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6" y="6300398"/>
            <a:ext cx="2534109" cy="2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985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546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32" y="2060078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475987" y="780582"/>
            <a:ext cx="986653" cy="7848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890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247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6" y="6300398"/>
            <a:ext cx="2534109" cy="2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998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gray">
          <a:xfrm>
            <a:off x="413546" y="326388"/>
            <a:ext cx="745150" cy="531752"/>
            <a:chOff x="1352" y="681"/>
            <a:chExt cx="3519" cy="3153"/>
          </a:xfrm>
        </p:grpSpPr>
        <p:sp>
          <p:nvSpPr>
            <p:cNvPr id="4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5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9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0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1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2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3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4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5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6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7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18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19" name="Right Triangle 18"/>
          <p:cNvSpPr/>
          <p:nvPr userDrawn="1"/>
        </p:nvSpPr>
        <p:spPr>
          <a:xfrm rot="10800000">
            <a:off x="3919974" y="0"/>
            <a:ext cx="8292877" cy="659704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0" name="Chord 19"/>
          <p:cNvSpPr/>
          <p:nvPr userDrawn="1"/>
        </p:nvSpPr>
        <p:spPr>
          <a:xfrm rot="1095969">
            <a:off x="5840532" y="2060078"/>
            <a:ext cx="3113596" cy="2476889"/>
          </a:xfrm>
          <a:prstGeom prst="chord">
            <a:avLst>
              <a:gd name="adj1" fmla="val 5373729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475987" y="780582"/>
            <a:ext cx="986653" cy="7848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27" name="Chord 26"/>
          <p:cNvSpPr/>
          <p:nvPr userDrawn="1"/>
        </p:nvSpPr>
        <p:spPr>
          <a:xfrm rot="18900000">
            <a:off x="4924890" y="786478"/>
            <a:ext cx="867775" cy="690322"/>
          </a:xfrm>
          <a:prstGeom prst="chord">
            <a:avLst>
              <a:gd name="adj1" fmla="val 5359399"/>
              <a:gd name="adj2" fmla="val 161764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39" name="Chord 38"/>
          <p:cNvSpPr/>
          <p:nvPr userDrawn="1"/>
        </p:nvSpPr>
        <p:spPr>
          <a:xfrm rot="11888847">
            <a:off x="5715247" y="3603804"/>
            <a:ext cx="2359713" cy="1877170"/>
          </a:xfrm>
          <a:prstGeom prst="chord">
            <a:avLst>
              <a:gd name="adj1" fmla="val 5359399"/>
              <a:gd name="adj2" fmla="val 161990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45718"/>
            <a:endParaRPr lang="en-GB" sz="1179" dirty="0">
              <a:solidFill>
                <a:srgbClr val="FFFFFF"/>
              </a:solidFill>
            </a:endParaRPr>
          </a:p>
        </p:txBody>
      </p:sp>
      <p:sp>
        <p:nvSpPr>
          <p:cNvPr id="5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569968" y="6375521"/>
            <a:ext cx="1187903" cy="1954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4AE20F-330F-454C-9011-43B717E650F2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6" y="6300398"/>
            <a:ext cx="2534109" cy="24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11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8405" y="106881"/>
            <a:ext cx="10883100" cy="57784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>
              <a:lnSpc>
                <a:spcPct val="90000"/>
              </a:lnSpc>
              <a:defRPr sz="2086" b="1"/>
            </a:lvl1pPr>
          </a:lstStyle>
          <a:p>
            <a:r>
              <a:rPr lang="en-US" noProof="0" dirty="0"/>
              <a:t>Click to add text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39" name="Freeform 34"/>
          <p:cNvSpPr>
            <a:spLocks/>
          </p:cNvSpPr>
          <p:nvPr userDrawn="1"/>
        </p:nvSpPr>
        <p:spPr bwMode="auto">
          <a:xfrm>
            <a:off x="10924118" y="1311275"/>
            <a:ext cx="1267883" cy="1949451"/>
          </a:xfrm>
          <a:custGeom>
            <a:avLst/>
            <a:gdLst>
              <a:gd name="T0" fmla="*/ 304 w 304"/>
              <a:gd name="T1" fmla="*/ 1 h 588"/>
              <a:gd name="T2" fmla="*/ 294 w 304"/>
              <a:gd name="T3" fmla="*/ 0 h 588"/>
              <a:gd name="T4" fmla="*/ 0 w 304"/>
              <a:gd name="T5" fmla="*/ 294 h 588"/>
              <a:gd name="T6" fmla="*/ 294 w 304"/>
              <a:gd name="T7" fmla="*/ 588 h 588"/>
              <a:gd name="T8" fmla="*/ 304 w 304"/>
              <a:gd name="T9" fmla="*/ 588 h 588"/>
              <a:gd name="T10" fmla="*/ 304 w 304"/>
              <a:gd name="T11" fmla="*/ 1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4" h="588">
                <a:moveTo>
                  <a:pt x="304" y="1"/>
                </a:moveTo>
                <a:cubicBezTo>
                  <a:pt x="301" y="1"/>
                  <a:pt x="298" y="0"/>
                  <a:pt x="294" y="0"/>
                </a:cubicBezTo>
                <a:cubicBezTo>
                  <a:pt x="132" y="0"/>
                  <a:pt x="0" y="132"/>
                  <a:pt x="0" y="294"/>
                </a:cubicBezTo>
                <a:cubicBezTo>
                  <a:pt x="0" y="457"/>
                  <a:pt x="132" y="588"/>
                  <a:pt x="294" y="588"/>
                </a:cubicBezTo>
                <a:cubicBezTo>
                  <a:pt x="298" y="588"/>
                  <a:pt x="301" y="588"/>
                  <a:pt x="304" y="588"/>
                </a:cubicBezTo>
                <a:lnTo>
                  <a:pt x="304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0" name="Freeform 35"/>
          <p:cNvSpPr>
            <a:spLocks/>
          </p:cNvSpPr>
          <p:nvPr userDrawn="1"/>
        </p:nvSpPr>
        <p:spPr bwMode="auto">
          <a:xfrm>
            <a:off x="11794067" y="803275"/>
            <a:ext cx="397934" cy="584200"/>
          </a:xfrm>
          <a:custGeom>
            <a:avLst/>
            <a:gdLst>
              <a:gd name="T0" fmla="*/ 104 w 104"/>
              <a:gd name="T1" fmla="*/ 0 h 193"/>
              <a:gd name="T2" fmla="*/ 0 w 104"/>
              <a:gd name="T3" fmla="*/ 144 h 193"/>
              <a:gd name="T4" fmla="*/ 8 w 104"/>
              <a:gd name="T5" fmla="*/ 193 h 193"/>
              <a:gd name="T6" fmla="*/ 94 w 104"/>
              <a:gd name="T7" fmla="*/ 180 h 193"/>
              <a:gd name="T8" fmla="*/ 104 w 104"/>
              <a:gd name="T9" fmla="*/ 181 h 193"/>
              <a:gd name="T10" fmla="*/ 104 w 104"/>
              <a:gd name="T11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4" h="193">
                <a:moveTo>
                  <a:pt x="104" y="0"/>
                </a:moveTo>
                <a:cubicBezTo>
                  <a:pt x="44" y="21"/>
                  <a:pt x="0" y="77"/>
                  <a:pt x="0" y="144"/>
                </a:cubicBezTo>
                <a:cubicBezTo>
                  <a:pt x="0" y="162"/>
                  <a:pt x="3" y="178"/>
                  <a:pt x="8" y="193"/>
                </a:cubicBezTo>
                <a:cubicBezTo>
                  <a:pt x="36" y="185"/>
                  <a:pt x="65" y="180"/>
                  <a:pt x="94" y="180"/>
                </a:cubicBezTo>
                <a:cubicBezTo>
                  <a:pt x="98" y="180"/>
                  <a:pt x="101" y="181"/>
                  <a:pt x="104" y="181"/>
                </a:cubicBezTo>
                <a:lnTo>
                  <a:pt x="1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1" name="Freeform 36"/>
          <p:cNvSpPr>
            <a:spLocks/>
          </p:cNvSpPr>
          <p:nvPr userDrawn="1"/>
        </p:nvSpPr>
        <p:spPr bwMode="auto">
          <a:xfrm>
            <a:off x="7516291" y="3"/>
            <a:ext cx="4288367" cy="1200151"/>
          </a:xfrm>
          <a:custGeom>
            <a:avLst/>
            <a:gdLst>
              <a:gd name="T0" fmla="*/ 2026 w 2026"/>
              <a:gd name="T1" fmla="*/ 756 h 756"/>
              <a:gd name="T2" fmla="*/ 1054 w 2026"/>
              <a:gd name="T3" fmla="*/ 272 h 756"/>
              <a:gd name="T4" fmla="*/ 0 w 2026"/>
              <a:gd name="T5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6" h="756">
                <a:moveTo>
                  <a:pt x="2026" y="756"/>
                </a:moveTo>
                <a:cubicBezTo>
                  <a:pt x="1709" y="577"/>
                  <a:pt x="1392" y="398"/>
                  <a:pt x="1054" y="272"/>
                </a:cubicBezTo>
                <a:cubicBezTo>
                  <a:pt x="716" y="146"/>
                  <a:pt x="358" y="73"/>
                  <a:pt x="0" y="0"/>
                </a:cubicBezTo>
              </a:path>
            </a:pathLst>
          </a:custGeom>
          <a:noFill/>
          <a:ln w="12700" cmpd="sng">
            <a:solidFill>
              <a:srgbClr val="58595B"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2" name="Freeform 37"/>
          <p:cNvSpPr>
            <a:spLocks/>
          </p:cNvSpPr>
          <p:nvPr userDrawn="1"/>
        </p:nvSpPr>
        <p:spPr bwMode="auto">
          <a:xfrm>
            <a:off x="1536706" y="6553200"/>
            <a:ext cx="1598084" cy="304800"/>
          </a:xfrm>
          <a:custGeom>
            <a:avLst/>
            <a:gdLst>
              <a:gd name="T0" fmla="*/ 368 w 368"/>
              <a:gd name="T1" fmla="*/ 104 h 104"/>
              <a:gd name="T2" fmla="*/ 184 w 368"/>
              <a:gd name="T3" fmla="*/ 0 h 104"/>
              <a:gd name="T4" fmla="*/ 0 w 368"/>
              <a:gd name="T5" fmla="*/ 104 h 104"/>
              <a:gd name="T6" fmla="*/ 368 w 368"/>
              <a:gd name="T7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8" h="104">
                <a:moveTo>
                  <a:pt x="368" y="104"/>
                </a:moveTo>
                <a:cubicBezTo>
                  <a:pt x="330" y="42"/>
                  <a:pt x="262" y="0"/>
                  <a:pt x="184" y="0"/>
                </a:cubicBezTo>
                <a:cubicBezTo>
                  <a:pt x="106" y="0"/>
                  <a:pt x="38" y="42"/>
                  <a:pt x="0" y="104"/>
                </a:cubicBezTo>
                <a:lnTo>
                  <a:pt x="368" y="1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779155" y="6555629"/>
            <a:ext cx="193963" cy="195438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algn="r">
              <a:defRPr sz="1270" b="1"/>
            </a:lvl1pPr>
          </a:lstStyle>
          <a:p>
            <a:fld id="{99DB18A3-D21F-4BB0-9E84-DFB029941648}" type="slidenum">
              <a:rPr lang="de-DE" smtClean="0">
                <a:solidFill>
                  <a:srgbClr val="1F497D"/>
                </a:solidFill>
              </a:rPr>
              <a:pPr/>
              <a:t>‹#›</a:t>
            </a:fld>
            <a:endParaRPr lang="de-DE" dirty="0">
              <a:solidFill>
                <a:srgbClr val="1F497D"/>
              </a:solidFill>
            </a:endParaRPr>
          </a:p>
        </p:txBody>
      </p:sp>
      <p:sp>
        <p:nvSpPr>
          <p:cNvPr id="48" name="Freeform 38"/>
          <p:cNvSpPr>
            <a:spLocks/>
          </p:cNvSpPr>
          <p:nvPr userDrawn="1"/>
        </p:nvSpPr>
        <p:spPr bwMode="auto">
          <a:xfrm>
            <a:off x="4" y="4794251"/>
            <a:ext cx="1570567" cy="2019300"/>
          </a:xfrm>
          <a:custGeom>
            <a:avLst/>
            <a:gdLst>
              <a:gd name="T0" fmla="*/ 742 w 742"/>
              <a:gd name="T1" fmla="*/ 1272 h 1272"/>
              <a:gd name="T2" fmla="*/ 684 w 742"/>
              <a:gd name="T3" fmla="*/ 1220 h 1272"/>
              <a:gd name="T4" fmla="*/ 576 w 742"/>
              <a:gd name="T5" fmla="*/ 1110 h 1272"/>
              <a:gd name="T6" fmla="*/ 454 w 742"/>
              <a:gd name="T7" fmla="*/ 970 h 1272"/>
              <a:gd name="T8" fmla="*/ 356 w 742"/>
              <a:gd name="T9" fmla="*/ 826 h 1272"/>
              <a:gd name="T10" fmla="*/ 266 w 742"/>
              <a:gd name="T11" fmla="*/ 674 h 1272"/>
              <a:gd name="T12" fmla="*/ 186 w 742"/>
              <a:gd name="T13" fmla="*/ 512 h 1272"/>
              <a:gd name="T14" fmla="*/ 112 w 742"/>
              <a:gd name="T15" fmla="*/ 330 h 1272"/>
              <a:gd name="T16" fmla="*/ 0 w 742"/>
              <a:gd name="T1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2" h="1272">
                <a:moveTo>
                  <a:pt x="742" y="1272"/>
                </a:moveTo>
                <a:cubicBezTo>
                  <a:pt x="727" y="1259"/>
                  <a:pt x="712" y="1247"/>
                  <a:pt x="684" y="1220"/>
                </a:cubicBezTo>
                <a:cubicBezTo>
                  <a:pt x="656" y="1193"/>
                  <a:pt x="614" y="1152"/>
                  <a:pt x="576" y="1110"/>
                </a:cubicBezTo>
                <a:cubicBezTo>
                  <a:pt x="538" y="1068"/>
                  <a:pt x="491" y="1017"/>
                  <a:pt x="454" y="970"/>
                </a:cubicBezTo>
                <a:cubicBezTo>
                  <a:pt x="417" y="923"/>
                  <a:pt x="387" y="875"/>
                  <a:pt x="356" y="826"/>
                </a:cubicBezTo>
                <a:cubicBezTo>
                  <a:pt x="325" y="777"/>
                  <a:pt x="294" y="726"/>
                  <a:pt x="266" y="674"/>
                </a:cubicBezTo>
                <a:cubicBezTo>
                  <a:pt x="238" y="622"/>
                  <a:pt x="212" y="569"/>
                  <a:pt x="186" y="512"/>
                </a:cubicBezTo>
                <a:cubicBezTo>
                  <a:pt x="160" y="455"/>
                  <a:pt x="143" y="415"/>
                  <a:pt x="112" y="330"/>
                </a:cubicBezTo>
                <a:cubicBezTo>
                  <a:pt x="81" y="245"/>
                  <a:pt x="19" y="55"/>
                  <a:pt x="0" y="0"/>
                </a:cubicBezTo>
              </a:path>
            </a:pathLst>
          </a:custGeom>
          <a:noFill/>
          <a:ln w="12700" cmpd="sng">
            <a:solidFill>
              <a:srgbClr val="58595B"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3807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2" b="32921"/>
          <a:stretch/>
        </p:blipFill>
        <p:spPr>
          <a:xfrm>
            <a:off x="10241949" y="6310099"/>
            <a:ext cx="1680000" cy="26318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5240" y="207495"/>
            <a:ext cx="10080000" cy="333097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905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17940" y="556682"/>
            <a:ext cx="5327651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4"/>
                </a:gs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305240" y="6486803"/>
            <a:ext cx="9758911" cy="0"/>
          </a:xfrm>
          <a:prstGeom prst="line">
            <a:avLst/>
          </a:prstGeom>
          <a:ln w="15875" cap="rnd">
            <a:gradFill flip="none" rotWithShape="1"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2970" y="6610555"/>
            <a:ext cx="264000" cy="125617"/>
          </a:xfrm>
        </p:spPr>
        <p:txBody>
          <a:bodyPr/>
          <a:lstStyle>
            <a:lvl1pPr algn="r">
              <a:defRPr sz="816" b="1">
                <a:solidFill>
                  <a:schemeClr val="tx1"/>
                </a:solidFill>
              </a:defRPr>
            </a:lvl1pPr>
          </a:lstStyle>
          <a:p>
            <a:fld id="{738995E0-F8BA-44F6-A6AF-81172280F96E}" type="slidenum">
              <a:rPr lang="en-GB" smtClean="0">
                <a:solidFill>
                  <a:srgbClr val="1F497D"/>
                </a:solidFill>
              </a:rPr>
              <a:pPr/>
              <a:t>‹#›</a:t>
            </a:fld>
            <a:endParaRPr lang="en-GB" dirty="0">
              <a:solidFill>
                <a:srgbClr val="1F497D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654255" y="6673203"/>
            <a:ext cx="107950" cy="211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129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5" y="1304506"/>
            <a:ext cx="11368461" cy="4428975"/>
          </a:xfrm>
        </p:spPr>
        <p:txBody>
          <a:bodyPr>
            <a:noAutofit/>
          </a:bodyPr>
          <a:lstStyle>
            <a:lvl2pPr>
              <a:tabLst/>
              <a:defRPr/>
            </a:lvl2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3682204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&amp; Resu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8400" y="97200"/>
            <a:ext cx="10883100" cy="6120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>
              <a:lnSpc>
                <a:spcPct val="90000"/>
              </a:lnSpc>
              <a:defRPr sz="2086" b="1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br>
              <a:rPr lang="en-US" noProof="0" dirty="0"/>
            </a:b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05599" y="6566400"/>
            <a:ext cx="4800000" cy="184666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>
              <a:defRPr sz="1270">
                <a:solidFill>
                  <a:schemeClr val="tx1"/>
                </a:solidFill>
              </a:defRPr>
            </a:lvl1pPr>
          </a:lstStyle>
          <a:p>
            <a:pPr defTabSz="945718"/>
            <a:endParaRPr lang="de-DE" dirty="0">
              <a:solidFill>
                <a:srgbClr val="1F497D"/>
              </a:solidFill>
            </a:endParaRPr>
          </a:p>
        </p:txBody>
      </p:sp>
      <p:grpSp>
        <p:nvGrpSpPr>
          <p:cNvPr id="3" name="Group 18"/>
          <p:cNvGrpSpPr>
            <a:grpSpLocks noChangeAspect="1"/>
          </p:cNvGrpSpPr>
          <p:nvPr/>
        </p:nvGrpSpPr>
        <p:grpSpPr bwMode="auto">
          <a:xfrm>
            <a:off x="201600" y="151200"/>
            <a:ext cx="696383" cy="468312"/>
            <a:chOff x="1352" y="681"/>
            <a:chExt cx="3519" cy="3153"/>
          </a:xfrm>
        </p:grpSpPr>
        <p:sp>
          <p:nvSpPr>
            <p:cNvPr id="24" name="Freeform 19"/>
            <p:cNvSpPr>
              <a:spLocks noChangeAspect="1"/>
            </p:cNvSpPr>
            <p:nvPr/>
          </p:nvSpPr>
          <p:spPr bwMode="auto">
            <a:xfrm>
              <a:off x="1352" y="681"/>
              <a:ext cx="3519" cy="3153"/>
            </a:xfrm>
            <a:custGeom>
              <a:avLst/>
              <a:gdLst>
                <a:gd name="T0" fmla="*/ 0 w 3862"/>
                <a:gd name="T1" fmla="*/ 3449 h 3449"/>
                <a:gd name="T2" fmla="*/ 0 w 3862"/>
                <a:gd name="T3" fmla="*/ 3449 h 3449"/>
                <a:gd name="T4" fmla="*/ 0 w 3862"/>
                <a:gd name="T5" fmla="*/ 0 h 3449"/>
                <a:gd name="T6" fmla="*/ 3696 w 3862"/>
                <a:gd name="T7" fmla="*/ 0 h 3449"/>
                <a:gd name="T8" fmla="*/ 3327 w 3862"/>
                <a:gd name="T9" fmla="*/ 3449 h 3449"/>
                <a:gd name="T10" fmla="*/ 0 w 3862"/>
                <a:gd name="T11" fmla="*/ 3449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5" name="Freeform 20"/>
            <p:cNvSpPr>
              <a:spLocks noChangeAspect="1"/>
            </p:cNvSpPr>
            <p:nvPr/>
          </p:nvSpPr>
          <p:spPr bwMode="auto">
            <a:xfrm>
              <a:off x="2708" y="1843"/>
              <a:ext cx="75" cy="54"/>
            </a:xfrm>
            <a:custGeom>
              <a:avLst/>
              <a:gdLst>
                <a:gd name="T0" fmla="*/ 16 w 81"/>
                <a:gd name="T1" fmla="*/ 40 h 66"/>
                <a:gd name="T2" fmla="*/ 16 w 81"/>
                <a:gd name="T3" fmla="*/ 40 h 66"/>
                <a:gd name="T4" fmla="*/ 0 w 81"/>
                <a:gd name="T5" fmla="*/ 54 h 66"/>
                <a:gd name="T6" fmla="*/ 79 w 81"/>
                <a:gd name="T7" fmla="*/ 22 h 66"/>
                <a:gd name="T8" fmla="*/ 81 w 81"/>
                <a:gd name="T9" fmla="*/ 0 h 66"/>
                <a:gd name="T10" fmla="*/ 16 w 81"/>
                <a:gd name="T11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6" name="Freeform 21"/>
            <p:cNvSpPr>
              <a:spLocks noChangeAspect="1"/>
            </p:cNvSpPr>
            <p:nvPr/>
          </p:nvSpPr>
          <p:spPr bwMode="auto">
            <a:xfrm>
              <a:off x="2869" y="1972"/>
              <a:ext cx="65" cy="54"/>
            </a:xfrm>
            <a:custGeom>
              <a:avLst/>
              <a:gdLst>
                <a:gd name="T0" fmla="*/ 27 w 81"/>
                <a:gd name="T1" fmla="*/ 1 h 63"/>
                <a:gd name="T2" fmla="*/ 27 w 81"/>
                <a:gd name="T3" fmla="*/ 1 h 63"/>
                <a:gd name="T4" fmla="*/ 0 w 81"/>
                <a:gd name="T5" fmla="*/ 0 h 63"/>
                <a:gd name="T6" fmla="*/ 33 w 81"/>
                <a:gd name="T7" fmla="*/ 58 h 63"/>
                <a:gd name="T8" fmla="*/ 53 w 81"/>
                <a:gd name="T9" fmla="*/ 63 h 63"/>
                <a:gd name="T10" fmla="*/ 27 w 81"/>
                <a:gd name="T11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7" name="Freeform 22"/>
            <p:cNvSpPr>
              <a:spLocks noChangeAspect="1"/>
            </p:cNvSpPr>
            <p:nvPr/>
          </p:nvSpPr>
          <p:spPr bwMode="auto">
            <a:xfrm>
              <a:off x="2622" y="1413"/>
              <a:ext cx="86" cy="75"/>
            </a:xfrm>
            <a:custGeom>
              <a:avLst/>
              <a:gdLst>
                <a:gd name="T0" fmla="*/ 20 w 96"/>
                <a:gd name="T1" fmla="*/ 50 h 79"/>
                <a:gd name="T2" fmla="*/ 20 w 96"/>
                <a:gd name="T3" fmla="*/ 50 h 79"/>
                <a:gd name="T4" fmla="*/ 0 w 96"/>
                <a:gd name="T5" fmla="*/ 64 h 79"/>
                <a:gd name="T6" fmla="*/ 89 w 96"/>
                <a:gd name="T7" fmla="*/ 27 h 79"/>
                <a:gd name="T8" fmla="*/ 96 w 96"/>
                <a:gd name="T9" fmla="*/ 0 h 79"/>
                <a:gd name="T10" fmla="*/ 20 w 96"/>
                <a:gd name="T11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8" name="Freeform 23"/>
            <p:cNvSpPr>
              <a:spLocks noChangeAspect="1"/>
            </p:cNvSpPr>
            <p:nvPr/>
          </p:nvSpPr>
          <p:spPr bwMode="auto">
            <a:xfrm>
              <a:off x="2568" y="1563"/>
              <a:ext cx="75" cy="76"/>
            </a:xfrm>
            <a:custGeom>
              <a:avLst/>
              <a:gdLst>
                <a:gd name="T0" fmla="*/ 77 w 77"/>
                <a:gd name="T1" fmla="*/ 22 h 77"/>
                <a:gd name="T2" fmla="*/ 77 w 77"/>
                <a:gd name="T3" fmla="*/ 22 h 77"/>
                <a:gd name="T4" fmla="*/ 71 w 77"/>
                <a:gd name="T5" fmla="*/ 0 h 77"/>
                <a:gd name="T6" fmla="*/ 0 w 77"/>
                <a:gd name="T7" fmla="*/ 44 h 77"/>
                <a:gd name="T8" fmla="*/ 0 w 77"/>
                <a:gd name="T9" fmla="*/ 62 h 77"/>
                <a:gd name="T10" fmla="*/ 77 w 77"/>
                <a:gd name="T11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9" name="Freeform 24"/>
            <p:cNvSpPr>
              <a:spLocks noChangeAspect="1"/>
            </p:cNvSpPr>
            <p:nvPr/>
          </p:nvSpPr>
          <p:spPr bwMode="auto">
            <a:xfrm>
              <a:off x="2547" y="1725"/>
              <a:ext cx="86" cy="64"/>
            </a:xfrm>
            <a:custGeom>
              <a:avLst/>
              <a:gdLst>
                <a:gd name="T0" fmla="*/ 0 w 90"/>
                <a:gd name="T1" fmla="*/ 52 h 74"/>
                <a:gd name="T2" fmla="*/ 0 w 90"/>
                <a:gd name="T3" fmla="*/ 52 h 74"/>
                <a:gd name="T4" fmla="*/ 14 w 90"/>
                <a:gd name="T5" fmla="*/ 60 h 74"/>
                <a:gd name="T6" fmla="*/ 73 w 90"/>
                <a:gd name="T7" fmla="*/ 23 h 74"/>
                <a:gd name="T8" fmla="*/ 90 w 90"/>
                <a:gd name="T9" fmla="*/ 8 h 74"/>
                <a:gd name="T10" fmla="*/ 0 w 90"/>
                <a:gd name="T11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0" name="Freeform 25"/>
            <p:cNvSpPr>
              <a:spLocks noChangeAspect="1"/>
            </p:cNvSpPr>
            <p:nvPr/>
          </p:nvSpPr>
          <p:spPr bwMode="auto">
            <a:xfrm>
              <a:off x="2773" y="1176"/>
              <a:ext cx="86" cy="75"/>
            </a:xfrm>
            <a:custGeom>
              <a:avLst/>
              <a:gdLst>
                <a:gd name="T0" fmla="*/ 16 w 88"/>
                <a:gd name="T1" fmla="*/ 4 h 72"/>
                <a:gd name="T2" fmla="*/ 16 w 88"/>
                <a:gd name="T3" fmla="*/ 4 h 72"/>
                <a:gd name="T4" fmla="*/ 0 w 88"/>
                <a:gd name="T5" fmla="*/ 12 h 72"/>
                <a:gd name="T6" fmla="*/ 86 w 88"/>
                <a:gd name="T7" fmla="*/ 49 h 72"/>
                <a:gd name="T8" fmla="*/ 88 w 88"/>
                <a:gd name="T9" fmla="*/ 22 h 72"/>
                <a:gd name="T10" fmla="*/ 16 w 88"/>
                <a:gd name="T11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1" name="Freeform 26"/>
            <p:cNvSpPr>
              <a:spLocks noChangeAspect="1"/>
            </p:cNvSpPr>
            <p:nvPr/>
          </p:nvSpPr>
          <p:spPr bwMode="auto">
            <a:xfrm>
              <a:off x="2955" y="1111"/>
              <a:ext cx="76" cy="87"/>
            </a:xfrm>
            <a:custGeom>
              <a:avLst/>
              <a:gdLst>
                <a:gd name="T0" fmla="*/ 46 w 86"/>
                <a:gd name="T1" fmla="*/ 7 h 92"/>
                <a:gd name="T2" fmla="*/ 46 w 86"/>
                <a:gd name="T3" fmla="*/ 7 h 92"/>
                <a:gd name="T4" fmla="*/ 21 w 86"/>
                <a:gd name="T5" fmla="*/ 0 h 92"/>
                <a:gd name="T6" fmla="*/ 14 w 86"/>
                <a:gd name="T7" fmla="*/ 66 h 92"/>
                <a:gd name="T8" fmla="*/ 27 w 86"/>
                <a:gd name="T9" fmla="*/ 92 h 92"/>
                <a:gd name="T10" fmla="*/ 46 w 86"/>
                <a:gd name="T11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2" name="Freeform 27"/>
            <p:cNvSpPr>
              <a:spLocks noChangeAspect="1" noEditPoints="1"/>
            </p:cNvSpPr>
            <p:nvPr/>
          </p:nvSpPr>
          <p:spPr bwMode="auto">
            <a:xfrm>
              <a:off x="3149" y="929"/>
              <a:ext cx="667" cy="1678"/>
            </a:xfrm>
            <a:custGeom>
              <a:avLst/>
              <a:gdLst>
                <a:gd name="T0" fmla="*/ 451 w 724"/>
                <a:gd name="T1" fmla="*/ 808 h 1845"/>
                <a:gd name="T2" fmla="*/ 451 w 724"/>
                <a:gd name="T3" fmla="*/ 808 h 1845"/>
                <a:gd name="T4" fmla="*/ 326 w 724"/>
                <a:gd name="T5" fmla="*/ 776 h 1845"/>
                <a:gd name="T6" fmla="*/ 477 w 724"/>
                <a:gd name="T7" fmla="*/ 746 h 1845"/>
                <a:gd name="T8" fmla="*/ 493 w 724"/>
                <a:gd name="T9" fmla="*/ 773 h 1845"/>
                <a:gd name="T10" fmla="*/ 451 w 724"/>
                <a:gd name="T11" fmla="*/ 808 h 1845"/>
                <a:gd name="T12" fmla="*/ 451 w 724"/>
                <a:gd name="T13" fmla="*/ 808 h 1845"/>
                <a:gd name="T14" fmla="*/ 639 w 724"/>
                <a:gd name="T15" fmla="*/ 841 h 1845"/>
                <a:gd name="T16" fmla="*/ 639 w 724"/>
                <a:gd name="T17" fmla="*/ 841 h 1845"/>
                <a:gd name="T18" fmla="*/ 601 w 724"/>
                <a:gd name="T19" fmla="*/ 701 h 1845"/>
                <a:gd name="T20" fmla="*/ 634 w 724"/>
                <a:gd name="T21" fmla="*/ 646 h 1845"/>
                <a:gd name="T22" fmla="*/ 627 w 724"/>
                <a:gd name="T23" fmla="*/ 477 h 1845"/>
                <a:gd name="T24" fmla="*/ 641 w 724"/>
                <a:gd name="T25" fmla="*/ 463 h 1845"/>
                <a:gd name="T26" fmla="*/ 627 w 724"/>
                <a:gd name="T27" fmla="*/ 414 h 1845"/>
                <a:gd name="T28" fmla="*/ 615 w 724"/>
                <a:gd name="T29" fmla="*/ 342 h 1845"/>
                <a:gd name="T30" fmla="*/ 590 w 724"/>
                <a:gd name="T31" fmla="*/ 286 h 1845"/>
                <a:gd name="T32" fmla="*/ 602 w 724"/>
                <a:gd name="T33" fmla="*/ 260 h 1845"/>
                <a:gd name="T34" fmla="*/ 560 w 724"/>
                <a:gd name="T35" fmla="*/ 236 h 1845"/>
                <a:gd name="T36" fmla="*/ 523 w 724"/>
                <a:gd name="T37" fmla="*/ 213 h 1845"/>
                <a:gd name="T38" fmla="*/ 514 w 724"/>
                <a:gd name="T39" fmla="*/ 180 h 1845"/>
                <a:gd name="T40" fmla="*/ 483 w 724"/>
                <a:gd name="T41" fmla="*/ 195 h 1845"/>
                <a:gd name="T42" fmla="*/ 476 w 724"/>
                <a:gd name="T43" fmla="*/ 154 h 1845"/>
                <a:gd name="T44" fmla="*/ 434 w 724"/>
                <a:gd name="T45" fmla="*/ 171 h 1845"/>
                <a:gd name="T46" fmla="*/ 411 w 724"/>
                <a:gd name="T47" fmla="*/ 119 h 1845"/>
                <a:gd name="T48" fmla="*/ 389 w 724"/>
                <a:gd name="T49" fmla="*/ 124 h 1845"/>
                <a:gd name="T50" fmla="*/ 356 w 724"/>
                <a:gd name="T51" fmla="*/ 150 h 1845"/>
                <a:gd name="T52" fmla="*/ 356 w 724"/>
                <a:gd name="T53" fmla="*/ 101 h 1845"/>
                <a:gd name="T54" fmla="*/ 341 w 724"/>
                <a:gd name="T55" fmla="*/ 93 h 1845"/>
                <a:gd name="T56" fmla="*/ 314 w 724"/>
                <a:gd name="T57" fmla="*/ 81 h 1845"/>
                <a:gd name="T58" fmla="*/ 276 w 724"/>
                <a:gd name="T59" fmla="*/ 97 h 1845"/>
                <a:gd name="T60" fmla="*/ 292 w 724"/>
                <a:gd name="T61" fmla="*/ 51 h 1845"/>
                <a:gd name="T62" fmla="*/ 244 w 724"/>
                <a:gd name="T63" fmla="*/ 106 h 1845"/>
                <a:gd name="T64" fmla="*/ 216 w 724"/>
                <a:gd name="T65" fmla="*/ 112 h 1845"/>
                <a:gd name="T66" fmla="*/ 266 w 724"/>
                <a:gd name="T67" fmla="*/ 43 h 1845"/>
                <a:gd name="T68" fmla="*/ 214 w 724"/>
                <a:gd name="T69" fmla="*/ 91 h 1845"/>
                <a:gd name="T70" fmla="*/ 173 w 724"/>
                <a:gd name="T71" fmla="*/ 98 h 1845"/>
                <a:gd name="T72" fmla="*/ 186 w 724"/>
                <a:gd name="T73" fmla="*/ 38 h 1845"/>
                <a:gd name="T74" fmla="*/ 173 w 724"/>
                <a:gd name="T75" fmla="*/ 69 h 1845"/>
                <a:gd name="T76" fmla="*/ 166 w 724"/>
                <a:gd name="T77" fmla="*/ 36 h 1845"/>
                <a:gd name="T78" fmla="*/ 142 w 724"/>
                <a:gd name="T79" fmla="*/ 114 h 1845"/>
                <a:gd name="T80" fmla="*/ 126 w 724"/>
                <a:gd name="T81" fmla="*/ 39 h 1845"/>
                <a:gd name="T82" fmla="*/ 80 w 724"/>
                <a:gd name="T83" fmla="*/ 112 h 1845"/>
                <a:gd name="T84" fmla="*/ 56 w 724"/>
                <a:gd name="T85" fmla="*/ 117 h 1845"/>
                <a:gd name="T86" fmla="*/ 37 w 724"/>
                <a:gd name="T87" fmla="*/ 43 h 1845"/>
                <a:gd name="T88" fmla="*/ 5 w 724"/>
                <a:gd name="T89" fmla="*/ 1808 h 1845"/>
                <a:gd name="T90" fmla="*/ 0 w 724"/>
                <a:gd name="T91" fmla="*/ 1840 h 1845"/>
                <a:gd name="T92" fmla="*/ 162 w 724"/>
                <a:gd name="T93" fmla="*/ 1823 h 1845"/>
                <a:gd name="T94" fmla="*/ 529 w 724"/>
                <a:gd name="T95" fmla="*/ 1842 h 1845"/>
                <a:gd name="T96" fmla="*/ 614 w 724"/>
                <a:gd name="T97" fmla="*/ 1829 h 1845"/>
                <a:gd name="T98" fmla="*/ 421 w 724"/>
                <a:gd name="T99" fmla="*/ 1778 h 1845"/>
                <a:gd name="T100" fmla="*/ 272 w 724"/>
                <a:gd name="T101" fmla="*/ 1664 h 1845"/>
                <a:gd name="T102" fmla="*/ 237 w 724"/>
                <a:gd name="T103" fmla="*/ 1566 h 1845"/>
                <a:gd name="T104" fmla="*/ 239 w 724"/>
                <a:gd name="T105" fmla="*/ 1432 h 1845"/>
                <a:gd name="T106" fmla="*/ 315 w 724"/>
                <a:gd name="T107" fmla="*/ 1404 h 1845"/>
                <a:gd name="T108" fmla="*/ 586 w 724"/>
                <a:gd name="T109" fmla="*/ 1387 h 1845"/>
                <a:gd name="T110" fmla="*/ 605 w 724"/>
                <a:gd name="T111" fmla="*/ 1286 h 1845"/>
                <a:gd name="T112" fmla="*/ 609 w 724"/>
                <a:gd name="T113" fmla="*/ 1223 h 1845"/>
                <a:gd name="T114" fmla="*/ 630 w 724"/>
                <a:gd name="T115" fmla="*/ 1174 h 1845"/>
                <a:gd name="T116" fmla="*/ 590 w 724"/>
                <a:gd name="T117" fmla="*/ 1133 h 1845"/>
                <a:gd name="T118" fmla="*/ 650 w 724"/>
                <a:gd name="T119" fmla="*/ 1082 h 1845"/>
                <a:gd name="T120" fmla="*/ 621 w 724"/>
                <a:gd name="T121" fmla="*/ 1018 h 1845"/>
                <a:gd name="T122" fmla="*/ 704 w 724"/>
                <a:gd name="T123" fmla="*/ 959 h 1845"/>
                <a:gd name="T124" fmla="*/ 639 w 724"/>
                <a:gd name="T125" fmla="*/ 841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3" name="Freeform 28"/>
            <p:cNvSpPr>
              <a:spLocks noChangeAspect="1"/>
            </p:cNvSpPr>
            <p:nvPr/>
          </p:nvSpPr>
          <p:spPr bwMode="auto">
            <a:xfrm>
              <a:off x="1352" y="681"/>
              <a:ext cx="1829" cy="3153"/>
            </a:xfrm>
            <a:custGeom>
              <a:avLst/>
              <a:gdLst>
                <a:gd name="T0" fmla="*/ 1974 w 2011"/>
                <a:gd name="T1" fmla="*/ 2106 h 3449"/>
                <a:gd name="T2" fmla="*/ 0 w 2011"/>
                <a:gd name="T3" fmla="*/ 3449 h 3449"/>
                <a:gd name="T4" fmla="*/ 1972 w 2011"/>
                <a:gd name="T5" fmla="*/ 0 h 3449"/>
                <a:gd name="T6" fmla="*/ 1980 w 2011"/>
                <a:gd name="T7" fmla="*/ 347 h 3449"/>
                <a:gd name="T8" fmla="*/ 1982 w 2011"/>
                <a:gd name="T9" fmla="*/ 392 h 3449"/>
                <a:gd name="T10" fmla="*/ 1923 w 2011"/>
                <a:gd name="T11" fmla="*/ 324 h 3449"/>
                <a:gd name="T12" fmla="*/ 1878 w 2011"/>
                <a:gd name="T13" fmla="*/ 384 h 3449"/>
                <a:gd name="T14" fmla="*/ 1858 w 2011"/>
                <a:gd name="T15" fmla="*/ 411 h 3449"/>
                <a:gd name="T16" fmla="*/ 1823 w 2011"/>
                <a:gd name="T17" fmla="*/ 348 h 3449"/>
                <a:gd name="T18" fmla="*/ 1766 w 2011"/>
                <a:gd name="T19" fmla="*/ 359 h 3449"/>
                <a:gd name="T20" fmla="*/ 1702 w 2011"/>
                <a:gd name="T21" fmla="*/ 494 h 3449"/>
                <a:gd name="T22" fmla="*/ 1680 w 2011"/>
                <a:gd name="T23" fmla="*/ 420 h 3449"/>
                <a:gd name="T24" fmla="*/ 1605 w 2011"/>
                <a:gd name="T25" fmla="*/ 427 h 3449"/>
                <a:gd name="T26" fmla="*/ 1609 w 2011"/>
                <a:gd name="T27" fmla="*/ 499 h 3449"/>
                <a:gd name="T28" fmla="*/ 1520 w 2011"/>
                <a:gd name="T29" fmla="*/ 498 h 3449"/>
                <a:gd name="T30" fmla="*/ 1513 w 2011"/>
                <a:gd name="T31" fmla="*/ 560 h 3449"/>
                <a:gd name="T32" fmla="*/ 1407 w 2011"/>
                <a:gd name="T33" fmla="*/ 521 h 3449"/>
                <a:gd name="T34" fmla="*/ 1521 w 2011"/>
                <a:gd name="T35" fmla="*/ 578 h 3449"/>
                <a:gd name="T36" fmla="*/ 1453 w 2011"/>
                <a:gd name="T37" fmla="*/ 612 h 3449"/>
                <a:gd name="T38" fmla="*/ 1441 w 2011"/>
                <a:gd name="T39" fmla="*/ 603 h 3449"/>
                <a:gd name="T40" fmla="*/ 1404 w 2011"/>
                <a:gd name="T41" fmla="*/ 640 h 3449"/>
                <a:gd name="T42" fmla="*/ 1448 w 2011"/>
                <a:gd name="T43" fmla="*/ 632 h 3449"/>
                <a:gd name="T44" fmla="*/ 1433 w 2011"/>
                <a:gd name="T45" fmla="*/ 703 h 3449"/>
                <a:gd name="T46" fmla="*/ 1392 w 2011"/>
                <a:gd name="T47" fmla="*/ 719 h 3449"/>
                <a:gd name="T48" fmla="*/ 1410 w 2011"/>
                <a:gd name="T49" fmla="*/ 785 h 3449"/>
                <a:gd name="T50" fmla="*/ 1321 w 2011"/>
                <a:gd name="T51" fmla="*/ 761 h 3449"/>
                <a:gd name="T52" fmla="*/ 1255 w 2011"/>
                <a:gd name="T53" fmla="*/ 760 h 3449"/>
                <a:gd name="T54" fmla="*/ 1205 w 2011"/>
                <a:gd name="T55" fmla="*/ 829 h 3449"/>
                <a:gd name="T56" fmla="*/ 1350 w 2011"/>
                <a:gd name="T57" fmla="*/ 845 h 3449"/>
                <a:gd name="T58" fmla="*/ 1308 w 2011"/>
                <a:gd name="T59" fmla="*/ 881 h 3449"/>
                <a:gd name="T60" fmla="*/ 1308 w 2011"/>
                <a:gd name="T61" fmla="*/ 953 h 3449"/>
                <a:gd name="T62" fmla="*/ 1358 w 2011"/>
                <a:gd name="T63" fmla="*/ 951 h 3449"/>
                <a:gd name="T64" fmla="*/ 1319 w 2011"/>
                <a:gd name="T65" fmla="*/ 1061 h 3449"/>
                <a:gd name="T66" fmla="*/ 1324 w 2011"/>
                <a:gd name="T67" fmla="*/ 1115 h 3449"/>
                <a:gd name="T68" fmla="*/ 1283 w 2011"/>
                <a:gd name="T69" fmla="*/ 1185 h 3449"/>
                <a:gd name="T70" fmla="*/ 1257 w 2011"/>
                <a:gd name="T71" fmla="*/ 1226 h 3449"/>
                <a:gd name="T72" fmla="*/ 1285 w 2011"/>
                <a:gd name="T73" fmla="*/ 1267 h 3449"/>
                <a:gd name="T74" fmla="*/ 1314 w 2011"/>
                <a:gd name="T75" fmla="*/ 1311 h 3449"/>
                <a:gd name="T76" fmla="*/ 1363 w 2011"/>
                <a:gd name="T77" fmla="*/ 1376 h 3449"/>
                <a:gd name="T78" fmla="*/ 1438 w 2011"/>
                <a:gd name="T79" fmla="*/ 1413 h 3449"/>
                <a:gd name="T80" fmla="*/ 1494 w 2011"/>
                <a:gd name="T81" fmla="*/ 1379 h 3449"/>
                <a:gd name="T82" fmla="*/ 1513 w 2011"/>
                <a:gd name="T83" fmla="*/ 1471 h 3449"/>
                <a:gd name="T84" fmla="*/ 1605 w 2011"/>
                <a:gd name="T85" fmla="*/ 1474 h 3449"/>
                <a:gd name="T86" fmla="*/ 1584 w 2011"/>
                <a:gd name="T87" fmla="*/ 1525 h 3449"/>
                <a:gd name="T88" fmla="*/ 1618 w 2011"/>
                <a:gd name="T89" fmla="*/ 1559 h 3449"/>
                <a:gd name="T90" fmla="*/ 1644 w 2011"/>
                <a:gd name="T91" fmla="*/ 1602 h 3449"/>
                <a:gd name="T92" fmla="*/ 1700 w 2011"/>
                <a:gd name="T93" fmla="*/ 1594 h 3449"/>
                <a:gd name="T94" fmla="*/ 1729 w 2011"/>
                <a:gd name="T95" fmla="*/ 1535 h 3449"/>
                <a:gd name="T96" fmla="*/ 1794 w 2011"/>
                <a:gd name="T97" fmla="*/ 1574 h 3449"/>
                <a:gd name="T98" fmla="*/ 1808 w 2011"/>
                <a:gd name="T99" fmla="*/ 1711 h 3449"/>
                <a:gd name="T100" fmla="*/ 1870 w 2011"/>
                <a:gd name="T101" fmla="*/ 1688 h 3449"/>
                <a:gd name="T102" fmla="*/ 1839 w 2011"/>
                <a:gd name="T103" fmla="*/ 1844 h 3449"/>
                <a:gd name="T104" fmla="*/ 1446 w 2011"/>
                <a:gd name="T105" fmla="*/ 2092 h 3449"/>
                <a:gd name="T106" fmla="*/ 1654 w 2011"/>
                <a:gd name="T107" fmla="*/ 2103 h 3449"/>
                <a:gd name="T108" fmla="*/ 1974 w 2011"/>
                <a:gd name="T109" fmla="*/ 2105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4" name="Freeform 29"/>
            <p:cNvSpPr>
              <a:spLocks noChangeAspect="1" noEditPoints="1"/>
            </p:cNvSpPr>
            <p:nvPr/>
          </p:nvSpPr>
          <p:spPr bwMode="auto">
            <a:xfrm>
              <a:off x="3235" y="2758"/>
              <a:ext cx="581" cy="570"/>
            </a:xfrm>
            <a:custGeom>
              <a:avLst/>
              <a:gdLst>
                <a:gd name="T0" fmla="*/ 321 w 639"/>
                <a:gd name="T1" fmla="*/ 621 h 621"/>
                <a:gd name="T2" fmla="*/ 321 w 639"/>
                <a:gd name="T3" fmla="*/ 621 h 621"/>
                <a:gd name="T4" fmla="*/ 639 w 639"/>
                <a:gd name="T5" fmla="*/ 307 h 621"/>
                <a:gd name="T6" fmla="*/ 321 w 639"/>
                <a:gd name="T7" fmla="*/ 0 h 621"/>
                <a:gd name="T8" fmla="*/ 0 w 639"/>
                <a:gd name="T9" fmla="*/ 307 h 621"/>
                <a:gd name="T10" fmla="*/ 321 w 639"/>
                <a:gd name="T11" fmla="*/ 621 h 621"/>
                <a:gd name="T12" fmla="*/ 321 w 639"/>
                <a:gd name="T13" fmla="*/ 621 h 621"/>
                <a:gd name="T14" fmla="*/ 162 w 639"/>
                <a:gd name="T15" fmla="*/ 307 h 621"/>
                <a:gd name="T16" fmla="*/ 162 w 639"/>
                <a:gd name="T17" fmla="*/ 307 h 621"/>
                <a:gd name="T18" fmla="*/ 321 w 639"/>
                <a:gd name="T19" fmla="*/ 125 h 621"/>
                <a:gd name="T20" fmla="*/ 477 w 639"/>
                <a:gd name="T21" fmla="*/ 307 h 621"/>
                <a:gd name="T22" fmla="*/ 321 w 639"/>
                <a:gd name="T23" fmla="*/ 495 h 621"/>
                <a:gd name="T24" fmla="*/ 162 w 639"/>
                <a:gd name="T25" fmla="*/ 30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5" name="Freeform 30"/>
            <p:cNvSpPr>
              <a:spLocks noChangeAspect="1"/>
            </p:cNvSpPr>
            <p:nvPr/>
          </p:nvSpPr>
          <p:spPr bwMode="auto">
            <a:xfrm>
              <a:off x="3892" y="2758"/>
              <a:ext cx="409" cy="570"/>
            </a:xfrm>
            <a:custGeom>
              <a:avLst/>
              <a:gdLst>
                <a:gd name="T0" fmla="*/ 377 w 441"/>
                <a:gd name="T1" fmla="*/ 128 h 621"/>
                <a:gd name="T2" fmla="*/ 377 w 441"/>
                <a:gd name="T3" fmla="*/ 128 h 621"/>
                <a:gd name="T4" fmla="*/ 270 w 441"/>
                <a:gd name="T5" fmla="*/ 114 h 621"/>
                <a:gd name="T6" fmla="*/ 163 w 441"/>
                <a:gd name="T7" fmla="*/ 160 h 621"/>
                <a:gd name="T8" fmla="*/ 290 w 441"/>
                <a:gd name="T9" fmla="*/ 260 h 621"/>
                <a:gd name="T10" fmla="*/ 441 w 441"/>
                <a:gd name="T11" fmla="*/ 443 h 621"/>
                <a:gd name="T12" fmla="*/ 187 w 441"/>
                <a:gd name="T13" fmla="*/ 621 h 621"/>
                <a:gd name="T14" fmla="*/ 11 w 441"/>
                <a:gd name="T15" fmla="*/ 594 h 621"/>
                <a:gd name="T16" fmla="*/ 11 w 441"/>
                <a:gd name="T17" fmla="*/ 469 h 621"/>
                <a:gd name="T18" fmla="*/ 193 w 441"/>
                <a:gd name="T19" fmla="*/ 506 h 621"/>
                <a:gd name="T20" fmla="*/ 279 w 441"/>
                <a:gd name="T21" fmla="*/ 448 h 621"/>
                <a:gd name="T22" fmla="*/ 153 w 441"/>
                <a:gd name="T23" fmla="*/ 349 h 621"/>
                <a:gd name="T24" fmla="*/ 0 w 441"/>
                <a:gd name="T25" fmla="*/ 160 h 621"/>
                <a:gd name="T26" fmla="*/ 243 w 441"/>
                <a:gd name="T27" fmla="*/ 0 h 621"/>
                <a:gd name="T28" fmla="*/ 377 w 441"/>
                <a:gd name="T29" fmla="*/ 10 h 621"/>
                <a:gd name="T30" fmla="*/ 377 w 441"/>
                <a:gd name="T31" fmla="*/ 128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6" name="Freeform 31"/>
            <p:cNvSpPr>
              <a:spLocks noChangeAspect="1"/>
            </p:cNvSpPr>
            <p:nvPr/>
          </p:nvSpPr>
          <p:spPr bwMode="auto">
            <a:xfrm>
              <a:off x="1772" y="2564"/>
              <a:ext cx="215" cy="743"/>
            </a:xfrm>
            <a:custGeom>
              <a:avLst/>
              <a:gdLst>
                <a:gd name="T0" fmla="*/ 18 w 229"/>
                <a:gd name="T1" fmla="*/ 817 h 817"/>
                <a:gd name="T2" fmla="*/ 18 w 229"/>
                <a:gd name="T3" fmla="*/ 817 h 817"/>
                <a:gd name="T4" fmla="*/ 24 w 229"/>
                <a:gd name="T5" fmla="*/ 606 h 817"/>
                <a:gd name="T6" fmla="*/ 24 w 229"/>
                <a:gd name="T7" fmla="*/ 287 h 817"/>
                <a:gd name="T8" fmla="*/ 0 w 229"/>
                <a:gd name="T9" fmla="*/ 0 h 817"/>
                <a:gd name="T10" fmla="*/ 211 w 229"/>
                <a:gd name="T11" fmla="*/ 0 h 817"/>
                <a:gd name="T12" fmla="*/ 205 w 229"/>
                <a:gd name="T13" fmla="*/ 232 h 817"/>
                <a:gd name="T14" fmla="*/ 205 w 229"/>
                <a:gd name="T15" fmla="*/ 530 h 817"/>
                <a:gd name="T16" fmla="*/ 229 w 229"/>
                <a:gd name="T17" fmla="*/ 817 h 817"/>
                <a:gd name="T18" fmla="*/ 18 w 229"/>
                <a:gd name="T19" fmla="*/ 817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7" name="Freeform 32"/>
            <p:cNvSpPr>
              <a:spLocks noChangeAspect="1" noEditPoints="1"/>
            </p:cNvSpPr>
            <p:nvPr/>
          </p:nvSpPr>
          <p:spPr bwMode="auto">
            <a:xfrm>
              <a:off x="2095" y="2758"/>
              <a:ext cx="602" cy="785"/>
            </a:xfrm>
            <a:custGeom>
              <a:avLst/>
              <a:gdLst>
                <a:gd name="T0" fmla="*/ 210 w 662"/>
                <a:gd name="T1" fmla="*/ 851 h 863"/>
                <a:gd name="T2" fmla="*/ 210 w 662"/>
                <a:gd name="T3" fmla="*/ 851 h 863"/>
                <a:gd name="T4" fmla="*/ 198 w 662"/>
                <a:gd name="T5" fmla="*/ 632 h 863"/>
                <a:gd name="T6" fmla="*/ 198 w 662"/>
                <a:gd name="T7" fmla="*/ 564 h 863"/>
                <a:gd name="T8" fmla="*/ 385 w 662"/>
                <a:gd name="T9" fmla="*/ 621 h 863"/>
                <a:gd name="T10" fmla="*/ 662 w 662"/>
                <a:gd name="T11" fmla="*/ 322 h 863"/>
                <a:gd name="T12" fmla="*/ 378 w 662"/>
                <a:gd name="T13" fmla="*/ 0 h 863"/>
                <a:gd name="T14" fmla="*/ 174 w 662"/>
                <a:gd name="T15" fmla="*/ 98 h 863"/>
                <a:gd name="T16" fmla="*/ 153 w 662"/>
                <a:gd name="T17" fmla="*/ 15 h 863"/>
                <a:gd name="T18" fmla="*/ 0 w 662"/>
                <a:gd name="T19" fmla="*/ 26 h 863"/>
                <a:gd name="T20" fmla="*/ 36 w 662"/>
                <a:gd name="T21" fmla="*/ 323 h 863"/>
                <a:gd name="T22" fmla="*/ 36 w 662"/>
                <a:gd name="T23" fmla="*/ 564 h 863"/>
                <a:gd name="T24" fmla="*/ 12 w 662"/>
                <a:gd name="T25" fmla="*/ 863 h 863"/>
                <a:gd name="T26" fmla="*/ 210 w 662"/>
                <a:gd name="T27" fmla="*/ 851 h 863"/>
                <a:gd name="T28" fmla="*/ 210 w 662"/>
                <a:gd name="T29" fmla="*/ 851 h 863"/>
                <a:gd name="T30" fmla="*/ 186 w 662"/>
                <a:gd name="T31" fmla="*/ 323 h 863"/>
                <a:gd name="T32" fmla="*/ 186 w 662"/>
                <a:gd name="T33" fmla="*/ 323 h 863"/>
                <a:gd name="T34" fmla="*/ 338 w 662"/>
                <a:gd name="T35" fmla="*/ 125 h 863"/>
                <a:gd name="T36" fmla="*/ 500 w 662"/>
                <a:gd name="T37" fmla="*/ 323 h 863"/>
                <a:gd name="T38" fmla="*/ 345 w 662"/>
                <a:gd name="T39" fmla="*/ 495 h 863"/>
                <a:gd name="T40" fmla="*/ 186 w 662"/>
                <a:gd name="T41" fmla="*/ 32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8" name="Freeform 33"/>
            <p:cNvSpPr>
              <a:spLocks noChangeAspect="1"/>
            </p:cNvSpPr>
            <p:nvPr/>
          </p:nvSpPr>
          <p:spPr bwMode="auto">
            <a:xfrm>
              <a:off x="2773" y="2758"/>
              <a:ext cx="398" cy="570"/>
            </a:xfrm>
            <a:custGeom>
              <a:avLst/>
              <a:gdLst>
                <a:gd name="T0" fmla="*/ 364 w 440"/>
                <a:gd name="T1" fmla="*/ 126 h 621"/>
                <a:gd name="T2" fmla="*/ 364 w 440"/>
                <a:gd name="T3" fmla="*/ 126 h 621"/>
                <a:gd name="T4" fmla="*/ 270 w 440"/>
                <a:gd name="T5" fmla="*/ 114 h 621"/>
                <a:gd name="T6" fmla="*/ 162 w 440"/>
                <a:gd name="T7" fmla="*/ 160 h 621"/>
                <a:gd name="T8" fmla="*/ 289 w 440"/>
                <a:gd name="T9" fmla="*/ 260 h 621"/>
                <a:gd name="T10" fmla="*/ 440 w 440"/>
                <a:gd name="T11" fmla="*/ 443 h 621"/>
                <a:gd name="T12" fmla="*/ 186 w 440"/>
                <a:gd name="T13" fmla="*/ 621 h 621"/>
                <a:gd name="T14" fmla="*/ 11 w 440"/>
                <a:gd name="T15" fmla="*/ 594 h 621"/>
                <a:gd name="T16" fmla="*/ 11 w 440"/>
                <a:gd name="T17" fmla="*/ 469 h 621"/>
                <a:gd name="T18" fmla="*/ 192 w 440"/>
                <a:gd name="T19" fmla="*/ 506 h 621"/>
                <a:gd name="T20" fmla="*/ 278 w 440"/>
                <a:gd name="T21" fmla="*/ 448 h 621"/>
                <a:gd name="T22" fmla="*/ 152 w 440"/>
                <a:gd name="T23" fmla="*/ 349 h 621"/>
                <a:gd name="T24" fmla="*/ 0 w 440"/>
                <a:gd name="T25" fmla="*/ 160 h 621"/>
                <a:gd name="T26" fmla="*/ 242 w 440"/>
                <a:gd name="T27" fmla="*/ 0 h 621"/>
                <a:gd name="T28" fmla="*/ 387 w 440"/>
                <a:gd name="T29" fmla="*/ 12 h 621"/>
                <a:gd name="T30" fmla="*/ 364 w 440"/>
                <a:gd name="T31" fmla="*/ 12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39" name="Freeform 34"/>
          <p:cNvSpPr>
            <a:spLocks/>
          </p:cNvSpPr>
          <p:nvPr/>
        </p:nvSpPr>
        <p:spPr bwMode="auto">
          <a:xfrm>
            <a:off x="10924118" y="1311275"/>
            <a:ext cx="1267883" cy="1949450"/>
          </a:xfrm>
          <a:custGeom>
            <a:avLst/>
            <a:gdLst>
              <a:gd name="T0" fmla="*/ 304 w 304"/>
              <a:gd name="T1" fmla="*/ 1 h 588"/>
              <a:gd name="T2" fmla="*/ 294 w 304"/>
              <a:gd name="T3" fmla="*/ 0 h 588"/>
              <a:gd name="T4" fmla="*/ 0 w 304"/>
              <a:gd name="T5" fmla="*/ 294 h 588"/>
              <a:gd name="T6" fmla="*/ 294 w 304"/>
              <a:gd name="T7" fmla="*/ 588 h 588"/>
              <a:gd name="T8" fmla="*/ 304 w 304"/>
              <a:gd name="T9" fmla="*/ 588 h 588"/>
              <a:gd name="T10" fmla="*/ 304 w 304"/>
              <a:gd name="T11" fmla="*/ 1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4" h="588">
                <a:moveTo>
                  <a:pt x="304" y="1"/>
                </a:moveTo>
                <a:cubicBezTo>
                  <a:pt x="301" y="1"/>
                  <a:pt x="298" y="0"/>
                  <a:pt x="294" y="0"/>
                </a:cubicBezTo>
                <a:cubicBezTo>
                  <a:pt x="132" y="0"/>
                  <a:pt x="0" y="132"/>
                  <a:pt x="0" y="294"/>
                </a:cubicBezTo>
                <a:cubicBezTo>
                  <a:pt x="0" y="457"/>
                  <a:pt x="132" y="588"/>
                  <a:pt x="294" y="588"/>
                </a:cubicBezTo>
                <a:cubicBezTo>
                  <a:pt x="298" y="588"/>
                  <a:pt x="301" y="588"/>
                  <a:pt x="304" y="588"/>
                </a:cubicBezTo>
                <a:lnTo>
                  <a:pt x="30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0" name="Freeform 35"/>
          <p:cNvSpPr>
            <a:spLocks/>
          </p:cNvSpPr>
          <p:nvPr/>
        </p:nvSpPr>
        <p:spPr bwMode="auto">
          <a:xfrm>
            <a:off x="11794067" y="803275"/>
            <a:ext cx="397934" cy="584200"/>
          </a:xfrm>
          <a:custGeom>
            <a:avLst/>
            <a:gdLst>
              <a:gd name="T0" fmla="*/ 104 w 104"/>
              <a:gd name="T1" fmla="*/ 0 h 193"/>
              <a:gd name="T2" fmla="*/ 0 w 104"/>
              <a:gd name="T3" fmla="*/ 144 h 193"/>
              <a:gd name="T4" fmla="*/ 8 w 104"/>
              <a:gd name="T5" fmla="*/ 193 h 193"/>
              <a:gd name="T6" fmla="*/ 94 w 104"/>
              <a:gd name="T7" fmla="*/ 180 h 193"/>
              <a:gd name="T8" fmla="*/ 104 w 104"/>
              <a:gd name="T9" fmla="*/ 181 h 193"/>
              <a:gd name="T10" fmla="*/ 104 w 104"/>
              <a:gd name="T11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4" h="193">
                <a:moveTo>
                  <a:pt x="104" y="0"/>
                </a:moveTo>
                <a:cubicBezTo>
                  <a:pt x="44" y="21"/>
                  <a:pt x="0" y="77"/>
                  <a:pt x="0" y="144"/>
                </a:cubicBezTo>
                <a:cubicBezTo>
                  <a:pt x="0" y="162"/>
                  <a:pt x="3" y="178"/>
                  <a:pt x="8" y="193"/>
                </a:cubicBezTo>
                <a:cubicBezTo>
                  <a:pt x="36" y="185"/>
                  <a:pt x="65" y="180"/>
                  <a:pt x="94" y="180"/>
                </a:cubicBezTo>
                <a:cubicBezTo>
                  <a:pt x="98" y="180"/>
                  <a:pt x="101" y="181"/>
                  <a:pt x="104" y="181"/>
                </a:cubicBezTo>
                <a:lnTo>
                  <a:pt x="10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1" name="Freeform 36"/>
          <p:cNvSpPr>
            <a:spLocks/>
          </p:cNvSpPr>
          <p:nvPr/>
        </p:nvSpPr>
        <p:spPr bwMode="auto">
          <a:xfrm>
            <a:off x="7516287" y="0"/>
            <a:ext cx="4288367" cy="1200150"/>
          </a:xfrm>
          <a:custGeom>
            <a:avLst/>
            <a:gdLst>
              <a:gd name="T0" fmla="*/ 2026 w 2026"/>
              <a:gd name="T1" fmla="*/ 756 h 756"/>
              <a:gd name="T2" fmla="*/ 1054 w 2026"/>
              <a:gd name="T3" fmla="*/ 272 h 756"/>
              <a:gd name="T4" fmla="*/ 0 w 2026"/>
              <a:gd name="T5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6" h="756">
                <a:moveTo>
                  <a:pt x="2026" y="756"/>
                </a:moveTo>
                <a:cubicBezTo>
                  <a:pt x="1709" y="577"/>
                  <a:pt x="1392" y="398"/>
                  <a:pt x="1054" y="272"/>
                </a:cubicBezTo>
                <a:cubicBezTo>
                  <a:pt x="716" y="146"/>
                  <a:pt x="358" y="73"/>
                  <a:pt x="0" y="0"/>
                </a:cubicBezTo>
              </a:path>
            </a:pathLst>
          </a:custGeom>
          <a:noFill/>
          <a:ln w="12700" cmpd="sng">
            <a:solidFill>
              <a:schemeClr val="tx1">
                <a:alpha val="30196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2" name="Freeform 37"/>
          <p:cNvSpPr>
            <a:spLocks/>
          </p:cNvSpPr>
          <p:nvPr/>
        </p:nvSpPr>
        <p:spPr bwMode="auto">
          <a:xfrm>
            <a:off x="1536704" y="6553200"/>
            <a:ext cx="1598084" cy="304800"/>
          </a:xfrm>
          <a:custGeom>
            <a:avLst/>
            <a:gdLst>
              <a:gd name="T0" fmla="*/ 368 w 368"/>
              <a:gd name="T1" fmla="*/ 104 h 104"/>
              <a:gd name="T2" fmla="*/ 184 w 368"/>
              <a:gd name="T3" fmla="*/ 0 h 104"/>
              <a:gd name="T4" fmla="*/ 0 w 368"/>
              <a:gd name="T5" fmla="*/ 104 h 104"/>
              <a:gd name="T6" fmla="*/ 368 w 368"/>
              <a:gd name="T7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8" h="104">
                <a:moveTo>
                  <a:pt x="368" y="104"/>
                </a:moveTo>
                <a:cubicBezTo>
                  <a:pt x="330" y="42"/>
                  <a:pt x="262" y="0"/>
                  <a:pt x="184" y="0"/>
                </a:cubicBezTo>
                <a:cubicBezTo>
                  <a:pt x="106" y="0"/>
                  <a:pt x="38" y="42"/>
                  <a:pt x="0" y="104"/>
                </a:cubicBezTo>
                <a:lnTo>
                  <a:pt x="368" y="1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3" name="Freeform 38"/>
          <p:cNvSpPr>
            <a:spLocks/>
          </p:cNvSpPr>
          <p:nvPr/>
        </p:nvSpPr>
        <p:spPr bwMode="auto">
          <a:xfrm>
            <a:off x="3" y="4794250"/>
            <a:ext cx="1570567" cy="2019300"/>
          </a:xfrm>
          <a:custGeom>
            <a:avLst/>
            <a:gdLst>
              <a:gd name="T0" fmla="*/ 742 w 742"/>
              <a:gd name="T1" fmla="*/ 1272 h 1272"/>
              <a:gd name="T2" fmla="*/ 684 w 742"/>
              <a:gd name="T3" fmla="*/ 1220 h 1272"/>
              <a:gd name="T4" fmla="*/ 576 w 742"/>
              <a:gd name="T5" fmla="*/ 1110 h 1272"/>
              <a:gd name="T6" fmla="*/ 454 w 742"/>
              <a:gd name="T7" fmla="*/ 970 h 1272"/>
              <a:gd name="T8" fmla="*/ 356 w 742"/>
              <a:gd name="T9" fmla="*/ 826 h 1272"/>
              <a:gd name="T10" fmla="*/ 266 w 742"/>
              <a:gd name="T11" fmla="*/ 674 h 1272"/>
              <a:gd name="T12" fmla="*/ 186 w 742"/>
              <a:gd name="T13" fmla="*/ 512 h 1272"/>
              <a:gd name="T14" fmla="*/ 112 w 742"/>
              <a:gd name="T15" fmla="*/ 330 h 1272"/>
              <a:gd name="T16" fmla="*/ 0 w 742"/>
              <a:gd name="T1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2" h="1272">
                <a:moveTo>
                  <a:pt x="742" y="1272"/>
                </a:moveTo>
                <a:cubicBezTo>
                  <a:pt x="727" y="1259"/>
                  <a:pt x="712" y="1247"/>
                  <a:pt x="684" y="1220"/>
                </a:cubicBezTo>
                <a:cubicBezTo>
                  <a:pt x="656" y="1193"/>
                  <a:pt x="614" y="1152"/>
                  <a:pt x="576" y="1110"/>
                </a:cubicBezTo>
                <a:cubicBezTo>
                  <a:pt x="538" y="1068"/>
                  <a:pt x="491" y="1017"/>
                  <a:pt x="454" y="970"/>
                </a:cubicBezTo>
                <a:cubicBezTo>
                  <a:pt x="417" y="923"/>
                  <a:pt x="387" y="875"/>
                  <a:pt x="356" y="826"/>
                </a:cubicBezTo>
                <a:cubicBezTo>
                  <a:pt x="325" y="777"/>
                  <a:pt x="294" y="726"/>
                  <a:pt x="266" y="674"/>
                </a:cubicBezTo>
                <a:cubicBezTo>
                  <a:pt x="238" y="622"/>
                  <a:pt x="212" y="569"/>
                  <a:pt x="186" y="512"/>
                </a:cubicBezTo>
                <a:cubicBezTo>
                  <a:pt x="160" y="455"/>
                  <a:pt x="143" y="415"/>
                  <a:pt x="112" y="330"/>
                </a:cubicBezTo>
                <a:cubicBezTo>
                  <a:pt x="81" y="245"/>
                  <a:pt x="19" y="55"/>
                  <a:pt x="0" y="0"/>
                </a:cubicBezTo>
              </a:path>
            </a:pathLst>
          </a:custGeom>
          <a:noFill/>
          <a:ln w="12700" cmpd="sng">
            <a:solidFill>
              <a:schemeClr val="tx1">
                <a:alpha val="30196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571" tIns="47286" rIns="94571" bIns="47286" numCol="1" anchor="t" anchorCtr="0" compatLnSpc="1">
            <a:prstTxWarp prst="textNoShape">
              <a:avLst/>
            </a:prstTxWarp>
          </a:bodyPr>
          <a:lstStyle/>
          <a:p>
            <a:pPr defTabSz="945718"/>
            <a:endParaRPr lang="en-US" sz="1633">
              <a:solidFill>
                <a:srgbClr val="1F497D"/>
              </a:solidFill>
            </a:endParaRPr>
          </a:p>
        </p:txBody>
      </p:sp>
      <p:sp>
        <p:nvSpPr>
          <p:cNvPr id="4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798355" y="6555628"/>
            <a:ext cx="193963" cy="195438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algn="r">
              <a:defRPr sz="1270" b="1"/>
            </a:lvl1pPr>
          </a:lstStyle>
          <a:p>
            <a:fld id="{99DB18A3-D21F-4BB0-9E84-DFB029941648}" type="slidenum">
              <a:rPr lang="de-DE" smtClean="0">
                <a:solidFill>
                  <a:srgbClr val="1F497D"/>
                </a:solidFill>
              </a:rPr>
              <a:pPr/>
              <a:t>‹#›</a:t>
            </a:fld>
            <a:endParaRPr lang="de-DE" dirty="0">
              <a:solidFill>
                <a:srgbClr val="1F497D"/>
              </a:solidFill>
            </a:endParaRP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gray">
          <a:xfrm>
            <a:off x="201604" y="151200"/>
            <a:ext cx="695607" cy="468000"/>
            <a:chOff x="1352" y="681"/>
            <a:chExt cx="3519" cy="3153"/>
          </a:xfrm>
        </p:grpSpPr>
        <p:sp>
          <p:nvSpPr>
            <p:cNvPr id="67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8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69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0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1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2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3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4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5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6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7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8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79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0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81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62" name="Inhaltsplatzhalter 2"/>
          <p:cNvSpPr>
            <a:spLocks noGrp="1"/>
          </p:cNvSpPr>
          <p:nvPr>
            <p:ph idx="1" hasCustomPrompt="1"/>
          </p:nvPr>
        </p:nvSpPr>
        <p:spPr>
          <a:xfrm>
            <a:off x="470400" y="979202"/>
            <a:ext cx="10320000" cy="1825115"/>
          </a:xfrm>
          <a:prstGeom prst="rect">
            <a:avLst/>
          </a:prstGeom>
        </p:spPr>
        <p:txBody>
          <a:bodyPr lIns="0" tIns="0" rIns="0" bIns="0"/>
          <a:lstStyle>
            <a:lvl1pPr marL="188817" indent="-188817">
              <a:lnSpc>
                <a:spcPct val="100000"/>
              </a:lnSpc>
              <a:spcBef>
                <a:spcPts val="828"/>
              </a:spcBef>
              <a:buFont typeface="Arial" pitchFamily="34" charset="0"/>
              <a:buChar char="•"/>
              <a:defRPr sz="1905"/>
            </a:lvl1pPr>
            <a:lvl2pPr marL="371064" indent="-182248">
              <a:lnSpc>
                <a:spcPct val="100000"/>
              </a:lnSpc>
              <a:spcBef>
                <a:spcPts val="828"/>
              </a:spcBef>
              <a:buClr>
                <a:schemeClr val="tx1"/>
              </a:buClr>
              <a:buFont typeface="Calibri" pitchFamily="34" charset="0"/>
              <a:buChar char="─"/>
              <a:defRPr sz="1633"/>
            </a:lvl2pPr>
            <a:lvl3pPr marL="556595" indent="-185531">
              <a:lnSpc>
                <a:spcPct val="100000"/>
              </a:lnSpc>
              <a:spcBef>
                <a:spcPts val="828"/>
              </a:spcBef>
              <a:buClr>
                <a:schemeClr val="tx1"/>
              </a:buClr>
              <a:buFont typeface="Wingdings" pitchFamily="2" charset="2"/>
              <a:buChar char="§"/>
              <a:defRPr sz="1451"/>
            </a:lvl3pPr>
            <a:lvl4pPr marL="742126" indent="-185531">
              <a:lnSpc>
                <a:spcPct val="100000"/>
              </a:lnSpc>
              <a:spcBef>
                <a:spcPts val="828"/>
              </a:spcBef>
              <a:defRPr sz="1270"/>
            </a:lvl4pPr>
            <a:lvl5pPr marL="927659" indent="-185531">
              <a:lnSpc>
                <a:spcPct val="100000"/>
              </a:lnSpc>
              <a:spcBef>
                <a:spcPts val="828"/>
              </a:spcBef>
              <a:buFont typeface="Calibri" pitchFamily="34" charset="0"/>
              <a:buChar char="─"/>
              <a:defRPr sz="998"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sz="1270" noProof="0" dirty="0"/>
              <a:t>Fourth level</a:t>
            </a:r>
          </a:p>
          <a:p>
            <a:pPr lvl="4"/>
            <a:r>
              <a:rPr lang="en-US" sz="998" noProof="0" dirty="0"/>
              <a:t>Fifth level</a:t>
            </a:r>
            <a:endParaRPr lang="en-US" noProof="0" dirty="0"/>
          </a:p>
          <a:p>
            <a:pPr lvl="3"/>
            <a:endParaRPr lang="en-US" noProof="0" dirty="0"/>
          </a:p>
        </p:txBody>
      </p:sp>
      <p:grpSp>
        <p:nvGrpSpPr>
          <p:cNvPr id="6" name="Gruppieren 44"/>
          <p:cNvGrpSpPr>
            <a:grpSpLocks noChangeAspect="1"/>
          </p:cNvGrpSpPr>
          <p:nvPr userDrawn="1"/>
        </p:nvGrpSpPr>
        <p:grpSpPr bwMode="black">
          <a:xfrm>
            <a:off x="9149833" y="6566400"/>
            <a:ext cx="2117188" cy="216000"/>
            <a:chOff x="257175" y="2757488"/>
            <a:chExt cx="8636000" cy="1174751"/>
          </a:xfrm>
        </p:grpSpPr>
        <p:sp>
          <p:nvSpPr>
            <p:cNvPr id="46" name="Freeform 7"/>
            <p:cNvSpPr>
              <a:spLocks/>
            </p:cNvSpPr>
            <p:nvPr/>
          </p:nvSpPr>
          <p:spPr bwMode="black">
            <a:xfrm>
              <a:off x="257175" y="2828926"/>
              <a:ext cx="219075" cy="822325"/>
            </a:xfrm>
            <a:custGeom>
              <a:avLst/>
              <a:gdLst>
                <a:gd name="T0" fmla="*/ 5 w 64"/>
                <a:gd name="T1" fmla="*/ 241 h 241"/>
                <a:gd name="T2" fmla="*/ 7 w 64"/>
                <a:gd name="T3" fmla="*/ 179 h 241"/>
                <a:gd name="T4" fmla="*/ 7 w 64"/>
                <a:gd name="T5" fmla="*/ 84 h 241"/>
                <a:gd name="T6" fmla="*/ 0 w 64"/>
                <a:gd name="T7" fmla="*/ 0 h 241"/>
                <a:gd name="T8" fmla="*/ 59 w 64"/>
                <a:gd name="T9" fmla="*/ 0 h 241"/>
                <a:gd name="T10" fmla="*/ 58 w 64"/>
                <a:gd name="T11" fmla="*/ 68 h 241"/>
                <a:gd name="T12" fmla="*/ 58 w 64"/>
                <a:gd name="T13" fmla="*/ 156 h 241"/>
                <a:gd name="T14" fmla="*/ 64 w 64"/>
                <a:gd name="T15" fmla="*/ 241 h 241"/>
                <a:gd name="T16" fmla="*/ 5 w 64"/>
                <a:gd name="T17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41">
                  <a:moveTo>
                    <a:pt x="5" y="241"/>
                  </a:moveTo>
                  <a:cubicBezTo>
                    <a:pt x="6" y="222"/>
                    <a:pt x="7" y="206"/>
                    <a:pt x="7" y="179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7" y="50"/>
                    <a:pt x="5" y="25"/>
                    <a:pt x="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7"/>
                    <a:pt x="58" y="41"/>
                    <a:pt x="58" y="68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81"/>
                    <a:pt x="61" y="218"/>
                    <a:pt x="64" y="241"/>
                  </a:cubicBezTo>
                  <a:lnTo>
                    <a:pt x="5" y="24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black">
            <a:xfrm>
              <a:off x="598488" y="3044826"/>
              <a:ext cx="633413" cy="873125"/>
            </a:xfrm>
            <a:custGeom>
              <a:avLst/>
              <a:gdLst>
                <a:gd name="T0" fmla="*/ 3 w 186"/>
                <a:gd name="T1" fmla="*/ 256 h 256"/>
                <a:gd name="T2" fmla="*/ 10 w 186"/>
                <a:gd name="T3" fmla="*/ 167 h 256"/>
                <a:gd name="T4" fmla="*/ 10 w 186"/>
                <a:gd name="T5" fmla="*/ 96 h 256"/>
                <a:gd name="T6" fmla="*/ 0 w 186"/>
                <a:gd name="T7" fmla="*/ 8 h 256"/>
                <a:gd name="T8" fmla="*/ 43 w 186"/>
                <a:gd name="T9" fmla="*/ 4 h 256"/>
                <a:gd name="T10" fmla="*/ 49 w 186"/>
                <a:gd name="T11" fmla="*/ 29 h 256"/>
                <a:gd name="T12" fmla="*/ 106 w 186"/>
                <a:gd name="T13" fmla="*/ 0 h 256"/>
                <a:gd name="T14" fmla="*/ 186 w 186"/>
                <a:gd name="T15" fmla="*/ 96 h 256"/>
                <a:gd name="T16" fmla="*/ 108 w 186"/>
                <a:gd name="T17" fmla="*/ 184 h 256"/>
                <a:gd name="T18" fmla="*/ 56 w 186"/>
                <a:gd name="T19" fmla="*/ 167 h 256"/>
                <a:gd name="T20" fmla="*/ 56 w 186"/>
                <a:gd name="T21" fmla="*/ 188 h 256"/>
                <a:gd name="T22" fmla="*/ 59 w 186"/>
                <a:gd name="T23" fmla="*/ 252 h 256"/>
                <a:gd name="T24" fmla="*/ 3 w 186"/>
                <a:gd name="T25" fmla="*/ 256 h 256"/>
                <a:gd name="T26" fmla="*/ 97 w 186"/>
                <a:gd name="T27" fmla="*/ 147 h 256"/>
                <a:gd name="T28" fmla="*/ 141 w 186"/>
                <a:gd name="T29" fmla="*/ 96 h 256"/>
                <a:gd name="T30" fmla="*/ 95 w 186"/>
                <a:gd name="T31" fmla="*/ 37 h 256"/>
                <a:gd name="T32" fmla="*/ 52 w 186"/>
                <a:gd name="T33" fmla="*/ 96 h 256"/>
                <a:gd name="T34" fmla="*/ 97 w 186"/>
                <a:gd name="T35" fmla="*/ 14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256">
                  <a:moveTo>
                    <a:pt x="3" y="256"/>
                  </a:moveTo>
                  <a:cubicBezTo>
                    <a:pt x="5" y="240"/>
                    <a:pt x="10" y="192"/>
                    <a:pt x="10" y="16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5"/>
                    <a:pt x="5" y="37"/>
                    <a:pt x="0" y="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5" y="12"/>
                    <a:pt x="47" y="20"/>
                    <a:pt x="49" y="29"/>
                  </a:cubicBezTo>
                  <a:cubicBezTo>
                    <a:pt x="60" y="17"/>
                    <a:pt x="73" y="0"/>
                    <a:pt x="106" y="0"/>
                  </a:cubicBezTo>
                  <a:cubicBezTo>
                    <a:pt x="154" y="0"/>
                    <a:pt x="186" y="40"/>
                    <a:pt x="186" y="96"/>
                  </a:cubicBezTo>
                  <a:cubicBezTo>
                    <a:pt x="186" y="147"/>
                    <a:pt x="155" y="184"/>
                    <a:pt x="108" y="184"/>
                  </a:cubicBezTo>
                  <a:cubicBezTo>
                    <a:pt x="81" y="184"/>
                    <a:pt x="68" y="175"/>
                    <a:pt x="56" y="167"/>
                  </a:cubicBezTo>
                  <a:cubicBezTo>
                    <a:pt x="56" y="188"/>
                    <a:pt x="56" y="188"/>
                    <a:pt x="56" y="188"/>
                  </a:cubicBezTo>
                  <a:cubicBezTo>
                    <a:pt x="56" y="197"/>
                    <a:pt x="56" y="226"/>
                    <a:pt x="59" y="252"/>
                  </a:cubicBezTo>
                  <a:lnTo>
                    <a:pt x="3" y="256"/>
                  </a:lnTo>
                  <a:close/>
                  <a:moveTo>
                    <a:pt x="97" y="147"/>
                  </a:moveTo>
                  <a:cubicBezTo>
                    <a:pt x="126" y="147"/>
                    <a:pt x="141" y="126"/>
                    <a:pt x="141" y="96"/>
                  </a:cubicBezTo>
                  <a:cubicBezTo>
                    <a:pt x="141" y="62"/>
                    <a:pt x="122" y="37"/>
                    <a:pt x="95" y="37"/>
                  </a:cubicBezTo>
                  <a:cubicBezTo>
                    <a:pt x="66" y="37"/>
                    <a:pt x="52" y="61"/>
                    <a:pt x="52" y="96"/>
                  </a:cubicBezTo>
                  <a:cubicBezTo>
                    <a:pt x="52" y="129"/>
                    <a:pt x="69" y="147"/>
                    <a:pt x="97" y="14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black">
            <a:xfrm>
              <a:off x="1308100" y="3044826"/>
              <a:ext cx="425450" cy="627063"/>
            </a:xfrm>
            <a:custGeom>
              <a:avLst/>
              <a:gdLst>
                <a:gd name="T0" fmla="*/ 107 w 125"/>
                <a:gd name="T1" fmla="*/ 38 h 184"/>
                <a:gd name="T2" fmla="*/ 77 w 125"/>
                <a:gd name="T3" fmla="*/ 34 h 184"/>
                <a:gd name="T4" fmla="*/ 46 w 125"/>
                <a:gd name="T5" fmla="*/ 48 h 184"/>
                <a:gd name="T6" fmla="*/ 82 w 125"/>
                <a:gd name="T7" fmla="*/ 77 h 184"/>
                <a:gd name="T8" fmla="*/ 125 w 125"/>
                <a:gd name="T9" fmla="*/ 132 h 184"/>
                <a:gd name="T10" fmla="*/ 53 w 125"/>
                <a:gd name="T11" fmla="*/ 184 h 184"/>
                <a:gd name="T12" fmla="*/ 4 w 125"/>
                <a:gd name="T13" fmla="*/ 176 h 184"/>
                <a:gd name="T14" fmla="*/ 4 w 125"/>
                <a:gd name="T15" fmla="*/ 139 h 184"/>
                <a:gd name="T16" fmla="*/ 55 w 125"/>
                <a:gd name="T17" fmla="*/ 150 h 184"/>
                <a:gd name="T18" fmla="*/ 79 w 125"/>
                <a:gd name="T19" fmla="*/ 133 h 184"/>
                <a:gd name="T20" fmla="*/ 44 w 125"/>
                <a:gd name="T21" fmla="*/ 104 h 184"/>
                <a:gd name="T22" fmla="*/ 0 w 125"/>
                <a:gd name="T23" fmla="*/ 48 h 184"/>
                <a:gd name="T24" fmla="*/ 69 w 125"/>
                <a:gd name="T25" fmla="*/ 0 h 184"/>
                <a:gd name="T26" fmla="*/ 107 w 125"/>
                <a:gd name="T27" fmla="*/ 3 h 184"/>
                <a:gd name="T28" fmla="*/ 107 w 125"/>
                <a:gd name="T29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84">
                  <a:moveTo>
                    <a:pt x="107" y="38"/>
                  </a:moveTo>
                  <a:cubicBezTo>
                    <a:pt x="97" y="36"/>
                    <a:pt x="87" y="34"/>
                    <a:pt x="77" y="34"/>
                  </a:cubicBezTo>
                  <a:cubicBezTo>
                    <a:pt x="59" y="34"/>
                    <a:pt x="46" y="38"/>
                    <a:pt x="46" y="48"/>
                  </a:cubicBezTo>
                  <a:cubicBezTo>
                    <a:pt x="46" y="58"/>
                    <a:pt x="63" y="67"/>
                    <a:pt x="82" y="77"/>
                  </a:cubicBezTo>
                  <a:cubicBezTo>
                    <a:pt x="100" y="87"/>
                    <a:pt x="125" y="101"/>
                    <a:pt x="125" y="132"/>
                  </a:cubicBezTo>
                  <a:cubicBezTo>
                    <a:pt x="125" y="165"/>
                    <a:pt x="97" y="184"/>
                    <a:pt x="53" y="184"/>
                  </a:cubicBezTo>
                  <a:cubicBezTo>
                    <a:pt x="33" y="184"/>
                    <a:pt x="20" y="180"/>
                    <a:pt x="4" y="176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16" y="143"/>
                    <a:pt x="37" y="150"/>
                    <a:pt x="55" y="150"/>
                  </a:cubicBezTo>
                  <a:cubicBezTo>
                    <a:pt x="67" y="150"/>
                    <a:pt x="79" y="144"/>
                    <a:pt x="79" y="133"/>
                  </a:cubicBezTo>
                  <a:cubicBezTo>
                    <a:pt x="79" y="122"/>
                    <a:pt x="65" y="116"/>
                    <a:pt x="44" y="104"/>
                  </a:cubicBezTo>
                  <a:cubicBezTo>
                    <a:pt x="25" y="94"/>
                    <a:pt x="0" y="73"/>
                    <a:pt x="0" y="48"/>
                  </a:cubicBezTo>
                  <a:cubicBezTo>
                    <a:pt x="0" y="17"/>
                    <a:pt x="30" y="0"/>
                    <a:pt x="69" y="0"/>
                  </a:cubicBezTo>
                  <a:cubicBezTo>
                    <a:pt x="82" y="0"/>
                    <a:pt x="95" y="1"/>
                    <a:pt x="107" y="3"/>
                  </a:cubicBezTo>
                  <a:lnTo>
                    <a:pt x="107" y="3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49" name="Freeform 10"/>
            <p:cNvSpPr>
              <a:spLocks noEditPoints="1"/>
            </p:cNvSpPr>
            <p:nvPr/>
          </p:nvSpPr>
          <p:spPr bwMode="black">
            <a:xfrm>
              <a:off x="1792288" y="3044826"/>
              <a:ext cx="615950" cy="627063"/>
            </a:xfrm>
            <a:custGeom>
              <a:avLst/>
              <a:gdLst>
                <a:gd name="T0" fmla="*/ 0 w 181"/>
                <a:gd name="T1" fmla="*/ 91 h 184"/>
                <a:gd name="T2" fmla="*/ 91 w 181"/>
                <a:gd name="T3" fmla="*/ 0 h 184"/>
                <a:gd name="T4" fmla="*/ 181 w 181"/>
                <a:gd name="T5" fmla="*/ 91 h 184"/>
                <a:gd name="T6" fmla="*/ 91 w 181"/>
                <a:gd name="T7" fmla="*/ 184 h 184"/>
                <a:gd name="T8" fmla="*/ 0 w 181"/>
                <a:gd name="T9" fmla="*/ 91 h 184"/>
                <a:gd name="T10" fmla="*/ 91 w 181"/>
                <a:gd name="T11" fmla="*/ 147 h 184"/>
                <a:gd name="T12" fmla="*/ 135 w 181"/>
                <a:gd name="T13" fmla="*/ 91 h 184"/>
                <a:gd name="T14" fmla="*/ 91 w 181"/>
                <a:gd name="T15" fmla="*/ 37 h 184"/>
                <a:gd name="T16" fmla="*/ 46 w 181"/>
                <a:gd name="T17" fmla="*/ 91 h 184"/>
                <a:gd name="T18" fmla="*/ 91 w 181"/>
                <a:gd name="T19" fmla="*/ 14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84">
                  <a:moveTo>
                    <a:pt x="0" y="91"/>
                  </a:moveTo>
                  <a:cubicBezTo>
                    <a:pt x="0" y="36"/>
                    <a:pt x="37" y="0"/>
                    <a:pt x="91" y="0"/>
                  </a:cubicBezTo>
                  <a:cubicBezTo>
                    <a:pt x="145" y="0"/>
                    <a:pt x="181" y="37"/>
                    <a:pt x="181" y="91"/>
                  </a:cubicBezTo>
                  <a:cubicBezTo>
                    <a:pt x="181" y="142"/>
                    <a:pt x="145" y="184"/>
                    <a:pt x="91" y="184"/>
                  </a:cubicBezTo>
                  <a:cubicBezTo>
                    <a:pt x="38" y="184"/>
                    <a:pt x="0" y="145"/>
                    <a:pt x="0" y="91"/>
                  </a:cubicBezTo>
                  <a:close/>
                  <a:moveTo>
                    <a:pt x="91" y="147"/>
                  </a:moveTo>
                  <a:cubicBezTo>
                    <a:pt x="121" y="147"/>
                    <a:pt x="135" y="123"/>
                    <a:pt x="135" y="91"/>
                  </a:cubicBezTo>
                  <a:cubicBezTo>
                    <a:pt x="135" y="57"/>
                    <a:pt x="121" y="37"/>
                    <a:pt x="91" y="37"/>
                  </a:cubicBezTo>
                  <a:cubicBezTo>
                    <a:pt x="61" y="37"/>
                    <a:pt x="46" y="59"/>
                    <a:pt x="46" y="91"/>
                  </a:cubicBezTo>
                  <a:cubicBezTo>
                    <a:pt x="46" y="123"/>
                    <a:pt x="63" y="147"/>
                    <a:pt x="91" y="14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black">
            <a:xfrm>
              <a:off x="2490788" y="3044826"/>
              <a:ext cx="422275" cy="627063"/>
            </a:xfrm>
            <a:custGeom>
              <a:avLst/>
              <a:gdLst>
                <a:gd name="T0" fmla="*/ 106 w 124"/>
                <a:gd name="T1" fmla="*/ 38 h 184"/>
                <a:gd name="T2" fmla="*/ 76 w 124"/>
                <a:gd name="T3" fmla="*/ 34 h 184"/>
                <a:gd name="T4" fmla="*/ 45 w 124"/>
                <a:gd name="T5" fmla="*/ 48 h 184"/>
                <a:gd name="T6" fmla="*/ 81 w 124"/>
                <a:gd name="T7" fmla="*/ 77 h 184"/>
                <a:gd name="T8" fmla="*/ 124 w 124"/>
                <a:gd name="T9" fmla="*/ 132 h 184"/>
                <a:gd name="T10" fmla="*/ 52 w 124"/>
                <a:gd name="T11" fmla="*/ 184 h 184"/>
                <a:gd name="T12" fmla="*/ 3 w 124"/>
                <a:gd name="T13" fmla="*/ 176 h 184"/>
                <a:gd name="T14" fmla="*/ 3 w 124"/>
                <a:gd name="T15" fmla="*/ 139 h 184"/>
                <a:gd name="T16" fmla="*/ 54 w 124"/>
                <a:gd name="T17" fmla="*/ 150 h 184"/>
                <a:gd name="T18" fmla="*/ 78 w 124"/>
                <a:gd name="T19" fmla="*/ 133 h 184"/>
                <a:gd name="T20" fmla="*/ 43 w 124"/>
                <a:gd name="T21" fmla="*/ 104 h 184"/>
                <a:gd name="T22" fmla="*/ 0 w 124"/>
                <a:gd name="T23" fmla="*/ 48 h 184"/>
                <a:gd name="T24" fmla="*/ 68 w 124"/>
                <a:gd name="T25" fmla="*/ 0 h 184"/>
                <a:gd name="T26" fmla="*/ 106 w 124"/>
                <a:gd name="T27" fmla="*/ 3 h 184"/>
                <a:gd name="T28" fmla="*/ 106 w 124"/>
                <a:gd name="T29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4">
                  <a:moveTo>
                    <a:pt x="106" y="38"/>
                  </a:moveTo>
                  <a:cubicBezTo>
                    <a:pt x="96" y="36"/>
                    <a:pt x="86" y="34"/>
                    <a:pt x="76" y="34"/>
                  </a:cubicBezTo>
                  <a:cubicBezTo>
                    <a:pt x="58" y="34"/>
                    <a:pt x="45" y="38"/>
                    <a:pt x="45" y="48"/>
                  </a:cubicBezTo>
                  <a:cubicBezTo>
                    <a:pt x="45" y="58"/>
                    <a:pt x="62" y="67"/>
                    <a:pt x="81" y="77"/>
                  </a:cubicBezTo>
                  <a:cubicBezTo>
                    <a:pt x="99" y="87"/>
                    <a:pt x="124" y="101"/>
                    <a:pt x="124" y="132"/>
                  </a:cubicBezTo>
                  <a:cubicBezTo>
                    <a:pt x="124" y="165"/>
                    <a:pt x="96" y="184"/>
                    <a:pt x="52" y="184"/>
                  </a:cubicBezTo>
                  <a:cubicBezTo>
                    <a:pt x="33" y="184"/>
                    <a:pt x="19" y="180"/>
                    <a:pt x="3" y="176"/>
                  </a:cubicBezTo>
                  <a:cubicBezTo>
                    <a:pt x="3" y="139"/>
                    <a:pt x="3" y="139"/>
                    <a:pt x="3" y="139"/>
                  </a:cubicBezTo>
                  <a:cubicBezTo>
                    <a:pt x="15" y="143"/>
                    <a:pt x="36" y="150"/>
                    <a:pt x="54" y="150"/>
                  </a:cubicBezTo>
                  <a:cubicBezTo>
                    <a:pt x="66" y="150"/>
                    <a:pt x="78" y="144"/>
                    <a:pt x="78" y="133"/>
                  </a:cubicBezTo>
                  <a:cubicBezTo>
                    <a:pt x="78" y="122"/>
                    <a:pt x="64" y="116"/>
                    <a:pt x="43" y="104"/>
                  </a:cubicBezTo>
                  <a:cubicBezTo>
                    <a:pt x="24" y="94"/>
                    <a:pt x="0" y="73"/>
                    <a:pt x="0" y="48"/>
                  </a:cubicBezTo>
                  <a:cubicBezTo>
                    <a:pt x="0" y="17"/>
                    <a:pt x="29" y="0"/>
                    <a:pt x="68" y="0"/>
                  </a:cubicBezTo>
                  <a:cubicBezTo>
                    <a:pt x="81" y="0"/>
                    <a:pt x="94" y="1"/>
                    <a:pt x="106" y="3"/>
                  </a:cubicBezTo>
                  <a:lnTo>
                    <a:pt x="106" y="3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black">
            <a:xfrm>
              <a:off x="3424238" y="2828926"/>
              <a:ext cx="982663" cy="842963"/>
            </a:xfrm>
            <a:custGeom>
              <a:avLst/>
              <a:gdLst>
                <a:gd name="T0" fmla="*/ 0 w 288"/>
                <a:gd name="T1" fmla="*/ 241 h 247"/>
                <a:gd name="T2" fmla="*/ 4 w 288"/>
                <a:gd name="T3" fmla="*/ 170 h 247"/>
                <a:gd name="T4" fmla="*/ 7 w 288"/>
                <a:gd name="T5" fmla="*/ 82 h 247"/>
                <a:gd name="T6" fmla="*/ 7 w 288"/>
                <a:gd name="T7" fmla="*/ 55 h 247"/>
                <a:gd name="T8" fmla="*/ 5 w 288"/>
                <a:gd name="T9" fmla="*/ 0 h 247"/>
                <a:gd name="T10" fmla="*/ 81 w 288"/>
                <a:gd name="T11" fmla="*/ 0 h 247"/>
                <a:gd name="T12" fmla="*/ 142 w 288"/>
                <a:gd name="T13" fmla="*/ 198 h 247"/>
                <a:gd name="T14" fmla="*/ 142 w 288"/>
                <a:gd name="T15" fmla="*/ 198 h 247"/>
                <a:gd name="T16" fmla="*/ 206 w 288"/>
                <a:gd name="T17" fmla="*/ 0 h 247"/>
                <a:gd name="T18" fmla="*/ 281 w 288"/>
                <a:gd name="T19" fmla="*/ 0 h 247"/>
                <a:gd name="T20" fmla="*/ 281 w 288"/>
                <a:gd name="T21" fmla="*/ 77 h 247"/>
                <a:gd name="T22" fmla="*/ 283 w 288"/>
                <a:gd name="T23" fmla="*/ 170 h 247"/>
                <a:gd name="T24" fmla="*/ 288 w 288"/>
                <a:gd name="T25" fmla="*/ 241 h 247"/>
                <a:gd name="T26" fmla="*/ 234 w 288"/>
                <a:gd name="T27" fmla="*/ 241 h 247"/>
                <a:gd name="T28" fmla="*/ 235 w 288"/>
                <a:gd name="T29" fmla="*/ 170 h 247"/>
                <a:gd name="T30" fmla="*/ 233 w 288"/>
                <a:gd name="T31" fmla="*/ 50 h 247"/>
                <a:gd name="T32" fmla="*/ 232 w 288"/>
                <a:gd name="T33" fmla="*/ 50 h 247"/>
                <a:gd name="T34" fmla="*/ 170 w 288"/>
                <a:gd name="T35" fmla="*/ 241 h 247"/>
                <a:gd name="T36" fmla="*/ 112 w 288"/>
                <a:gd name="T37" fmla="*/ 247 h 247"/>
                <a:gd name="T38" fmla="*/ 49 w 288"/>
                <a:gd name="T39" fmla="*/ 50 h 247"/>
                <a:gd name="T40" fmla="*/ 48 w 288"/>
                <a:gd name="T41" fmla="*/ 50 h 247"/>
                <a:gd name="T42" fmla="*/ 45 w 288"/>
                <a:gd name="T43" fmla="*/ 170 h 247"/>
                <a:gd name="T44" fmla="*/ 48 w 288"/>
                <a:gd name="T45" fmla="*/ 241 h 247"/>
                <a:gd name="T46" fmla="*/ 0 w 288"/>
                <a:gd name="T47" fmla="*/ 241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8" h="247">
                  <a:moveTo>
                    <a:pt x="0" y="241"/>
                  </a:moveTo>
                  <a:cubicBezTo>
                    <a:pt x="1" y="225"/>
                    <a:pt x="3" y="200"/>
                    <a:pt x="4" y="170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7" y="73"/>
                    <a:pt x="7" y="63"/>
                    <a:pt x="7" y="55"/>
                  </a:cubicBezTo>
                  <a:cubicBezTo>
                    <a:pt x="7" y="42"/>
                    <a:pt x="6" y="18"/>
                    <a:pt x="5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1" y="33"/>
                    <a:pt x="136" y="168"/>
                    <a:pt x="142" y="198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54" y="159"/>
                    <a:pt x="189" y="48"/>
                    <a:pt x="206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77"/>
                    <a:pt x="281" y="77"/>
                    <a:pt x="281" y="77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3" y="193"/>
                    <a:pt x="286" y="218"/>
                    <a:pt x="288" y="241"/>
                  </a:cubicBezTo>
                  <a:cubicBezTo>
                    <a:pt x="234" y="241"/>
                    <a:pt x="234" y="241"/>
                    <a:pt x="234" y="241"/>
                  </a:cubicBezTo>
                  <a:cubicBezTo>
                    <a:pt x="236" y="218"/>
                    <a:pt x="236" y="184"/>
                    <a:pt x="235" y="170"/>
                  </a:cubicBezTo>
                  <a:cubicBezTo>
                    <a:pt x="233" y="50"/>
                    <a:pt x="233" y="50"/>
                    <a:pt x="233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13" y="102"/>
                    <a:pt x="181" y="198"/>
                    <a:pt x="170" y="241"/>
                  </a:cubicBezTo>
                  <a:cubicBezTo>
                    <a:pt x="112" y="247"/>
                    <a:pt x="112" y="247"/>
                    <a:pt x="112" y="247"/>
                  </a:cubicBezTo>
                  <a:cubicBezTo>
                    <a:pt x="103" y="203"/>
                    <a:pt x="69" y="110"/>
                    <a:pt x="49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5" y="170"/>
                    <a:pt x="45" y="170"/>
                    <a:pt x="45" y="170"/>
                  </a:cubicBezTo>
                  <a:cubicBezTo>
                    <a:pt x="44" y="194"/>
                    <a:pt x="46" y="221"/>
                    <a:pt x="48" y="241"/>
                  </a:cubicBezTo>
                  <a:lnTo>
                    <a:pt x="0" y="24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2" name="Freeform 13"/>
            <p:cNvSpPr>
              <a:spLocks noEditPoints="1"/>
            </p:cNvSpPr>
            <p:nvPr/>
          </p:nvSpPr>
          <p:spPr bwMode="black">
            <a:xfrm>
              <a:off x="4516438" y="3044826"/>
              <a:ext cx="555625" cy="627063"/>
            </a:xfrm>
            <a:custGeom>
              <a:avLst/>
              <a:gdLst>
                <a:gd name="T0" fmla="*/ 120 w 163"/>
                <a:gd name="T1" fmla="*/ 178 h 184"/>
                <a:gd name="T2" fmla="*/ 118 w 163"/>
                <a:gd name="T3" fmla="*/ 149 h 184"/>
                <a:gd name="T4" fmla="*/ 117 w 163"/>
                <a:gd name="T5" fmla="*/ 149 h 184"/>
                <a:gd name="T6" fmla="*/ 56 w 163"/>
                <a:gd name="T7" fmla="*/ 184 h 184"/>
                <a:gd name="T8" fmla="*/ 0 w 163"/>
                <a:gd name="T9" fmla="*/ 130 h 184"/>
                <a:gd name="T10" fmla="*/ 96 w 163"/>
                <a:gd name="T11" fmla="*/ 61 h 184"/>
                <a:gd name="T12" fmla="*/ 115 w 163"/>
                <a:gd name="T13" fmla="*/ 62 h 184"/>
                <a:gd name="T14" fmla="*/ 69 w 163"/>
                <a:gd name="T15" fmla="*/ 32 h 184"/>
                <a:gd name="T16" fmla="*/ 22 w 163"/>
                <a:gd name="T17" fmla="*/ 39 h 184"/>
                <a:gd name="T18" fmla="*/ 22 w 163"/>
                <a:gd name="T19" fmla="*/ 7 h 184"/>
                <a:gd name="T20" fmla="*/ 78 w 163"/>
                <a:gd name="T21" fmla="*/ 0 h 184"/>
                <a:gd name="T22" fmla="*/ 157 w 163"/>
                <a:gd name="T23" fmla="*/ 84 h 184"/>
                <a:gd name="T24" fmla="*/ 157 w 163"/>
                <a:gd name="T25" fmla="*/ 119 h 184"/>
                <a:gd name="T26" fmla="*/ 163 w 163"/>
                <a:gd name="T27" fmla="*/ 178 h 184"/>
                <a:gd name="T28" fmla="*/ 120 w 163"/>
                <a:gd name="T29" fmla="*/ 178 h 184"/>
                <a:gd name="T30" fmla="*/ 115 w 163"/>
                <a:gd name="T31" fmla="*/ 92 h 184"/>
                <a:gd name="T32" fmla="*/ 96 w 163"/>
                <a:gd name="T33" fmla="*/ 90 h 184"/>
                <a:gd name="T34" fmla="*/ 46 w 163"/>
                <a:gd name="T35" fmla="*/ 125 h 184"/>
                <a:gd name="T36" fmla="*/ 73 w 163"/>
                <a:gd name="T37" fmla="*/ 147 h 184"/>
                <a:gd name="T38" fmla="*/ 115 w 163"/>
                <a:gd name="T39" fmla="*/ 98 h 184"/>
                <a:gd name="T40" fmla="*/ 115 w 163"/>
                <a:gd name="T41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84">
                  <a:moveTo>
                    <a:pt x="120" y="178"/>
                  </a:moveTo>
                  <a:cubicBezTo>
                    <a:pt x="119" y="169"/>
                    <a:pt x="118" y="158"/>
                    <a:pt x="118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07" y="164"/>
                    <a:pt x="90" y="184"/>
                    <a:pt x="56" y="184"/>
                  </a:cubicBezTo>
                  <a:cubicBezTo>
                    <a:pt x="24" y="184"/>
                    <a:pt x="0" y="163"/>
                    <a:pt x="0" y="130"/>
                  </a:cubicBezTo>
                  <a:cubicBezTo>
                    <a:pt x="0" y="86"/>
                    <a:pt x="40" y="61"/>
                    <a:pt x="96" y="61"/>
                  </a:cubicBezTo>
                  <a:cubicBezTo>
                    <a:pt x="103" y="61"/>
                    <a:pt x="109" y="61"/>
                    <a:pt x="115" y="62"/>
                  </a:cubicBezTo>
                  <a:cubicBezTo>
                    <a:pt x="113" y="44"/>
                    <a:pt x="104" y="32"/>
                    <a:pt x="69" y="32"/>
                  </a:cubicBezTo>
                  <a:cubicBezTo>
                    <a:pt x="51" y="32"/>
                    <a:pt x="31" y="37"/>
                    <a:pt x="22" y="39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2" y="4"/>
                    <a:pt x="50" y="0"/>
                    <a:pt x="78" y="0"/>
                  </a:cubicBezTo>
                  <a:cubicBezTo>
                    <a:pt x="155" y="0"/>
                    <a:pt x="157" y="42"/>
                    <a:pt x="157" y="84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7" y="140"/>
                    <a:pt x="160" y="162"/>
                    <a:pt x="163" y="178"/>
                  </a:cubicBezTo>
                  <a:lnTo>
                    <a:pt x="120" y="178"/>
                  </a:lnTo>
                  <a:close/>
                  <a:moveTo>
                    <a:pt x="115" y="92"/>
                  </a:moveTo>
                  <a:cubicBezTo>
                    <a:pt x="108" y="91"/>
                    <a:pt x="103" y="90"/>
                    <a:pt x="96" y="90"/>
                  </a:cubicBezTo>
                  <a:cubicBezTo>
                    <a:pt x="65" y="90"/>
                    <a:pt x="46" y="105"/>
                    <a:pt x="46" y="125"/>
                  </a:cubicBezTo>
                  <a:cubicBezTo>
                    <a:pt x="46" y="138"/>
                    <a:pt x="57" y="147"/>
                    <a:pt x="73" y="147"/>
                  </a:cubicBezTo>
                  <a:cubicBezTo>
                    <a:pt x="101" y="147"/>
                    <a:pt x="115" y="120"/>
                    <a:pt x="115" y="98"/>
                  </a:cubicBezTo>
                  <a:lnTo>
                    <a:pt x="115" y="92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black">
            <a:xfrm>
              <a:off x="5170488" y="3044826"/>
              <a:ext cx="371475" cy="606425"/>
            </a:xfrm>
            <a:custGeom>
              <a:avLst/>
              <a:gdLst>
                <a:gd name="T0" fmla="*/ 8 w 109"/>
                <a:gd name="T1" fmla="*/ 178 h 178"/>
                <a:gd name="T2" fmla="*/ 10 w 109"/>
                <a:gd name="T3" fmla="*/ 120 h 178"/>
                <a:gd name="T4" fmla="*/ 10 w 109"/>
                <a:gd name="T5" fmla="*/ 79 h 178"/>
                <a:gd name="T6" fmla="*/ 0 w 109"/>
                <a:gd name="T7" fmla="*/ 8 h 178"/>
                <a:gd name="T8" fmla="*/ 45 w 109"/>
                <a:gd name="T9" fmla="*/ 4 h 178"/>
                <a:gd name="T10" fmla="*/ 50 w 109"/>
                <a:gd name="T11" fmla="*/ 30 h 178"/>
                <a:gd name="T12" fmla="*/ 51 w 109"/>
                <a:gd name="T13" fmla="*/ 30 h 178"/>
                <a:gd name="T14" fmla="*/ 99 w 109"/>
                <a:gd name="T15" fmla="*/ 0 h 178"/>
                <a:gd name="T16" fmla="*/ 107 w 109"/>
                <a:gd name="T17" fmla="*/ 0 h 178"/>
                <a:gd name="T18" fmla="*/ 109 w 109"/>
                <a:gd name="T19" fmla="*/ 39 h 178"/>
                <a:gd name="T20" fmla="*/ 94 w 109"/>
                <a:gd name="T21" fmla="*/ 37 h 178"/>
                <a:gd name="T22" fmla="*/ 56 w 109"/>
                <a:gd name="T23" fmla="*/ 99 h 178"/>
                <a:gd name="T24" fmla="*/ 56 w 109"/>
                <a:gd name="T25" fmla="*/ 120 h 178"/>
                <a:gd name="T26" fmla="*/ 58 w 109"/>
                <a:gd name="T27" fmla="*/ 178 h 178"/>
                <a:gd name="T28" fmla="*/ 8 w 109"/>
                <a:gd name="T2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78">
                  <a:moveTo>
                    <a:pt x="8" y="178"/>
                  </a:moveTo>
                  <a:cubicBezTo>
                    <a:pt x="9" y="159"/>
                    <a:pt x="10" y="140"/>
                    <a:pt x="10" y="12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54"/>
                    <a:pt x="5" y="32"/>
                    <a:pt x="0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7" y="12"/>
                    <a:pt x="49" y="21"/>
                    <a:pt x="50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8" y="14"/>
                    <a:pt x="80" y="0"/>
                    <a:pt x="99" y="0"/>
                  </a:cubicBezTo>
                  <a:cubicBezTo>
                    <a:pt x="102" y="0"/>
                    <a:pt x="104" y="0"/>
                    <a:pt x="107" y="0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3" y="38"/>
                    <a:pt x="99" y="37"/>
                    <a:pt x="94" y="37"/>
                  </a:cubicBezTo>
                  <a:cubicBezTo>
                    <a:pt x="56" y="37"/>
                    <a:pt x="56" y="63"/>
                    <a:pt x="56" y="99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6" y="134"/>
                    <a:pt x="57" y="159"/>
                    <a:pt x="58" y="178"/>
                  </a:cubicBezTo>
                  <a:lnTo>
                    <a:pt x="8" y="17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4" name="Freeform 15"/>
            <p:cNvSpPr>
              <a:spLocks noEditPoints="1"/>
            </p:cNvSpPr>
            <p:nvPr/>
          </p:nvSpPr>
          <p:spPr bwMode="black">
            <a:xfrm>
              <a:off x="5607050" y="2757488"/>
              <a:ext cx="600075" cy="893763"/>
            </a:xfrm>
            <a:custGeom>
              <a:avLst/>
              <a:gdLst>
                <a:gd name="T0" fmla="*/ 5 w 176"/>
                <a:gd name="T1" fmla="*/ 262 h 262"/>
                <a:gd name="T2" fmla="*/ 6 w 176"/>
                <a:gd name="T3" fmla="*/ 191 h 262"/>
                <a:gd name="T4" fmla="*/ 6 w 176"/>
                <a:gd name="T5" fmla="*/ 97 h 262"/>
                <a:gd name="T6" fmla="*/ 0 w 176"/>
                <a:gd name="T7" fmla="*/ 3 h 262"/>
                <a:gd name="T8" fmla="*/ 54 w 176"/>
                <a:gd name="T9" fmla="*/ 0 h 262"/>
                <a:gd name="T10" fmla="*/ 52 w 176"/>
                <a:gd name="T11" fmla="*/ 64 h 262"/>
                <a:gd name="T12" fmla="*/ 52 w 176"/>
                <a:gd name="T13" fmla="*/ 191 h 262"/>
                <a:gd name="T14" fmla="*/ 54 w 176"/>
                <a:gd name="T15" fmla="*/ 262 h 262"/>
                <a:gd name="T16" fmla="*/ 5 w 176"/>
                <a:gd name="T17" fmla="*/ 262 h 262"/>
                <a:gd name="T18" fmla="*/ 54 w 176"/>
                <a:gd name="T19" fmla="*/ 171 h 262"/>
                <a:gd name="T20" fmla="*/ 106 w 176"/>
                <a:gd name="T21" fmla="*/ 92 h 262"/>
                <a:gd name="T22" fmla="*/ 161 w 176"/>
                <a:gd name="T23" fmla="*/ 88 h 262"/>
                <a:gd name="T24" fmla="*/ 118 w 176"/>
                <a:gd name="T25" fmla="*/ 143 h 262"/>
                <a:gd name="T26" fmla="*/ 101 w 176"/>
                <a:gd name="T27" fmla="*/ 168 h 262"/>
                <a:gd name="T28" fmla="*/ 127 w 176"/>
                <a:gd name="T29" fmla="*/ 201 h 262"/>
                <a:gd name="T30" fmla="*/ 176 w 176"/>
                <a:gd name="T31" fmla="*/ 262 h 262"/>
                <a:gd name="T32" fmla="*/ 118 w 176"/>
                <a:gd name="T33" fmla="*/ 262 h 262"/>
                <a:gd name="T34" fmla="*/ 54 w 176"/>
                <a:gd name="T35" fmla="*/ 17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262">
                  <a:moveTo>
                    <a:pt x="5" y="262"/>
                  </a:moveTo>
                  <a:cubicBezTo>
                    <a:pt x="5" y="238"/>
                    <a:pt x="6" y="218"/>
                    <a:pt x="6" y="191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6" y="82"/>
                    <a:pt x="6" y="42"/>
                    <a:pt x="0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27"/>
                    <a:pt x="52" y="46"/>
                    <a:pt x="52" y="64"/>
                  </a:cubicBezTo>
                  <a:cubicBezTo>
                    <a:pt x="52" y="191"/>
                    <a:pt x="52" y="191"/>
                    <a:pt x="52" y="191"/>
                  </a:cubicBezTo>
                  <a:cubicBezTo>
                    <a:pt x="52" y="215"/>
                    <a:pt x="52" y="238"/>
                    <a:pt x="54" y="262"/>
                  </a:cubicBezTo>
                  <a:lnTo>
                    <a:pt x="5" y="262"/>
                  </a:lnTo>
                  <a:close/>
                  <a:moveTo>
                    <a:pt x="54" y="171"/>
                  </a:moveTo>
                  <a:cubicBezTo>
                    <a:pt x="106" y="92"/>
                    <a:pt x="106" y="92"/>
                    <a:pt x="106" y="92"/>
                  </a:cubicBezTo>
                  <a:cubicBezTo>
                    <a:pt x="161" y="88"/>
                    <a:pt x="161" y="88"/>
                    <a:pt x="161" y="88"/>
                  </a:cubicBezTo>
                  <a:cubicBezTo>
                    <a:pt x="146" y="107"/>
                    <a:pt x="131" y="125"/>
                    <a:pt x="118" y="143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27" y="201"/>
                    <a:pt x="127" y="201"/>
                    <a:pt x="127" y="201"/>
                  </a:cubicBezTo>
                  <a:cubicBezTo>
                    <a:pt x="144" y="225"/>
                    <a:pt x="162" y="247"/>
                    <a:pt x="176" y="262"/>
                  </a:cubicBezTo>
                  <a:cubicBezTo>
                    <a:pt x="118" y="262"/>
                    <a:pt x="118" y="262"/>
                    <a:pt x="118" y="262"/>
                  </a:cubicBezTo>
                  <a:lnTo>
                    <a:pt x="54" y="17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5" name="Freeform 16"/>
            <p:cNvSpPr>
              <a:spLocks noEditPoints="1"/>
            </p:cNvSpPr>
            <p:nvPr/>
          </p:nvSpPr>
          <p:spPr bwMode="black">
            <a:xfrm>
              <a:off x="6192838" y="3044826"/>
              <a:ext cx="566738" cy="627063"/>
            </a:xfrm>
            <a:custGeom>
              <a:avLst/>
              <a:gdLst>
                <a:gd name="T0" fmla="*/ 150 w 166"/>
                <a:gd name="T1" fmla="*/ 179 h 184"/>
                <a:gd name="T2" fmla="*/ 105 w 166"/>
                <a:gd name="T3" fmla="*/ 184 h 184"/>
                <a:gd name="T4" fmla="*/ 0 w 166"/>
                <a:gd name="T5" fmla="*/ 81 h 184"/>
                <a:gd name="T6" fmla="*/ 84 w 166"/>
                <a:gd name="T7" fmla="*/ 0 h 184"/>
                <a:gd name="T8" fmla="*/ 166 w 166"/>
                <a:gd name="T9" fmla="*/ 89 h 184"/>
                <a:gd name="T10" fmla="*/ 166 w 166"/>
                <a:gd name="T11" fmla="*/ 100 h 184"/>
                <a:gd name="T12" fmla="*/ 46 w 166"/>
                <a:gd name="T13" fmla="*/ 100 h 184"/>
                <a:gd name="T14" fmla="*/ 111 w 166"/>
                <a:gd name="T15" fmla="*/ 147 h 184"/>
                <a:gd name="T16" fmla="*/ 150 w 166"/>
                <a:gd name="T17" fmla="*/ 141 h 184"/>
                <a:gd name="T18" fmla="*/ 150 w 166"/>
                <a:gd name="T19" fmla="*/ 179 h 184"/>
                <a:gd name="T20" fmla="*/ 120 w 166"/>
                <a:gd name="T21" fmla="*/ 71 h 184"/>
                <a:gd name="T22" fmla="*/ 85 w 166"/>
                <a:gd name="T23" fmla="*/ 37 h 184"/>
                <a:gd name="T24" fmla="*/ 46 w 166"/>
                <a:gd name="T25" fmla="*/ 71 h 184"/>
                <a:gd name="T26" fmla="*/ 120 w 166"/>
                <a:gd name="T27" fmla="*/ 7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84">
                  <a:moveTo>
                    <a:pt x="150" y="179"/>
                  </a:moveTo>
                  <a:cubicBezTo>
                    <a:pt x="135" y="182"/>
                    <a:pt x="120" y="184"/>
                    <a:pt x="105" y="184"/>
                  </a:cubicBezTo>
                  <a:cubicBezTo>
                    <a:pt x="39" y="184"/>
                    <a:pt x="0" y="140"/>
                    <a:pt x="0" y="81"/>
                  </a:cubicBezTo>
                  <a:cubicBezTo>
                    <a:pt x="0" y="33"/>
                    <a:pt x="35" y="0"/>
                    <a:pt x="84" y="0"/>
                  </a:cubicBezTo>
                  <a:cubicBezTo>
                    <a:pt x="148" y="0"/>
                    <a:pt x="166" y="49"/>
                    <a:pt x="166" y="89"/>
                  </a:cubicBezTo>
                  <a:cubicBezTo>
                    <a:pt x="166" y="92"/>
                    <a:pt x="166" y="96"/>
                    <a:pt x="166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7" y="116"/>
                    <a:pt x="59" y="147"/>
                    <a:pt x="111" y="147"/>
                  </a:cubicBezTo>
                  <a:cubicBezTo>
                    <a:pt x="124" y="147"/>
                    <a:pt x="137" y="144"/>
                    <a:pt x="150" y="141"/>
                  </a:cubicBezTo>
                  <a:lnTo>
                    <a:pt x="150" y="179"/>
                  </a:lnTo>
                  <a:close/>
                  <a:moveTo>
                    <a:pt x="120" y="71"/>
                  </a:moveTo>
                  <a:cubicBezTo>
                    <a:pt x="120" y="57"/>
                    <a:pt x="108" y="37"/>
                    <a:pt x="85" y="37"/>
                  </a:cubicBezTo>
                  <a:cubicBezTo>
                    <a:pt x="58" y="37"/>
                    <a:pt x="47" y="58"/>
                    <a:pt x="46" y="71"/>
                  </a:cubicBezTo>
                  <a:lnTo>
                    <a:pt x="120" y="7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6" name="Freeform 17"/>
            <p:cNvSpPr>
              <a:spLocks/>
            </p:cNvSpPr>
            <p:nvPr/>
          </p:nvSpPr>
          <p:spPr bwMode="black">
            <a:xfrm>
              <a:off x="6783388" y="2890838"/>
              <a:ext cx="392113" cy="781050"/>
            </a:xfrm>
            <a:custGeom>
              <a:avLst/>
              <a:gdLst>
                <a:gd name="T0" fmla="*/ 112 w 115"/>
                <a:gd name="T1" fmla="*/ 227 h 229"/>
                <a:gd name="T2" fmla="*/ 92 w 115"/>
                <a:gd name="T3" fmla="*/ 229 h 229"/>
                <a:gd name="T4" fmla="*/ 33 w 115"/>
                <a:gd name="T5" fmla="*/ 168 h 229"/>
                <a:gd name="T6" fmla="*/ 33 w 115"/>
                <a:gd name="T7" fmla="*/ 83 h 229"/>
                <a:gd name="T8" fmla="*/ 0 w 115"/>
                <a:gd name="T9" fmla="*/ 85 h 229"/>
                <a:gd name="T10" fmla="*/ 2 w 115"/>
                <a:gd name="T11" fmla="*/ 51 h 229"/>
                <a:gd name="T12" fmla="*/ 33 w 115"/>
                <a:gd name="T13" fmla="*/ 51 h 229"/>
                <a:gd name="T14" fmla="*/ 33 w 115"/>
                <a:gd name="T15" fmla="*/ 17 h 229"/>
                <a:gd name="T16" fmla="*/ 82 w 115"/>
                <a:gd name="T17" fmla="*/ 0 h 229"/>
                <a:gd name="T18" fmla="*/ 79 w 115"/>
                <a:gd name="T19" fmla="*/ 45 h 229"/>
                <a:gd name="T20" fmla="*/ 79 w 115"/>
                <a:gd name="T21" fmla="*/ 51 h 229"/>
                <a:gd name="T22" fmla="*/ 115 w 115"/>
                <a:gd name="T23" fmla="*/ 49 h 229"/>
                <a:gd name="T24" fmla="*/ 113 w 115"/>
                <a:gd name="T25" fmla="*/ 83 h 229"/>
                <a:gd name="T26" fmla="*/ 79 w 115"/>
                <a:gd name="T27" fmla="*/ 83 h 229"/>
                <a:gd name="T28" fmla="*/ 79 w 115"/>
                <a:gd name="T29" fmla="*/ 152 h 229"/>
                <a:gd name="T30" fmla="*/ 104 w 115"/>
                <a:gd name="T31" fmla="*/ 192 h 229"/>
                <a:gd name="T32" fmla="*/ 115 w 115"/>
                <a:gd name="T33" fmla="*/ 191 h 229"/>
                <a:gd name="T34" fmla="*/ 112 w 115"/>
                <a:gd name="T35" fmla="*/ 2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229">
                  <a:moveTo>
                    <a:pt x="112" y="227"/>
                  </a:moveTo>
                  <a:cubicBezTo>
                    <a:pt x="105" y="228"/>
                    <a:pt x="99" y="229"/>
                    <a:pt x="92" y="229"/>
                  </a:cubicBezTo>
                  <a:cubicBezTo>
                    <a:pt x="69" y="229"/>
                    <a:pt x="33" y="221"/>
                    <a:pt x="33" y="168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5" y="83"/>
                    <a:pt x="13" y="84"/>
                    <a:pt x="0" y="85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15"/>
                    <a:pt x="79" y="38"/>
                    <a:pt x="79" y="45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88" y="51"/>
                    <a:pt x="100" y="51"/>
                    <a:pt x="115" y="49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76"/>
                    <a:pt x="79" y="192"/>
                    <a:pt x="104" y="192"/>
                  </a:cubicBezTo>
                  <a:cubicBezTo>
                    <a:pt x="107" y="192"/>
                    <a:pt x="111" y="191"/>
                    <a:pt x="115" y="191"/>
                  </a:cubicBezTo>
                  <a:lnTo>
                    <a:pt x="112" y="227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black">
            <a:xfrm>
              <a:off x="7277100" y="2757488"/>
              <a:ext cx="187325" cy="893763"/>
            </a:xfrm>
            <a:custGeom>
              <a:avLst/>
              <a:gdLst>
                <a:gd name="T0" fmla="*/ 2 w 55"/>
                <a:gd name="T1" fmla="*/ 31 h 262"/>
                <a:gd name="T2" fmla="*/ 0 w 55"/>
                <a:gd name="T3" fmla="*/ 4 h 262"/>
                <a:gd name="T4" fmla="*/ 53 w 55"/>
                <a:gd name="T5" fmla="*/ 0 h 262"/>
                <a:gd name="T6" fmla="*/ 51 w 55"/>
                <a:gd name="T7" fmla="*/ 31 h 262"/>
                <a:gd name="T8" fmla="*/ 51 w 55"/>
                <a:gd name="T9" fmla="*/ 51 h 262"/>
                <a:gd name="T10" fmla="*/ 2 w 55"/>
                <a:gd name="T11" fmla="*/ 54 h 262"/>
                <a:gd name="T12" fmla="*/ 2 w 55"/>
                <a:gd name="T13" fmla="*/ 31 h 262"/>
                <a:gd name="T14" fmla="*/ 6 w 55"/>
                <a:gd name="T15" fmla="*/ 262 h 262"/>
                <a:gd name="T16" fmla="*/ 7 w 55"/>
                <a:gd name="T17" fmla="*/ 204 h 262"/>
                <a:gd name="T18" fmla="*/ 7 w 55"/>
                <a:gd name="T19" fmla="*/ 163 h 262"/>
                <a:gd name="T20" fmla="*/ 2 w 55"/>
                <a:gd name="T21" fmla="*/ 92 h 262"/>
                <a:gd name="T22" fmla="*/ 55 w 55"/>
                <a:gd name="T23" fmla="*/ 88 h 262"/>
                <a:gd name="T24" fmla="*/ 53 w 55"/>
                <a:gd name="T25" fmla="*/ 142 h 262"/>
                <a:gd name="T26" fmla="*/ 53 w 55"/>
                <a:gd name="T27" fmla="*/ 204 h 262"/>
                <a:gd name="T28" fmla="*/ 55 w 55"/>
                <a:gd name="T29" fmla="*/ 262 h 262"/>
                <a:gd name="T30" fmla="*/ 6 w 55"/>
                <a:gd name="T3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262">
                  <a:moveTo>
                    <a:pt x="2" y="31"/>
                  </a:moveTo>
                  <a:cubicBezTo>
                    <a:pt x="2" y="22"/>
                    <a:pt x="1" y="14"/>
                    <a:pt x="0" y="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2" y="11"/>
                    <a:pt x="51" y="21"/>
                    <a:pt x="51" y="3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2" y="54"/>
                    <a:pt x="2" y="54"/>
                    <a:pt x="2" y="54"/>
                  </a:cubicBezTo>
                  <a:lnTo>
                    <a:pt x="2" y="31"/>
                  </a:lnTo>
                  <a:close/>
                  <a:moveTo>
                    <a:pt x="6" y="262"/>
                  </a:moveTo>
                  <a:cubicBezTo>
                    <a:pt x="6" y="243"/>
                    <a:pt x="7" y="224"/>
                    <a:pt x="7" y="204"/>
                  </a:cubicBezTo>
                  <a:cubicBezTo>
                    <a:pt x="7" y="163"/>
                    <a:pt x="7" y="163"/>
                    <a:pt x="7" y="163"/>
                  </a:cubicBezTo>
                  <a:cubicBezTo>
                    <a:pt x="7" y="138"/>
                    <a:pt x="5" y="116"/>
                    <a:pt x="2" y="92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3" y="114"/>
                    <a:pt x="53" y="124"/>
                    <a:pt x="53" y="142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3" y="224"/>
                    <a:pt x="54" y="243"/>
                    <a:pt x="55" y="262"/>
                  </a:cubicBezTo>
                  <a:lnTo>
                    <a:pt x="6" y="262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8" name="Freeform 19"/>
            <p:cNvSpPr>
              <a:spLocks/>
            </p:cNvSpPr>
            <p:nvPr/>
          </p:nvSpPr>
          <p:spPr bwMode="black">
            <a:xfrm>
              <a:off x="7567613" y="3044826"/>
              <a:ext cx="582613" cy="606425"/>
            </a:xfrm>
            <a:custGeom>
              <a:avLst/>
              <a:gdLst>
                <a:gd name="T0" fmla="*/ 8 w 171"/>
                <a:gd name="T1" fmla="*/ 178 h 178"/>
                <a:gd name="T2" fmla="*/ 10 w 171"/>
                <a:gd name="T3" fmla="*/ 120 h 178"/>
                <a:gd name="T4" fmla="*/ 10 w 171"/>
                <a:gd name="T5" fmla="*/ 79 h 178"/>
                <a:gd name="T6" fmla="*/ 0 w 171"/>
                <a:gd name="T7" fmla="*/ 8 h 178"/>
                <a:gd name="T8" fmla="*/ 43 w 171"/>
                <a:gd name="T9" fmla="*/ 4 h 178"/>
                <a:gd name="T10" fmla="*/ 49 w 171"/>
                <a:gd name="T11" fmla="*/ 29 h 178"/>
                <a:gd name="T12" fmla="*/ 110 w 171"/>
                <a:gd name="T13" fmla="*/ 0 h 178"/>
                <a:gd name="T14" fmla="*/ 167 w 171"/>
                <a:gd name="T15" fmla="*/ 80 h 178"/>
                <a:gd name="T16" fmla="*/ 167 w 171"/>
                <a:gd name="T17" fmla="*/ 120 h 178"/>
                <a:gd name="T18" fmla="*/ 171 w 171"/>
                <a:gd name="T19" fmla="*/ 178 h 178"/>
                <a:gd name="T20" fmla="*/ 123 w 171"/>
                <a:gd name="T21" fmla="*/ 178 h 178"/>
                <a:gd name="T22" fmla="*/ 121 w 171"/>
                <a:gd name="T23" fmla="*/ 120 h 178"/>
                <a:gd name="T24" fmla="*/ 121 w 171"/>
                <a:gd name="T25" fmla="*/ 87 h 178"/>
                <a:gd name="T26" fmla="*/ 92 w 171"/>
                <a:gd name="T27" fmla="*/ 37 h 178"/>
                <a:gd name="T28" fmla="*/ 56 w 171"/>
                <a:gd name="T29" fmla="*/ 99 h 178"/>
                <a:gd name="T30" fmla="*/ 56 w 171"/>
                <a:gd name="T31" fmla="*/ 120 h 178"/>
                <a:gd name="T32" fmla="*/ 57 w 171"/>
                <a:gd name="T33" fmla="*/ 178 h 178"/>
                <a:gd name="T34" fmla="*/ 8 w 171"/>
                <a:gd name="T35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178">
                  <a:moveTo>
                    <a:pt x="8" y="178"/>
                  </a:moveTo>
                  <a:cubicBezTo>
                    <a:pt x="9" y="159"/>
                    <a:pt x="10" y="140"/>
                    <a:pt x="10" y="12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54"/>
                    <a:pt x="5" y="32"/>
                    <a:pt x="0" y="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6" y="12"/>
                    <a:pt x="47" y="20"/>
                    <a:pt x="49" y="29"/>
                  </a:cubicBezTo>
                  <a:cubicBezTo>
                    <a:pt x="61" y="17"/>
                    <a:pt x="76" y="0"/>
                    <a:pt x="110" y="0"/>
                  </a:cubicBezTo>
                  <a:cubicBezTo>
                    <a:pt x="152" y="0"/>
                    <a:pt x="167" y="32"/>
                    <a:pt x="167" y="80"/>
                  </a:cubicBezTo>
                  <a:cubicBezTo>
                    <a:pt x="167" y="120"/>
                    <a:pt x="167" y="120"/>
                    <a:pt x="167" y="120"/>
                  </a:cubicBezTo>
                  <a:cubicBezTo>
                    <a:pt x="167" y="134"/>
                    <a:pt x="168" y="160"/>
                    <a:pt x="171" y="178"/>
                  </a:cubicBezTo>
                  <a:cubicBezTo>
                    <a:pt x="123" y="178"/>
                    <a:pt x="123" y="178"/>
                    <a:pt x="123" y="178"/>
                  </a:cubicBezTo>
                  <a:cubicBezTo>
                    <a:pt x="122" y="159"/>
                    <a:pt x="121" y="140"/>
                    <a:pt x="121" y="120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1" y="57"/>
                    <a:pt x="115" y="37"/>
                    <a:pt x="92" y="37"/>
                  </a:cubicBezTo>
                  <a:cubicBezTo>
                    <a:pt x="63" y="37"/>
                    <a:pt x="56" y="57"/>
                    <a:pt x="56" y="99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6" y="134"/>
                    <a:pt x="57" y="159"/>
                    <a:pt x="57" y="178"/>
                  </a:cubicBezTo>
                  <a:lnTo>
                    <a:pt x="8" y="17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  <p:sp>
          <p:nvSpPr>
            <p:cNvPr id="59" name="Freeform 20"/>
            <p:cNvSpPr>
              <a:spLocks noEditPoints="1"/>
            </p:cNvSpPr>
            <p:nvPr/>
          </p:nvSpPr>
          <p:spPr bwMode="black">
            <a:xfrm>
              <a:off x="8251825" y="3044826"/>
              <a:ext cx="641350" cy="887413"/>
            </a:xfrm>
            <a:custGeom>
              <a:avLst/>
              <a:gdLst>
                <a:gd name="T0" fmla="*/ 188 w 188"/>
                <a:gd name="T1" fmla="*/ 3 h 260"/>
                <a:gd name="T2" fmla="*/ 181 w 188"/>
                <a:gd name="T3" fmla="*/ 88 h 260"/>
                <a:gd name="T4" fmla="*/ 183 w 188"/>
                <a:gd name="T5" fmla="*/ 165 h 260"/>
                <a:gd name="T6" fmla="*/ 74 w 188"/>
                <a:gd name="T7" fmla="*/ 260 h 260"/>
                <a:gd name="T8" fmla="*/ 20 w 188"/>
                <a:gd name="T9" fmla="*/ 255 h 260"/>
                <a:gd name="T10" fmla="*/ 18 w 188"/>
                <a:gd name="T11" fmla="*/ 216 h 260"/>
                <a:gd name="T12" fmla="*/ 73 w 188"/>
                <a:gd name="T13" fmla="*/ 222 h 260"/>
                <a:gd name="T14" fmla="*/ 139 w 188"/>
                <a:gd name="T15" fmla="*/ 165 h 260"/>
                <a:gd name="T16" fmla="*/ 139 w 188"/>
                <a:gd name="T17" fmla="*/ 152 h 260"/>
                <a:gd name="T18" fmla="*/ 138 w 188"/>
                <a:gd name="T19" fmla="*/ 152 h 260"/>
                <a:gd name="T20" fmla="*/ 81 w 188"/>
                <a:gd name="T21" fmla="*/ 184 h 260"/>
                <a:gd name="T22" fmla="*/ 0 w 188"/>
                <a:gd name="T23" fmla="*/ 88 h 260"/>
                <a:gd name="T24" fmla="*/ 83 w 188"/>
                <a:gd name="T25" fmla="*/ 0 h 260"/>
                <a:gd name="T26" fmla="*/ 142 w 188"/>
                <a:gd name="T27" fmla="*/ 28 h 260"/>
                <a:gd name="T28" fmla="*/ 146 w 188"/>
                <a:gd name="T29" fmla="*/ 6 h 260"/>
                <a:gd name="T30" fmla="*/ 188 w 188"/>
                <a:gd name="T31" fmla="*/ 3 h 260"/>
                <a:gd name="T32" fmla="*/ 92 w 188"/>
                <a:gd name="T33" fmla="*/ 147 h 260"/>
                <a:gd name="T34" fmla="*/ 137 w 188"/>
                <a:gd name="T35" fmla="*/ 88 h 260"/>
                <a:gd name="T36" fmla="*/ 92 w 188"/>
                <a:gd name="T37" fmla="*/ 37 h 260"/>
                <a:gd name="T38" fmla="*/ 46 w 188"/>
                <a:gd name="T39" fmla="*/ 88 h 260"/>
                <a:gd name="T40" fmla="*/ 92 w 188"/>
                <a:gd name="T41" fmla="*/ 14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8" h="260">
                  <a:moveTo>
                    <a:pt x="188" y="3"/>
                  </a:moveTo>
                  <a:cubicBezTo>
                    <a:pt x="185" y="28"/>
                    <a:pt x="181" y="70"/>
                    <a:pt x="181" y="88"/>
                  </a:cubicBezTo>
                  <a:cubicBezTo>
                    <a:pt x="181" y="102"/>
                    <a:pt x="183" y="139"/>
                    <a:pt x="183" y="165"/>
                  </a:cubicBezTo>
                  <a:cubicBezTo>
                    <a:pt x="183" y="233"/>
                    <a:pt x="150" y="260"/>
                    <a:pt x="74" y="260"/>
                  </a:cubicBezTo>
                  <a:cubicBezTo>
                    <a:pt x="56" y="260"/>
                    <a:pt x="38" y="257"/>
                    <a:pt x="20" y="25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37" y="219"/>
                    <a:pt x="55" y="222"/>
                    <a:pt x="73" y="222"/>
                  </a:cubicBezTo>
                  <a:cubicBezTo>
                    <a:pt x="133" y="222"/>
                    <a:pt x="139" y="200"/>
                    <a:pt x="139" y="16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1" y="165"/>
                    <a:pt x="119" y="184"/>
                    <a:pt x="81" y="184"/>
                  </a:cubicBezTo>
                  <a:cubicBezTo>
                    <a:pt x="32" y="184"/>
                    <a:pt x="0" y="145"/>
                    <a:pt x="0" y="88"/>
                  </a:cubicBezTo>
                  <a:cubicBezTo>
                    <a:pt x="0" y="36"/>
                    <a:pt x="32" y="0"/>
                    <a:pt x="83" y="0"/>
                  </a:cubicBezTo>
                  <a:cubicBezTo>
                    <a:pt x="118" y="0"/>
                    <a:pt x="133" y="19"/>
                    <a:pt x="142" y="28"/>
                  </a:cubicBezTo>
                  <a:cubicBezTo>
                    <a:pt x="143" y="20"/>
                    <a:pt x="144" y="14"/>
                    <a:pt x="146" y="6"/>
                  </a:cubicBezTo>
                  <a:lnTo>
                    <a:pt x="188" y="3"/>
                  </a:lnTo>
                  <a:close/>
                  <a:moveTo>
                    <a:pt x="92" y="147"/>
                  </a:moveTo>
                  <a:cubicBezTo>
                    <a:pt x="121" y="147"/>
                    <a:pt x="137" y="123"/>
                    <a:pt x="137" y="88"/>
                  </a:cubicBezTo>
                  <a:cubicBezTo>
                    <a:pt x="137" y="55"/>
                    <a:pt x="121" y="37"/>
                    <a:pt x="92" y="37"/>
                  </a:cubicBezTo>
                  <a:cubicBezTo>
                    <a:pt x="63" y="37"/>
                    <a:pt x="46" y="58"/>
                    <a:pt x="46" y="88"/>
                  </a:cubicBezTo>
                  <a:cubicBezTo>
                    <a:pt x="46" y="122"/>
                    <a:pt x="65" y="147"/>
                    <a:pt x="92" y="14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de-DE" sz="1633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54359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>
            <a:grpSpLocks noChangeAspect="1"/>
          </p:cNvGrpSpPr>
          <p:nvPr userDrawn="1"/>
        </p:nvGrpSpPr>
        <p:grpSpPr bwMode="auto">
          <a:xfrm>
            <a:off x="201606" y="151200"/>
            <a:ext cx="696383" cy="468312"/>
            <a:chOff x="1352" y="681"/>
            <a:chExt cx="3519" cy="3153"/>
          </a:xfrm>
        </p:grpSpPr>
        <p:sp>
          <p:nvSpPr>
            <p:cNvPr id="24" name="Freeform 19"/>
            <p:cNvSpPr>
              <a:spLocks noChangeAspect="1"/>
            </p:cNvSpPr>
            <p:nvPr/>
          </p:nvSpPr>
          <p:spPr bwMode="auto">
            <a:xfrm>
              <a:off x="1352" y="681"/>
              <a:ext cx="3519" cy="3153"/>
            </a:xfrm>
            <a:custGeom>
              <a:avLst/>
              <a:gdLst>
                <a:gd name="T0" fmla="*/ 0 w 3862"/>
                <a:gd name="T1" fmla="*/ 3449 h 3449"/>
                <a:gd name="T2" fmla="*/ 0 w 3862"/>
                <a:gd name="T3" fmla="*/ 3449 h 3449"/>
                <a:gd name="T4" fmla="*/ 0 w 3862"/>
                <a:gd name="T5" fmla="*/ 0 h 3449"/>
                <a:gd name="T6" fmla="*/ 3696 w 3862"/>
                <a:gd name="T7" fmla="*/ 0 h 3449"/>
                <a:gd name="T8" fmla="*/ 3327 w 3862"/>
                <a:gd name="T9" fmla="*/ 3449 h 3449"/>
                <a:gd name="T10" fmla="*/ 0 w 3862"/>
                <a:gd name="T11" fmla="*/ 3449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5" name="Freeform 20"/>
            <p:cNvSpPr>
              <a:spLocks noChangeAspect="1"/>
            </p:cNvSpPr>
            <p:nvPr/>
          </p:nvSpPr>
          <p:spPr bwMode="auto">
            <a:xfrm>
              <a:off x="2708" y="1843"/>
              <a:ext cx="75" cy="54"/>
            </a:xfrm>
            <a:custGeom>
              <a:avLst/>
              <a:gdLst>
                <a:gd name="T0" fmla="*/ 16 w 81"/>
                <a:gd name="T1" fmla="*/ 40 h 66"/>
                <a:gd name="T2" fmla="*/ 16 w 81"/>
                <a:gd name="T3" fmla="*/ 40 h 66"/>
                <a:gd name="T4" fmla="*/ 0 w 81"/>
                <a:gd name="T5" fmla="*/ 54 h 66"/>
                <a:gd name="T6" fmla="*/ 79 w 81"/>
                <a:gd name="T7" fmla="*/ 22 h 66"/>
                <a:gd name="T8" fmla="*/ 81 w 81"/>
                <a:gd name="T9" fmla="*/ 0 h 66"/>
                <a:gd name="T10" fmla="*/ 16 w 81"/>
                <a:gd name="T11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6" name="Freeform 21"/>
            <p:cNvSpPr>
              <a:spLocks noChangeAspect="1"/>
            </p:cNvSpPr>
            <p:nvPr/>
          </p:nvSpPr>
          <p:spPr bwMode="auto">
            <a:xfrm>
              <a:off x="2869" y="1972"/>
              <a:ext cx="65" cy="54"/>
            </a:xfrm>
            <a:custGeom>
              <a:avLst/>
              <a:gdLst>
                <a:gd name="T0" fmla="*/ 27 w 81"/>
                <a:gd name="T1" fmla="*/ 1 h 63"/>
                <a:gd name="T2" fmla="*/ 27 w 81"/>
                <a:gd name="T3" fmla="*/ 1 h 63"/>
                <a:gd name="T4" fmla="*/ 0 w 81"/>
                <a:gd name="T5" fmla="*/ 0 h 63"/>
                <a:gd name="T6" fmla="*/ 33 w 81"/>
                <a:gd name="T7" fmla="*/ 58 h 63"/>
                <a:gd name="T8" fmla="*/ 53 w 81"/>
                <a:gd name="T9" fmla="*/ 63 h 63"/>
                <a:gd name="T10" fmla="*/ 27 w 81"/>
                <a:gd name="T11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7" name="Freeform 22"/>
            <p:cNvSpPr>
              <a:spLocks noChangeAspect="1"/>
            </p:cNvSpPr>
            <p:nvPr/>
          </p:nvSpPr>
          <p:spPr bwMode="auto">
            <a:xfrm>
              <a:off x="2622" y="1413"/>
              <a:ext cx="86" cy="75"/>
            </a:xfrm>
            <a:custGeom>
              <a:avLst/>
              <a:gdLst>
                <a:gd name="T0" fmla="*/ 20 w 96"/>
                <a:gd name="T1" fmla="*/ 50 h 79"/>
                <a:gd name="T2" fmla="*/ 20 w 96"/>
                <a:gd name="T3" fmla="*/ 50 h 79"/>
                <a:gd name="T4" fmla="*/ 0 w 96"/>
                <a:gd name="T5" fmla="*/ 64 h 79"/>
                <a:gd name="T6" fmla="*/ 89 w 96"/>
                <a:gd name="T7" fmla="*/ 27 h 79"/>
                <a:gd name="T8" fmla="*/ 96 w 96"/>
                <a:gd name="T9" fmla="*/ 0 h 79"/>
                <a:gd name="T10" fmla="*/ 20 w 96"/>
                <a:gd name="T11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8" name="Freeform 23"/>
            <p:cNvSpPr>
              <a:spLocks noChangeAspect="1"/>
            </p:cNvSpPr>
            <p:nvPr/>
          </p:nvSpPr>
          <p:spPr bwMode="auto">
            <a:xfrm>
              <a:off x="2568" y="1563"/>
              <a:ext cx="75" cy="76"/>
            </a:xfrm>
            <a:custGeom>
              <a:avLst/>
              <a:gdLst>
                <a:gd name="T0" fmla="*/ 77 w 77"/>
                <a:gd name="T1" fmla="*/ 22 h 77"/>
                <a:gd name="T2" fmla="*/ 77 w 77"/>
                <a:gd name="T3" fmla="*/ 22 h 77"/>
                <a:gd name="T4" fmla="*/ 71 w 77"/>
                <a:gd name="T5" fmla="*/ 0 h 77"/>
                <a:gd name="T6" fmla="*/ 0 w 77"/>
                <a:gd name="T7" fmla="*/ 44 h 77"/>
                <a:gd name="T8" fmla="*/ 0 w 77"/>
                <a:gd name="T9" fmla="*/ 62 h 77"/>
                <a:gd name="T10" fmla="*/ 77 w 77"/>
                <a:gd name="T11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29" name="Freeform 24"/>
            <p:cNvSpPr>
              <a:spLocks noChangeAspect="1"/>
            </p:cNvSpPr>
            <p:nvPr/>
          </p:nvSpPr>
          <p:spPr bwMode="auto">
            <a:xfrm>
              <a:off x="2547" y="1725"/>
              <a:ext cx="86" cy="64"/>
            </a:xfrm>
            <a:custGeom>
              <a:avLst/>
              <a:gdLst>
                <a:gd name="T0" fmla="*/ 0 w 90"/>
                <a:gd name="T1" fmla="*/ 52 h 74"/>
                <a:gd name="T2" fmla="*/ 0 w 90"/>
                <a:gd name="T3" fmla="*/ 52 h 74"/>
                <a:gd name="T4" fmla="*/ 14 w 90"/>
                <a:gd name="T5" fmla="*/ 60 h 74"/>
                <a:gd name="T6" fmla="*/ 73 w 90"/>
                <a:gd name="T7" fmla="*/ 23 h 74"/>
                <a:gd name="T8" fmla="*/ 90 w 90"/>
                <a:gd name="T9" fmla="*/ 8 h 74"/>
                <a:gd name="T10" fmla="*/ 0 w 90"/>
                <a:gd name="T11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0" name="Freeform 25"/>
            <p:cNvSpPr>
              <a:spLocks noChangeAspect="1"/>
            </p:cNvSpPr>
            <p:nvPr/>
          </p:nvSpPr>
          <p:spPr bwMode="auto">
            <a:xfrm>
              <a:off x="2773" y="1176"/>
              <a:ext cx="86" cy="75"/>
            </a:xfrm>
            <a:custGeom>
              <a:avLst/>
              <a:gdLst>
                <a:gd name="T0" fmla="*/ 16 w 88"/>
                <a:gd name="T1" fmla="*/ 4 h 72"/>
                <a:gd name="T2" fmla="*/ 16 w 88"/>
                <a:gd name="T3" fmla="*/ 4 h 72"/>
                <a:gd name="T4" fmla="*/ 0 w 88"/>
                <a:gd name="T5" fmla="*/ 12 h 72"/>
                <a:gd name="T6" fmla="*/ 86 w 88"/>
                <a:gd name="T7" fmla="*/ 49 h 72"/>
                <a:gd name="T8" fmla="*/ 88 w 88"/>
                <a:gd name="T9" fmla="*/ 22 h 72"/>
                <a:gd name="T10" fmla="*/ 16 w 88"/>
                <a:gd name="T11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1" name="Freeform 26"/>
            <p:cNvSpPr>
              <a:spLocks noChangeAspect="1"/>
            </p:cNvSpPr>
            <p:nvPr/>
          </p:nvSpPr>
          <p:spPr bwMode="auto">
            <a:xfrm>
              <a:off x="2955" y="1111"/>
              <a:ext cx="76" cy="87"/>
            </a:xfrm>
            <a:custGeom>
              <a:avLst/>
              <a:gdLst>
                <a:gd name="T0" fmla="*/ 46 w 86"/>
                <a:gd name="T1" fmla="*/ 7 h 92"/>
                <a:gd name="T2" fmla="*/ 46 w 86"/>
                <a:gd name="T3" fmla="*/ 7 h 92"/>
                <a:gd name="T4" fmla="*/ 21 w 86"/>
                <a:gd name="T5" fmla="*/ 0 h 92"/>
                <a:gd name="T6" fmla="*/ 14 w 86"/>
                <a:gd name="T7" fmla="*/ 66 h 92"/>
                <a:gd name="T8" fmla="*/ 27 w 86"/>
                <a:gd name="T9" fmla="*/ 92 h 92"/>
                <a:gd name="T10" fmla="*/ 46 w 86"/>
                <a:gd name="T11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2" name="Freeform 27"/>
            <p:cNvSpPr>
              <a:spLocks noChangeAspect="1" noEditPoints="1"/>
            </p:cNvSpPr>
            <p:nvPr/>
          </p:nvSpPr>
          <p:spPr bwMode="auto">
            <a:xfrm>
              <a:off x="3149" y="929"/>
              <a:ext cx="667" cy="1678"/>
            </a:xfrm>
            <a:custGeom>
              <a:avLst/>
              <a:gdLst>
                <a:gd name="T0" fmla="*/ 451 w 724"/>
                <a:gd name="T1" fmla="*/ 808 h 1845"/>
                <a:gd name="T2" fmla="*/ 451 w 724"/>
                <a:gd name="T3" fmla="*/ 808 h 1845"/>
                <a:gd name="T4" fmla="*/ 326 w 724"/>
                <a:gd name="T5" fmla="*/ 776 h 1845"/>
                <a:gd name="T6" fmla="*/ 477 w 724"/>
                <a:gd name="T7" fmla="*/ 746 h 1845"/>
                <a:gd name="T8" fmla="*/ 493 w 724"/>
                <a:gd name="T9" fmla="*/ 773 h 1845"/>
                <a:gd name="T10" fmla="*/ 451 w 724"/>
                <a:gd name="T11" fmla="*/ 808 h 1845"/>
                <a:gd name="T12" fmla="*/ 451 w 724"/>
                <a:gd name="T13" fmla="*/ 808 h 1845"/>
                <a:gd name="T14" fmla="*/ 639 w 724"/>
                <a:gd name="T15" fmla="*/ 841 h 1845"/>
                <a:gd name="T16" fmla="*/ 639 w 724"/>
                <a:gd name="T17" fmla="*/ 841 h 1845"/>
                <a:gd name="T18" fmla="*/ 601 w 724"/>
                <a:gd name="T19" fmla="*/ 701 h 1845"/>
                <a:gd name="T20" fmla="*/ 634 w 724"/>
                <a:gd name="T21" fmla="*/ 646 h 1845"/>
                <a:gd name="T22" fmla="*/ 627 w 724"/>
                <a:gd name="T23" fmla="*/ 477 h 1845"/>
                <a:gd name="T24" fmla="*/ 641 w 724"/>
                <a:gd name="T25" fmla="*/ 463 h 1845"/>
                <a:gd name="T26" fmla="*/ 627 w 724"/>
                <a:gd name="T27" fmla="*/ 414 h 1845"/>
                <a:gd name="T28" fmla="*/ 615 w 724"/>
                <a:gd name="T29" fmla="*/ 342 h 1845"/>
                <a:gd name="T30" fmla="*/ 590 w 724"/>
                <a:gd name="T31" fmla="*/ 286 h 1845"/>
                <a:gd name="T32" fmla="*/ 602 w 724"/>
                <a:gd name="T33" fmla="*/ 260 h 1845"/>
                <a:gd name="T34" fmla="*/ 560 w 724"/>
                <a:gd name="T35" fmla="*/ 236 h 1845"/>
                <a:gd name="T36" fmla="*/ 523 w 724"/>
                <a:gd name="T37" fmla="*/ 213 h 1845"/>
                <a:gd name="T38" fmla="*/ 514 w 724"/>
                <a:gd name="T39" fmla="*/ 180 h 1845"/>
                <a:gd name="T40" fmla="*/ 483 w 724"/>
                <a:gd name="T41" fmla="*/ 195 h 1845"/>
                <a:gd name="T42" fmla="*/ 476 w 724"/>
                <a:gd name="T43" fmla="*/ 154 h 1845"/>
                <a:gd name="T44" fmla="*/ 434 w 724"/>
                <a:gd name="T45" fmla="*/ 171 h 1845"/>
                <a:gd name="T46" fmla="*/ 411 w 724"/>
                <a:gd name="T47" fmla="*/ 119 h 1845"/>
                <a:gd name="T48" fmla="*/ 389 w 724"/>
                <a:gd name="T49" fmla="*/ 124 h 1845"/>
                <a:gd name="T50" fmla="*/ 356 w 724"/>
                <a:gd name="T51" fmla="*/ 150 h 1845"/>
                <a:gd name="T52" fmla="*/ 356 w 724"/>
                <a:gd name="T53" fmla="*/ 101 h 1845"/>
                <a:gd name="T54" fmla="*/ 341 w 724"/>
                <a:gd name="T55" fmla="*/ 93 h 1845"/>
                <a:gd name="T56" fmla="*/ 314 w 724"/>
                <a:gd name="T57" fmla="*/ 81 h 1845"/>
                <a:gd name="T58" fmla="*/ 276 w 724"/>
                <a:gd name="T59" fmla="*/ 97 h 1845"/>
                <a:gd name="T60" fmla="*/ 292 w 724"/>
                <a:gd name="T61" fmla="*/ 51 h 1845"/>
                <a:gd name="T62" fmla="*/ 244 w 724"/>
                <a:gd name="T63" fmla="*/ 106 h 1845"/>
                <a:gd name="T64" fmla="*/ 216 w 724"/>
                <a:gd name="T65" fmla="*/ 112 h 1845"/>
                <a:gd name="T66" fmla="*/ 266 w 724"/>
                <a:gd name="T67" fmla="*/ 43 h 1845"/>
                <a:gd name="T68" fmla="*/ 214 w 724"/>
                <a:gd name="T69" fmla="*/ 91 h 1845"/>
                <a:gd name="T70" fmla="*/ 173 w 724"/>
                <a:gd name="T71" fmla="*/ 98 h 1845"/>
                <a:gd name="T72" fmla="*/ 186 w 724"/>
                <a:gd name="T73" fmla="*/ 38 h 1845"/>
                <a:gd name="T74" fmla="*/ 173 w 724"/>
                <a:gd name="T75" fmla="*/ 69 h 1845"/>
                <a:gd name="T76" fmla="*/ 166 w 724"/>
                <a:gd name="T77" fmla="*/ 36 h 1845"/>
                <a:gd name="T78" fmla="*/ 142 w 724"/>
                <a:gd name="T79" fmla="*/ 114 h 1845"/>
                <a:gd name="T80" fmla="*/ 126 w 724"/>
                <a:gd name="T81" fmla="*/ 39 h 1845"/>
                <a:gd name="T82" fmla="*/ 80 w 724"/>
                <a:gd name="T83" fmla="*/ 112 h 1845"/>
                <a:gd name="T84" fmla="*/ 56 w 724"/>
                <a:gd name="T85" fmla="*/ 117 h 1845"/>
                <a:gd name="T86" fmla="*/ 37 w 724"/>
                <a:gd name="T87" fmla="*/ 43 h 1845"/>
                <a:gd name="T88" fmla="*/ 5 w 724"/>
                <a:gd name="T89" fmla="*/ 1808 h 1845"/>
                <a:gd name="T90" fmla="*/ 0 w 724"/>
                <a:gd name="T91" fmla="*/ 1840 h 1845"/>
                <a:gd name="T92" fmla="*/ 162 w 724"/>
                <a:gd name="T93" fmla="*/ 1823 h 1845"/>
                <a:gd name="T94" fmla="*/ 529 w 724"/>
                <a:gd name="T95" fmla="*/ 1842 h 1845"/>
                <a:gd name="T96" fmla="*/ 614 w 724"/>
                <a:gd name="T97" fmla="*/ 1829 h 1845"/>
                <a:gd name="T98" fmla="*/ 421 w 724"/>
                <a:gd name="T99" fmla="*/ 1778 h 1845"/>
                <a:gd name="T100" fmla="*/ 272 w 724"/>
                <a:gd name="T101" fmla="*/ 1664 h 1845"/>
                <a:gd name="T102" fmla="*/ 237 w 724"/>
                <a:gd name="T103" fmla="*/ 1566 h 1845"/>
                <a:gd name="T104" fmla="*/ 239 w 724"/>
                <a:gd name="T105" fmla="*/ 1432 h 1845"/>
                <a:gd name="T106" fmla="*/ 315 w 724"/>
                <a:gd name="T107" fmla="*/ 1404 h 1845"/>
                <a:gd name="T108" fmla="*/ 586 w 724"/>
                <a:gd name="T109" fmla="*/ 1387 h 1845"/>
                <a:gd name="T110" fmla="*/ 605 w 724"/>
                <a:gd name="T111" fmla="*/ 1286 h 1845"/>
                <a:gd name="T112" fmla="*/ 609 w 724"/>
                <a:gd name="T113" fmla="*/ 1223 h 1845"/>
                <a:gd name="T114" fmla="*/ 630 w 724"/>
                <a:gd name="T115" fmla="*/ 1174 h 1845"/>
                <a:gd name="T116" fmla="*/ 590 w 724"/>
                <a:gd name="T117" fmla="*/ 1133 h 1845"/>
                <a:gd name="T118" fmla="*/ 650 w 724"/>
                <a:gd name="T119" fmla="*/ 1082 h 1845"/>
                <a:gd name="T120" fmla="*/ 621 w 724"/>
                <a:gd name="T121" fmla="*/ 1018 h 1845"/>
                <a:gd name="T122" fmla="*/ 704 w 724"/>
                <a:gd name="T123" fmla="*/ 959 h 1845"/>
                <a:gd name="T124" fmla="*/ 639 w 724"/>
                <a:gd name="T125" fmla="*/ 841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3" name="Freeform 28"/>
            <p:cNvSpPr>
              <a:spLocks noChangeAspect="1"/>
            </p:cNvSpPr>
            <p:nvPr/>
          </p:nvSpPr>
          <p:spPr bwMode="auto">
            <a:xfrm>
              <a:off x="1352" y="681"/>
              <a:ext cx="1829" cy="3153"/>
            </a:xfrm>
            <a:custGeom>
              <a:avLst/>
              <a:gdLst>
                <a:gd name="T0" fmla="*/ 1974 w 2011"/>
                <a:gd name="T1" fmla="*/ 2106 h 3449"/>
                <a:gd name="T2" fmla="*/ 0 w 2011"/>
                <a:gd name="T3" fmla="*/ 3449 h 3449"/>
                <a:gd name="T4" fmla="*/ 1972 w 2011"/>
                <a:gd name="T5" fmla="*/ 0 h 3449"/>
                <a:gd name="T6" fmla="*/ 1980 w 2011"/>
                <a:gd name="T7" fmla="*/ 347 h 3449"/>
                <a:gd name="T8" fmla="*/ 1982 w 2011"/>
                <a:gd name="T9" fmla="*/ 392 h 3449"/>
                <a:gd name="T10" fmla="*/ 1923 w 2011"/>
                <a:gd name="T11" fmla="*/ 324 h 3449"/>
                <a:gd name="T12" fmla="*/ 1878 w 2011"/>
                <a:gd name="T13" fmla="*/ 384 h 3449"/>
                <a:gd name="T14" fmla="*/ 1858 w 2011"/>
                <a:gd name="T15" fmla="*/ 411 h 3449"/>
                <a:gd name="T16" fmla="*/ 1823 w 2011"/>
                <a:gd name="T17" fmla="*/ 348 h 3449"/>
                <a:gd name="T18" fmla="*/ 1766 w 2011"/>
                <a:gd name="T19" fmla="*/ 359 h 3449"/>
                <a:gd name="T20" fmla="*/ 1702 w 2011"/>
                <a:gd name="T21" fmla="*/ 494 h 3449"/>
                <a:gd name="T22" fmla="*/ 1680 w 2011"/>
                <a:gd name="T23" fmla="*/ 420 h 3449"/>
                <a:gd name="T24" fmla="*/ 1605 w 2011"/>
                <a:gd name="T25" fmla="*/ 427 h 3449"/>
                <a:gd name="T26" fmla="*/ 1609 w 2011"/>
                <a:gd name="T27" fmla="*/ 499 h 3449"/>
                <a:gd name="T28" fmla="*/ 1520 w 2011"/>
                <a:gd name="T29" fmla="*/ 498 h 3449"/>
                <a:gd name="T30" fmla="*/ 1513 w 2011"/>
                <a:gd name="T31" fmla="*/ 560 h 3449"/>
                <a:gd name="T32" fmla="*/ 1407 w 2011"/>
                <a:gd name="T33" fmla="*/ 521 h 3449"/>
                <a:gd name="T34" fmla="*/ 1521 w 2011"/>
                <a:gd name="T35" fmla="*/ 578 h 3449"/>
                <a:gd name="T36" fmla="*/ 1453 w 2011"/>
                <a:gd name="T37" fmla="*/ 612 h 3449"/>
                <a:gd name="T38" fmla="*/ 1441 w 2011"/>
                <a:gd name="T39" fmla="*/ 603 h 3449"/>
                <a:gd name="T40" fmla="*/ 1404 w 2011"/>
                <a:gd name="T41" fmla="*/ 640 h 3449"/>
                <a:gd name="T42" fmla="*/ 1448 w 2011"/>
                <a:gd name="T43" fmla="*/ 632 h 3449"/>
                <a:gd name="T44" fmla="*/ 1433 w 2011"/>
                <a:gd name="T45" fmla="*/ 703 h 3449"/>
                <a:gd name="T46" fmla="*/ 1392 w 2011"/>
                <a:gd name="T47" fmla="*/ 719 h 3449"/>
                <a:gd name="T48" fmla="*/ 1410 w 2011"/>
                <a:gd name="T49" fmla="*/ 785 h 3449"/>
                <a:gd name="T50" fmla="*/ 1321 w 2011"/>
                <a:gd name="T51" fmla="*/ 761 h 3449"/>
                <a:gd name="T52" fmla="*/ 1255 w 2011"/>
                <a:gd name="T53" fmla="*/ 760 h 3449"/>
                <a:gd name="T54" fmla="*/ 1205 w 2011"/>
                <a:gd name="T55" fmla="*/ 829 h 3449"/>
                <a:gd name="T56" fmla="*/ 1350 w 2011"/>
                <a:gd name="T57" fmla="*/ 845 h 3449"/>
                <a:gd name="T58" fmla="*/ 1308 w 2011"/>
                <a:gd name="T59" fmla="*/ 881 h 3449"/>
                <a:gd name="T60" fmla="*/ 1308 w 2011"/>
                <a:gd name="T61" fmla="*/ 953 h 3449"/>
                <a:gd name="T62" fmla="*/ 1358 w 2011"/>
                <a:gd name="T63" fmla="*/ 951 h 3449"/>
                <a:gd name="T64" fmla="*/ 1319 w 2011"/>
                <a:gd name="T65" fmla="*/ 1061 h 3449"/>
                <a:gd name="T66" fmla="*/ 1324 w 2011"/>
                <a:gd name="T67" fmla="*/ 1115 h 3449"/>
                <a:gd name="T68" fmla="*/ 1283 w 2011"/>
                <a:gd name="T69" fmla="*/ 1185 h 3449"/>
                <a:gd name="T70" fmla="*/ 1257 w 2011"/>
                <a:gd name="T71" fmla="*/ 1226 h 3449"/>
                <a:gd name="T72" fmla="*/ 1285 w 2011"/>
                <a:gd name="T73" fmla="*/ 1267 h 3449"/>
                <a:gd name="T74" fmla="*/ 1314 w 2011"/>
                <a:gd name="T75" fmla="*/ 1311 h 3449"/>
                <a:gd name="T76" fmla="*/ 1363 w 2011"/>
                <a:gd name="T77" fmla="*/ 1376 h 3449"/>
                <a:gd name="T78" fmla="*/ 1438 w 2011"/>
                <a:gd name="T79" fmla="*/ 1413 h 3449"/>
                <a:gd name="T80" fmla="*/ 1494 w 2011"/>
                <a:gd name="T81" fmla="*/ 1379 h 3449"/>
                <a:gd name="T82" fmla="*/ 1513 w 2011"/>
                <a:gd name="T83" fmla="*/ 1471 h 3449"/>
                <a:gd name="T84" fmla="*/ 1605 w 2011"/>
                <a:gd name="T85" fmla="*/ 1474 h 3449"/>
                <a:gd name="T86" fmla="*/ 1584 w 2011"/>
                <a:gd name="T87" fmla="*/ 1525 h 3449"/>
                <a:gd name="T88" fmla="*/ 1618 w 2011"/>
                <a:gd name="T89" fmla="*/ 1559 h 3449"/>
                <a:gd name="T90" fmla="*/ 1644 w 2011"/>
                <a:gd name="T91" fmla="*/ 1602 h 3449"/>
                <a:gd name="T92" fmla="*/ 1700 w 2011"/>
                <a:gd name="T93" fmla="*/ 1594 h 3449"/>
                <a:gd name="T94" fmla="*/ 1729 w 2011"/>
                <a:gd name="T95" fmla="*/ 1535 h 3449"/>
                <a:gd name="T96" fmla="*/ 1794 w 2011"/>
                <a:gd name="T97" fmla="*/ 1574 h 3449"/>
                <a:gd name="T98" fmla="*/ 1808 w 2011"/>
                <a:gd name="T99" fmla="*/ 1711 h 3449"/>
                <a:gd name="T100" fmla="*/ 1870 w 2011"/>
                <a:gd name="T101" fmla="*/ 1688 h 3449"/>
                <a:gd name="T102" fmla="*/ 1839 w 2011"/>
                <a:gd name="T103" fmla="*/ 1844 h 3449"/>
                <a:gd name="T104" fmla="*/ 1446 w 2011"/>
                <a:gd name="T105" fmla="*/ 2092 h 3449"/>
                <a:gd name="T106" fmla="*/ 1654 w 2011"/>
                <a:gd name="T107" fmla="*/ 2103 h 3449"/>
                <a:gd name="T108" fmla="*/ 1974 w 2011"/>
                <a:gd name="T109" fmla="*/ 2105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4" name="Freeform 29"/>
            <p:cNvSpPr>
              <a:spLocks noChangeAspect="1" noEditPoints="1"/>
            </p:cNvSpPr>
            <p:nvPr/>
          </p:nvSpPr>
          <p:spPr bwMode="auto">
            <a:xfrm>
              <a:off x="3235" y="2758"/>
              <a:ext cx="581" cy="570"/>
            </a:xfrm>
            <a:custGeom>
              <a:avLst/>
              <a:gdLst>
                <a:gd name="T0" fmla="*/ 321 w 639"/>
                <a:gd name="T1" fmla="*/ 621 h 621"/>
                <a:gd name="T2" fmla="*/ 321 w 639"/>
                <a:gd name="T3" fmla="*/ 621 h 621"/>
                <a:gd name="T4" fmla="*/ 639 w 639"/>
                <a:gd name="T5" fmla="*/ 307 h 621"/>
                <a:gd name="T6" fmla="*/ 321 w 639"/>
                <a:gd name="T7" fmla="*/ 0 h 621"/>
                <a:gd name="T8" fmla="*/ 0 w 639"/>
                <a:gd name="T9" fmla="*/ 307 h 621"/>
                <a:gd name="T10" fmla="*/ 321 w 639"/>
                <a:gd name="T11" fmla="*/ 621 h 621"/>
                <a:gd name="T12" fmla="*/ 321 w 639"/>
                <a:gd name="T13" fmla="*/ 621 h 621"/>
                <a:gd name="T14" fmla="*/ 162 w 639"/>
                <a:gd name="T15" fmla="*/ 307 h 621"/>
                <a:gd name="T16" fmla="*/ 162 w 639"/>
                <a:gd name="T17" fmla="*/ 307 h 621"/>
                <a:gd name="T18" fmla="*/ 321 w 639"/>
                <a:gd name="T19" fmla="*/ 125 h 621"/>
                <a:gd name="T20" fmla="*/ 477 w 639"/>
                <a:gd name="T21" fmla="*/ 307 h 621"/>
                <a:gd name="T22" fmla="*/ 321 w 639"/>
                <a:gd name="T23" fmla="*/ 495 h 621"/>
                <a:gd name="T24" fmla="*/ 162 w 639"/>
                <a:gd name="T25" fmla="*/ 30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5" name="Freeform 30"/>
            <p:cNvSpPr>
              <a:spLocks noChangeAspect="1"/>
            </p:cNvSpPr>
            <p:nvPr/>
          </p:nvSpPr>
          <p:spPr bwMode="auto">
            <a:xfrm>
              <a:off x="3892" y="2758"/>
              <a:ext cx="409" cy="570"/>
            </a:xfrm>
            <a:custGeom>
              <a:avLst/>
              <a:gdLst>
                <a:gd name="T0" fmla="*/ 377 w 441"/>
                <a:gd name="T1" fmla="*/ 128 h 621"/>
                <a:gd name="T2" fmla="*/ 377 w 441"/>
                <a:gd name="T3" fmla="*/ 128 h 621"/>
                <a:gd name="T4" fmla="*/ 270 w 441"/>
                <a:gd name="T5" fmla="*/ 114 h 621"/>
                <a:gd name="T6" fmla="*/ 163 w 441"/>
                <a:gd name="T7" fmla="*/ 160 h 621"/>
                <a:gd name="T8" fmla="*/ 290 w 441"/>
                <a:gd name="T9" fmla="*/ 260 h 621"/>
                <a:gd name="T10" fmla="*/ 441 w 441"/>
                <a:gd name="T11" fmla="*/ 443 h 621"/>
                <a:gd name="T12" fmla="*/ 187 w 441"/>
                <a:gd name="T13" fmla="*/ 621 h 621"/>
                <a:gd name="T14" fmla="*/ 11 w 441"/>
                <a:gd name="T15" fmla="*/ 594 h 621"/>
                <a:gd name="T16" fmla="*/ 11 w 441"/>
                <a:gd name="T17" fmla="*/ 469 h 621"/>
                <a:gd name="T18" fmla="*/ 193 w 441"/>
                <a:gd name="T19" fmla="*/ 506 h 621"/>
                <a:gd name="T20" fmla="*/ 279 w 441"/>
                <a:gd name="T21" fmla="*/ 448 h 621"/>
                <a:gd name="T22" fmla="*/ 153 w 441"/>
                <a:gd name="T23" fmla="*/ 349 h 621"/>
                <a:gd name="T24" fmla="*/ 0 w 441"/>
                <a:gd name="T25" fmla="*/ 160 h 621"/>
                <a:gd name="T26" fmla="*/ 243 w 441"/>
                <a:gd name="T27" fmla="*/ 0 h 621"/>
                <a:gd name="T28" fmla="*/ 377 w 441"/>
                <a:gd name="T29" fmla="*/ 10 h 621"/>
                <a:gd name="T30" fmla="*/ 377 w 441"/>
                <a:gd name="T31" fmla="*/ 128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6" name="Freeform 31"/>
            <p:cNvSpPr>
              <a:spLocks noChangeAspect="1"/>
            </p:cNvSpPr>
            <p:nvPr/>
          </p:nvSpPr>
          <p:spPr bwMode="auto">
            <a:xfrm>
              <a:off x="1772" y="2564"/>
              <a:ext cx="215" cy="743"/>
            </a:xfrm>
            <a:custGeom>
              <a:avLst/>
              <a:gdLst>
                <a:gd name="T0" fmla="*/ 18 w 229"/>
                <a:gd name="T1" fmla="*/ 817 h 817"/>
                <a:gd name="T2" fmla="*/ 18 w 229"/>
                <a:gd name="T3" fmla="*/ 817 h 817"/>
                <a:gd name="T4" fmla="*/ 24 w 229"/>
                <a:gd name="T5" fmla="*/ 606 h 817"/>
                <a:gd name="T6" fmla="*/ 24 w 229"/>
                <a:gd name="T7" fmla="*/ 287 h 817"/>
                <a:gd name="T8" fmla="*/ 0 w 229"/>
                <a:gd name="T9" fmla="*/ 0 h 817"/>
                <a:gd name="T10" fmla="*/ 211 w 229"/>
                <a:gd name="T11" fmla="*/ 0 h 817"/>
                <a:gd name="T12" fmla="*/ 205 w 229"/>
                <a:gd name="T13" fmla="*/ 232 h 817"/>
                <a:gd name="T14" fmla="*/ 205 w 229"/>
                <a:gd name="T15" fmla="*/ 530 h 817"/>
                <a:gd name="T16" fmla="*/ 229 w 229"/>
                <a:gd name="T17" fmla="*/ 817 h 817"/>
                <a:gd name="T18" fmla="*/ 18 w 229"/>
                <a:gd name="T19" fmla="*/ 817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7" name="Freeform 32"/>
            <p:cNvSpPr>
              <a:spLocks noChangeAspect="1" noEditPoints="1"/>
            </p:cNvSpPr>
            <p:nvPr/>
          </p:nvSpPr>
          <p:spPr bwMode="auto">
            <a:xfrm>
              <a:off x="2095" y="2758"/>
              <a:ext cx="602" cy="785"/>
            </a:xfrm>
            <a:custGeom>
              <a:avLst/>
              <a:gdLst>
                <a:gd name="T0" fmla="*/ 210 w 662"/>
                <a:gd name="T1" fmla="*/ 851 h 863"/>
                <a:gd name="T2" fmla="*/ 210 w 662"/>
                <a:gd name="T3" fmla="*/ 851 h 863"/>
                <a:gd name="T4" fmla="*/ 198 w 662"/>
                <a:gd name="T5" fmla="*/ 632 h 863"/>
                <a:gd name="T6" fmla="*/ 198 w 662"/>
                <a:gd name="T7" fmla="*/ 564 h 863"/>
                <a:gd name="T8" fmla="*/ 385 w 662"/>
                <a:gd name="T9" fmla="*/ 621 h 863"/>
                <a:gd name="T10" fmla="*/ 662 w 662"/>
                <a:gd name="T11" fmla="*/ 322 h 863"/>
                <a:gd name="T12" fmla="*/ 378 w 662"/>
                <a:gd name="T13" fmla="*/ 0 h 863"/>
                <a:gd name="T14" fmla="*/ 174 w 662"/>
                <a:gd name="T15" fmla="*/ 98 h 863"/>
                <a:gd name="T16" fmla="*/ 153 w 662"/>
                <a:gd name="T17" fmla="*/ 15 h 863"/>
                <a:gd name="T18" fmla="*/ 0 w 662"/>
                <a:gd name="T19" fmla="*/ 26 h 863"/>
                <a:gd name="T20" fmla="*/ 36 w 662"/>
                <a:gd name="T21" fmla="*/ 323 h 863"/>
                <a:gd name="T22" fmla="*/ 36 w 662"/>
                <a:gd name="T23" fmla="*/ 564 h 863"/>
                <a:gd name="T24" fmla="*/ 12 w 662"/>
                <a:gd name="T25" fmla="*/ 863 h 863"/>
                <a:gd name="T26" fmla="*/ 210 w 662"/>
                <a:gd name="T27" fmla="*/ 851 h 863"/>
                <a:gd name="T28" fmla="*/ 210 w 662"/>
                <a:gd name="T29" fmla="*/ 851 h 863"/>
                <a:gd name="T30" fmla="*/ 186 w 662"/>
                <a:gd name="T31" fmla="*/ 323 h 863"/>
                <a:gd name="T32" fmla="*/ 186 w 662"/>
                <a:gd name="T33" fmla="*/ 323 h 863"/>
                <a:gd name="T34" fmla="*/ 338 w 662"/>
                <a:gd name="T35" fmla="*/ 125 h 863"/>
                <a:gd name="T36" fmla="*/ 500 w 662"/>
                <a:gd name="T37" fmla="*/ 323 h 863"/>
                <a:gd name="T38" fmla="*/ 345 w 662"/>
                <a:gd name="T39" fmla="*/ 495 h 863"/>
                <a:gd name="T40" fmla="*/ 186 w 662"/>
                <a:gd name="T41" fmla="*/ 32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  <p:sp>
          <p:nvSpPr>
            <p:cNvPr id="38" name="Freeform 33"/>
            <p:cNvSpPr>
              <a:spLocks noChangeAspect="1"/>
            </p:cNvSpPr>
            <p:nvPr/>
          </p:nvSpPr>
          <p:spPr bwMode="auto">
            <a:xfrm>
              <a:off x="2773" y="2758"/>
              <a:ext cx="398" cy="570"/>
            </a:xfrm>
            <a:custGeom>
              <a:avLst/>
              <a:gdLst>
                <a:gd name="T0" fmla="*/ 364 w 440"/>
                <a:gd name="T1" fmla="*/ 126 h 621"/>
                <a:gd name="T2" fmla="*/ 364 w 440"/>
                <a:gd name="T3" fmla="*/ 126 h 621"/>
                <a:gd name="T4" fmla="*/ 270 w 440"/>
                <a:gd name="T5" fmla="*/ 114 h 621"/>
                <a:gd name="T6" fmla="*/ 162 w 440"/>
                <a:gd name="T7" fmla="*/ 160 h 621"/>
                <a:gd name="T8" fmla="*/ 289 w 440"/>
                <a:gd name="T9" fmla="*/ 260 h 621"/>
                <a:gd name="T10" fmla="*/ 440 w 440"/>
                <a:gd name="T11" fmla="*/ 443 h 621"/>
                <a:gd name="T12" fmla="*/ 186 w 440"/>
                <a:gd name="T13" fmla="*/ 621 h 621"/>
                <a:gd name="T14" fmla="*/ 11 w 440"/>
                <a:gd name="T15" fmla="*/ 594 h 621"/>
                <a:gd name="T16" fmla="*/ 11 w 440"/>
                <a:gd name="T17" fmla="*/ 469 h 621"/>
                <a:gd name="T18" fmla="*/ 192 w 440"/>
                <a:gd name="T19" fmla="*/ 506 h 621"/>
                <a:gd name="T20" fmla="*/ 278 w 440"/>
                <a:gd name="T21" fmla="*/ 448 h 621"/>
                <a:gd name="T22" fmla="*/ 152 w 440"/>
                <a:gd name="T23" fmla="*/ 349 h 621"/>
                <a:gd name="T24" fmla="*/ 0 w 440"/>
                <a:gd name="T25" fmla="*/ 160 h 621"/>
                <a:gd name="T26" fmla="*/ 242 w 440"/>
                <a:gd name="T27" fmla="*/ 0 h 621"/>
                <a:gd name="T28" fmla="*/ 387 w 440"/>
                <a:gd name="T29" fmla="*/ 12 h 621"/>
                <a:gd name="T30" fmla="*/ 364 w 440"/>
                <a:gd name="T31" fmla="*/ 12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45718"/>
              <a:endParaRPr lang="en-US" sz="1633">
                <a:solidFill>
                  <a:srgbClr val="1F497D"/>
                </a:solidFill>
              </a:endParaRPr>
            </a:p>
          </p:txBody>
        </p:sp>
      </p:grpSp>
      <p:sp>
        <p:nvSpPr>
          <p:cNvPr id="45" name="Titel 1"/>
          <p:cNvSpPr>
            <a:spLocks noGrp="1"/>
          </p:cNvSpPr>
          <p:nvPr>
            <p:ph type="title" hasCustomPrompt="1"/>
          </p:nvPr>
        </p:nvSpPr>
        <p:spPr>
          <a:xfrm>
            <a:off x="1118405" y="106881"/>
            <a:ext cx="10883100" cy="57784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>
              <a:lnSpc>
                <a:spcPct val="90000"/>
              </a:lnSpc>
              <a:defRPr sz="2086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text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46" name="Inhaltsplatzhalter 2"/>
          <p:cNvSpPr>
            <a:spLocks noGrp="1"/>
          </p:cNvSpPr>
          <p:nvPr>
            <p:ph idx="1"/>
          </p:nvPr>
        </p:nvSpPr>
        <p:spPr>
          <a:xfrm>
            <a:off x="470400" y="979202"/>
            <a:ext cx="10320000" cy="900261"/>
          </a:xfrm>
          <a:prstGeom prst="rect">
            <a:avLst/>
          </a:prstGeom>
        </p:spPr>
        <p:txBody>
          <a:bodyPr lIns="0" tIns="0" rIns="0" bIns="0"/>
          <a:lstStyle>
            <a:lvl1pPr marL="188817" indent="-188817">
              <a:lnSpc>
                <a:spcPct val="90000"/>
              </a:lnSpc>
              <a:spcBef>
                <a:spcPts val="828"/>
              </a:spcBef>
              <a:buFont typeface="Wingdings" pitchFamily="2" charset="2"/>
              <a:buChar char="§"/>
              <a:defRPr sz="1905">
                <a:solidFill>
                  <a:schemeClr val="bg1"/>
                </a:solidFill>
              </a:defRPr>
            </a:lvl1pPr>
            <a:lvl2pPr marL="558236" indent="-284045">
              <a:lnSpc>
                <a:spcPct val="90000"/>
              </a:lnSpc>
              <a:spcBef>
                <a:spcPts val="828"/>
              </a:spcBef>
              <a:buClr>
                <a:schemeClr val="bg1"/>
              </a:buClr>
              <a:buFont typeface="Wingdings" pitchFamily="2" charset="2"/>
              <a:buChar char="ð"/>
              <a:defRPr sz="1633">
                <a:solidFill>
                  <a:schemeClr val="bg1"/>
                </a:solidFill>
              </a:defRPr>
            </a:lvl2pPr>
            <a:lvl3pPr marL="832429" indent="-180605">
              <a:lnSpc>
                <a:spcPct val="90000"/>
              </a:lnSpc>
              <a:spcBef>
                <a:spcPts val="828"/>
              </a:spcBef>
              <a:buClr>
                <a:schemeClr val="bg1"/>
              </a:buClr>
              <a:buFont typeface="Calibri" pitchFamily="34" charset="0"/>
              <a:buChar char="─"/>
              <a:defRPr sz="1451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1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779155" y="6555629"/>
            <a:ext cx="193963" cy="195438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algn="r">
              <a:defRPr sz="1270" b="1">
                <a:solidFill>
                  <a:schemeClr val="bg1"/>
                </a:solidFill>
              </a:defRPr>
            </a:lvl1pPr>
          </a:lstStyle>
          <a:p>
            <a:fld id="{99DB18A3-D21F-4BB0-9E84-DFB029941648}" type="slidenum">
              <a:rPr lang="de-DE" smtClean="0">
                <a:solidFill>
                  <a:srgbClr val="FFFFFF"/>
                </a:solidFill>
              </a:rPr>
              <a:pPr/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  <p:pic>
        <p:nvPicPr>
          <p:cNvPr id="23" name="Picture 5" descr="J:\Templates\Ipsos Logo's\Brand logo\IPSOS-MARKETING (all practices)\Marketing-AP-electronic-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4018" y="6513516"/>
            <a:ext cx="2410883" cy="334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51371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76292" y="278503"/>
            <a:ext cx="10566226" cy="66996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lnSpc>
                <a:spcPct val="100000"/>
              </a:lnSpc>
              <a:defRPr sz="2177"/>
            </a:lvl1pPr>
          </a:lstStyle>
          <a:p>
            <a:r>
              <a:rPr lang="fr-FR" dirty="0"/>
              <a:t>Modifiez le style du titre</a:t>
            </a:r>
            <a:br>
              <a:rPr lang="fr-FR" dirty="0"/>
            </a:br>
            <a:r>
              <a:rPr lang="fr-FR" dirty="0"/>
              <a:t>Modifiez le style du titre</a:t>
            </a:r>
            <a:endParaRPr lang="en-GB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gray">
          <a:xfrm>
            <a:off x="413560" y="326388"/>
            <a:ext cx="745150" cy="531752"/>
            <a:chOff x="1352" y="681"/>
            <a:chExt cx="3519" cy="3153"/>
          </a:xfrm>
        </p:grpSpPr>
        <p:sp>
          <p:nvSpPr>
            <p:cNvPr id="6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7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8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9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0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1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2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3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4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5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6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7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8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9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20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</p:grp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968" y="6375513"/>
            <a:ext cx="1187903" cy="19543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70" b="0">
                <a:solidFill>
                  <a:schemeClr val="tx2"/>
                </a:solidFill>
              </a:defRPr>
            </a:lvl1pPr>
          </a:lstStyle>
          <a:p>
            <a:pPr defTabSz="945051"/>
            <a:fld id="{D34AE20F-330F-454C-9011-43B717E650F2}" type="slidenum">
              <a:rPr lang="en-GB" smtClean="0">
                <a:solidFill>
                  <a:srgbClr val="58595B"/>
                </a:solidFill>
              </a:rPr>
              <a:pPr defTabSz="945051"/>
              <a:t>‹#›</a:t>
            </a:fld>
            <a:endParaRPr lang="en-GB" dirty="0">
              <a:solidFill>
                <a:srgbClr val="58595B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12675" y="6179208"/>
            <a:ext cx="11368461" cy="0"/>
          </a:xfrm>
          <a:prstGeom prst="line">
            <a:avLst/>
          </a:pr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8" y="6312740"/>
            <a:ext cx="2474059" cy="281163"/>
          </a:xfrm>
          <a:prstGeom prst="rect">
            <a:avLst/>
          </a:prstGeom>
        </p:spPr>
      </p:pic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345" y="5968892"/>
            <a:ext cx="11467686" cy="153500"/>
          </a:xfrm>
          <a:prstGeom prst="rect">
            <a:avLst/>
          </a:prstGeom>
        </p:spPr>
        <p:txBody>
          <a:bodyPr vert="horz" lIns="91440" tIns="0" rIns="91440" bIns="0" rtlCol="0" anchor="b" anchorCtr="0">
            <a:spAutoFit/>
          </a:bodyPr>
          <a:lstStyle>
            <a:lvl1pPr algn="l">
              <a:defRPr sz="998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199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1" y="857958"/>
            <a:ext cx="11529294" cy="32381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2" y="331098"/>
            <a:ext cx="8957556" cy="590215"/>
          </a:xfrm>
        </p:spPr>
        <p:txBody>
          <a:bodyPr anchor="b">
            <a:noAutofit/>
          </a:bodyPr>
          <a:lstStyle>
            <a:lvl1pPr marL="0" indent="0">
              <a:buNone/>
              <a:defRPr sz="2177"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9466" y="5620954"/>
            <a:ext cx="8957433" cy="424383"/>
          </a:xfrm>
        </p:spPr>
        <p:txBody>
          <a:bodyPr anchor="b">
            <a:normAutofit/>
          </a:bodyPr>
          <a:lstStyle>
            <a:lvl1pPr algn="l">
              <a:lnSpc>
                <a:spcPct val="95000"/>
              </a:lnSpc>
              <a:spcBef>
                <a:spcPts val="237"/>
              </a:spcBef>
              <a:defRPr sz="1179" cap="none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Question and Base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31154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76292" y="278411"/>
            <a:ext cx="10566226" cy="67005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lnSpc>
                <a:spcPct val="100000"/>
              </a:lnSpc>
              <a:defRPr sz="2177"/>
            </a:lvl1pPr>
          </a:lstStyle>
          <a:p>
            <a:r>
              <a:rPr lang="fr-FR" dirty="0"/>
              <a:t>Modifiez le style du titre</a:t>
            </a:r>
            <a:br>
              <a:rPr lang="fr-FR" dirty="0"/>
            </a:br>
            <a:r>
              <a:rPr lang="fr-FR" dirty="0"/>
              <a:t>Modifiez le style du titre</a:t>
            </a:r>
            <a:endParaRPr lang="en-GB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gray">
          <a:xfrm>
            <a:off x="413560" y="326388"/>
            <a:ext cx="745150" cy="531752"/>
            <a:chOff x="1352" y="681"/>
            <a:chExt cx="3519" cy="3153"/>
          </a:xfrm>
        </p:grpSpPr>
        <p:sp>
          <p:nvSpPr>
            <p:cNvPr id="6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7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8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9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0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1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2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3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4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5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6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7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8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19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  <p:sp>
          <p:nvSpPr>
            <p:cNvPr id="20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45051"/>
              <a:endParaRPr lang="en-US" sz="1633" dirty="0">
                <a:solidFill>
                  <a:srgbClr val="1F497D"/>
                </a:solidFill>
              </a:endParaRPr>
            </a:p>
          </p:txBody>
        </p:sp>
      </p:grp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968" y="6375513"/>
            <a:ext cx="1187903" cy="19543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70" b="0">
                <a:solidFill>
                  <a:schemeClr val="tx2"/>
                </a:solidFill>
              </a:defRPr>
            </a:lvl1pPr>
          </a:lstStyle>
          <a:p>
            <a:pPr defTabSz="945051"/>
            <a:fld id="{D34AE20F-330F-454C-9011-43B717E650F2}" type="slidenum">
              <a:rPr lang="en-GB" smtClean="0">
                <a:solidFill>
                  <a:srgbClr val="58595B"/>
                </a:solidFill>
              </a:rPr>
              <a:pPr defTabSz="945051"/>
              <a:t>‹#›</a:t>
            </a:fld>
            <a:endParaRPr lang="en-GB" dirty="0">
              <a:solidFill>
                <a:srgbClr val="58595B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12675" y="6179208"/>
            <a:ext cx="11368461" cy="0"/>
          </a:xfrm>
          <a:prstGeom prst="line">
            <a:avLst/>
          </a:pr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8" y="6312740"/>
            <a:ext cx="2474059" cy="281163"/>
          </a:xfrm>
          <a:prstGeom prst="rect">
            <a:avLst/>
          </a:prstGeom>
        </p:spPr>
      </p:pic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345" y="5968892"/>
            <a:ext cx="11467686" cy="153500"/>
          </a:xfrm>
          <a:prstGeom prst="rect">
            <a:avLst/>
          </a:prstGeom>
        </p:spPr>
        <p:txBody>
          <a:bodyPr vert="horz" lIns="91440" tIns="0" rIns="91440" bIns="0" rtlCol="0" anchor="b" anchorCtr="0">
            <a:spAutoFit/>
          </a:bodyPr>
          <a:lstStyle>
            <a:lvl1pPr algn="l">
              <a:defRPr sz="998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308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&amp; B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8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0201" y="1851257"/>
            <a:ext cx="10493855" cy="35240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893684" y="4205621"/>
            <a:ext cx="1298320" cy="2652379"/>
            <a:chOff x="11870412" y="3781425"/>
            <a:chExt cx="1570949" cy="3781425"/>
          </a:xfrm>
        </p:grpSpPr>
        <p:sp>
          <p:nvSpPr>
            <p:cNvPr id="13" name="Oval 12"/>
            <p:cNvSpPr>
              <a:spLocks/>
            </p:cNvSpPr>
            <p:nvPr/>
          </p:nvSpPr>
          <p:spPr bwMode="auto">
            <a:xfrm rot="3900000" flipH="1">
              <a:off x="12506686" y="4873163"/>
              <a:ext cx="698400" cy="78987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2353809" y="4356054"/>
              <a:ext cx="464635" cy="4112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12330947" y="4060981"/>
              <a:ext cx="197470" cy="1728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6" name="Right Triangle 15"/>
            <p:cNvSpPr/>
            <p:nvPr/>
          </p:nvSpPr>
          <p:spPr>
            <a:xfrm flipH="1">
              <a:off x="11870412" y="3781425"/>
              <a:ext cx="1570949" cy="3781425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 rot="21075523">
              <a:off x="12263453" y="5283312"/>
              <a:ext cx="957422" cy="1142838"/>
            </a:xfrm>
            <a:custGeom>
              <a:avLst/>
              <a:gdLst>
                <a:gd name="T0" fmla="*/ 397 w 568"/>
                <a:gd name="T1" fmla="*/ 0 h 678"/>
                <a:gd name="T2" fmla="*/ 397 w 568"/>
                <a:gd name="T3" fmla="*/ 0 h 678"/>
                <a:gd name="T4" fmla="*/ 428 w 568"/>
                <a:gd name="T5" fmla="*/ 22 h 678"/>
                <a:gd name="T6" fmla="*/ 457 w 568"/>
                <a:gd name="T7" fmla="*/ 46 h 678"/>
                <a:gd name="T8" fmla="*/ 481 w 568"/>
                <a:gd name="T9" fmla="*/ 71 h 678"/>
                <a:gd name="T10" fmla="*/ 503 w 568"/>
                <a:gd name="T11" fmla="*/ 100 h 678"/>
                <a:gd name="T12" fmla="*/ 522 w 568"/>
                <a:gd name="T13" fmla="*/ 131 h 678"/>
                <a:gd name="T14" fmla="*/ 539 w 568"/>
                <a:gd name="T15" fmla="*/ 163 h 678"/>
                <a:gd name="T16" fmla="*/ 551 w 568"/>
                <a:gd name="T17" fmla="*/ 196 h 678"/>
                <a:gd name="T18" fmla="*/ 559 w 568"/>
                <a:gd name="T19" fmla="*/ 230 h 678"/>
                <a:gd name="T20" fmla="*/ 566 w 568"/>
                <a:gd name="T21" fmla="*/ 266 h 678"/>
                <a:gd name="T22" fmla="*/ 568 w 568"/>
                <a:gd name="T23" fmla="*/ 300 h 678"/>
                <a:gd name="T24" fmla="*/ 568 w 568"/>
                <a:gd name="T25" fmla="*/ 335 h 678"/>
                <a:gd name="T26" fmla="*/ 564 w 568"/>
                <a:gd name="T27" fmla="*/ 371 h 678"/>
                <a:gd name="T28" fmla="*/ 556 w 568"/>
                <a:gd name="T29" fmla="*/ 407 h 678"/>
                <a:gd name="T30" fmla="*/ 544 w 568"/>
                <a:gd name="T31" fmla="*/ 441 h 678"/>
                <a:gd name="T32" fmla="*/ 530 w 568"/>
                <a:gd name="T33" fmla="*/ 475 h 678"/>
                <a:gd name="T34" fmla="*/ 511 w 568"/>
                <a:gd name="T35" fmla="*/ 507 h 678"/>
                <a:gd name="T36" fmla="*/ 511 w 568"/>
                <a:gd name="T37" fmla="*/ 507 h 678"/>
                <a:gd name="T38" fmla="*/ 489 w 568"/>
                <a:gd name="T39" fmla="*/ 538 h 678"/>
                <a:gd name="T40" fmla="*/ 466 w 568"/>
                <a:gd name="T41" fmla="*/ 567 h 678"/>
                <a:gd name="T42" fmla="*/ 438 w 568"/>
                <a:gd name="T43" fmla="*/ 591 h 678"/>
                <a:gd name="T44" fmla="*/ 409 w 568"/>
                <a:gd name="T45" fmla="*/ 613 h 678"/>
                <a:gd name="T46" fmla="*/ 380 w 568"/>
                <a:gd name="T47" fmla="*/ 632 h 678"/>
                <a:gd name="T48" fmla="*/ 348 w 568"/>
                <a:gd name="T49" fmla="*/ 647 h 678"/>
                <a:gd name="T50" fmla="*/ 314 w 568"/>
                <a:gd name="T51" fmla="*/ 661 h 678"/>
                <a:gd name="T52" fmla="*/ 280 w 568"/>
                <a:gd name="T53" fmla="*/ 669 h 678"/>
                <a:gd name="T54" fmla="*/ 246 w 568"/>
                <a:gd name="T55" fmla="*/ 676 h 678"/>
                <a:gd name="T56" fmla="*/ 210 w 568"/>
                <a:gd name="T57" fmla="*/ 678 h 678"/>
                <a:gd name="T58" fmla="*/ 174 w 568"/>
                <a:gd name="T59" fmla="*/ 678 h 678"/>
                <a:gd name="T60" fmla="*/ 140 w 568"/>
                <a:gd name="T61" fmla="*/ 673 h 678"/>
                <a:gd name="T62" fmla="*/ 104 w 568"/>
                <a:gd name="T63" fmla="*/ 666 h 678"/>
                <a:gd name="T64" fmla="*/ 70 w 568"/>
                <a:gd name="T65" fmla="*/ 654 h 678"/>
                <a:gd name="T66" fmla="*/ 36 w 568"/>
                <a:gd name="T67" fmla="*/ 640 h 678"/>
                <a:gd name="T68" fmla="*/ 2 w 568"/>
                <a:gd name="T69" fmla="*/ 622 h 678"/>
                <a:gd name="T70" fmla="*/ 2 w 568"/>
                <a:gd name="T71" fmla="*/ 622 h 678"/>
                <a:gd name="T72" fmla="*/ 0 w 568"/>
                <a:gd name="T73" fmla="*/ 620 h 678"/>
                <a:gd name="T74" fmla="*/ 397 w 568"/>
                <a:gd name="T75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8" h="678">
                  <a:moveTo>
                    <a:pt x="397" y="0"/>
                  </a:moveTo>
                  <a:lnTo>
                    <a:pt x="397" y="0"/>
                  </a:lnTo>
                  <a:lnTo>
                    <a:pt x="428" y="22"/>
                  </a:lnTo>
                  <a:lnTo>
                    <a:pt x="457" y="46"/>
                  </a:lnTo>
                  <a:lnTo>
                    <a:pt x="481" y="71"/>
                  </a:lnTo>
                  <a:lnTo>
                    <a:pt x="503" y="100"/>
                  </a:lnTo>
                  <a:lnTo>
                    <a:pt x="522" y="131"/>
                  </a:lnTo>
                  <a:lnTo>
                    <a:pt x="539" y="163"/>
                  </a:lnTo>
                  <a:lnTo>
                    <a:pt x="551" y="196"/>
                  </a:lnTo>
                  <a:lnTo>
                    <a:pt x="559" y="230"/>
                  </a:lnTo>
                  <a:lnTo>
                    <a:pt x="566" y="266"/>
                  </a:lnTo>
                  <a:lnTo>
                    <a:pt x="568" y="300"/>
                  </a:lnTo>
                  <a:lnTo>
                    <a:pt x="568" y="335"/>
                  </a:lnTo>
                  <a:lnTo>
                    <a:pt x="564" y="371"/>
                  </a:lnTo>
                  <a:lnTo>
                    <a:pt x="556" y="407"/>
                  </a:lnTo>
                  <a:lnTo>
                    <a:pt x="544" y="441"/>
                  </a:lnTo>
                  <a:lnTo>
                    <a:pt x="530" y="475"/>
                  </a:lnTo>
                  <a:lnTo>
                    <a:pt x="511" y="507"/>
                  </a:lnTo>
                  <a:lnTo>
                    <a:pt x="511" y="507"/>
                  </a:lnTo>
                  <a:lnTo>
                    <a:pt x="489" y="538"/>
                  </a:lnTo>
                  <a:lnTo>
                    <a:pt x="466" y="567"/>
                  </a:lnTo>
                  <a:lnTo>
                    <a:pt x="438" y="591"/>
                  </a:lnTo>
                  <a:lnTo>
                    <a:pt x="409" y="613"/>
                  </a:lnTo>
                  <a:lnTo>
                    <a:pt x="380" y="632"/>
                  </a:lnTo>
                  <a:lnTo>
                    <a:pt x="348" y="647"/>
                  </a:lnTo>
                  <a:lnTo>
                    <a:pt x="314" y="661"/>
                  </a:lnTo>
                  <a:lnTo>
                    <a:pt x="280" y="669"/>
                  </a:lnTo>
                  <a:lnTo>
                    <a:pt x="246" y="676"/>
                  </a:lnTo>
                  <a:lnTo>
                    <a:pt x="210" y="678"/>
                  </a:lnTo>
                  <a:lnTo>
                    <a:pt x="174" y="678"/>
                  </a:lnTo>
                  <a:lnTo>
                    <a:pt x="140" y="673"/>
                  </a:lnTo>
                  <a:lnTo>
                    <a:pt x="104" y="666"/>
                  </a:lnTo>
                  <a:lnTo>
                    <a:pt x="70" y="654"/>
                  </a:lnTo>
                  <a:lnTo>
                    <a:pt x="36" y="640"/>
                  </a:lnTo>
                  <a:lnTo>
                    <a:pt x="2" y="622"/>
                  </a:lnTo>
                  <a:lnTo>
                    <a:pt x="2" y="622"/>
                  </a:lnTo>
                  <a:lnTo>
                    <a:pt x="0" y="620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8856663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1" y="857959"/>
            <a:ext cx="1152929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31101"/>
            <a:ext cx="8957556" cy="590215"/>
          </a:xfrm>
        </p:spPr>
        <p:txBody>
          <a:bodyPr anchor="b">
            <a:noAutofit/>
          </a:bodyPr>
          <a:lstStyle>
            <a:lvl1pPr marL="0" indent="0">
              <a:buNone/>
              <a:defRPr sz="2533"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9466" y="5620957"/>
            <a:ext cx="8957433" cy="424383"/>
          </a:xfrm>
        </p:spPr>
        <p:txBody>
          <a:bodyPr anchor="b">
            <a:normAutofit/>
          </a:bodyPr>
          <a:lstStyle>
            <a:lvl1pPr algn="l">
              <a:lnSpc>
                <a:spcPct val="95000"/>
              </a:lnSpc>
              <a:spcBef>
                <a:spcPts val="272"/>
              </a:spcBef>
              <a:defRPr sz="1333" cap="none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Question and Base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4144975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8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0201" y="1851257"/>
            <a:ext cx="10493855" cy="35240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259942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6" y="857959"/>
            <a:ext cx="11539460" cy="609397"/>
          </a:xfrm>
        </p:spPr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0" y="331101"/>
            <a:ext cx="8947195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1154" y="1865607"/>
            <a:ext cx="11051116" cy="3519196"/>
          </a:xfrm>
        </p:spPr>
        <p:txBody>
          <a:bodyPr/>
          <a:lstStyle>
            <a:lvl1pPr marL="234945" indent="-234945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cap="none"/>
            </a:lvl1pPr>
            <a:lvl2pPr marL="634984" indent="-222245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–"/>
              <a:tabLst/>
              <a:defRPr sz="1600"/>
            </a:lvl2pPr>
            <a:lvl3pPr marL="922844" indent="-23706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85000"/>
              <a:buFont typeface="Arial" panose="020B0604020202020204" pitchFamily="34" charset="0"/>
              <a:buChar char="•"/>
              <a:defRPr sz="1600"/>
            </a:lvl3pPr>
            <a:lvl5pPr marL="1291134" indent="-2328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85000"/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50106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B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893684" y="4205621"/>
            <a:ext cx="1298320" cy="2652379"/>
            <a:chOff x="11870412" y="3781425"/>
            <a:chExt cx="1570949" cy="3781425"/>
          </a:xfrm>
        </p:grpSpPr>
        <p:sp>
          <p:nvSpPr>
            <p:cNvPr id="13" name="Oval 12"/>
            <p:cNvSpPr>
              <a:spLocks/>
            </p:cNvSpPr>
            <p:nvPr/>
          </p:nvSpPr>
          <p:spPr bwMode="auto">
            <a:xfrm rot="3900000" flipH="1">
              <a:off x="12506686" y="4873163"/>
              <a:ext cx="698400" cy="78987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2353809" y="4356054"/>
              <a:ext cx="464635" cy="4112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12330947" y="4060981"/>
              <a:ext cx="197470" cy="1728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6" name="Right Triangle 15"/>
            <p:cNvSpPr/>
            <p:nvPr/>
          </p:nvSpPr>
          <p:spPr>
            <a:xfrm flipH="1">
              <a:off x="11870412" y="3781425"/>
              <a:ext cx="1570949" cy="3781425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 rot="21075523">
              <a:off x="12263453" y="5283312"/>
              <a:ext cx="957422" cy="1142838"/>
            </a:xfrm>
            <a:custGeom>
              <a:avLst/>
              <a:gdLst>
                <a:gd name="T0" fmla="*/ 397 w 568"/>
                <a:gd name="T1" fmla="*/ 0 h 678"/>
                <a:gd name="T2" fmla="*/ 397 w 568"/>
                <a:gd name="T3" fmla="*/ 0 h 678"/>
                <a:gd name="T4" fmla="*/ 428 w 568"/>
                <a:gd name="T5" fmla="*/ 22 h 678"/>
                <a:gd name="T6" fmla="*/ 457 w 568"/>
                <a:gd name="T7" fmla="*/ 46 h 678"/>
                <a:gd name="T8" fmla="*/ 481 w 568"/>
                <a:gd name="T9" fmla="*/ 71 h 678"/>
                <a:gd name="T10" fmla="*/ 503 w 568"/>
                <a:gd name="T11" fmla="*/ 100 h 678"/>
                <a:gd name="T12" fmla="*/ 522 w 568"/>
                <a:gd name="T13" fmla="*/ 131 h 678"/>
                <a:gd name="T14" fmla="*/ 539 w 568"/>
                <a:gd name="T15" fmla="*/ 163 h 678"/>
                <a:gd name="T16" fmla="*/ 551 w 568"/>
                <a:gd name="T17" fmla="*/ 196 h 678"/>
                <a:gd name="T18" fmla="*/ 559 w 568"/>
                <a:gd name="T19" fmla="*/ 230 h 678"/>
                <a:gd name="T20" fmla="*/ 566 w 568"/>
                <a:gd name="T21" fmla="*/ 266 h 678"/>
                <a:gd name="T22" fmla="*/ 568 w 568"/>
                <a:gd name="T23" fmla="*/ 300 h 678"/>
                <a:gd name="T24" fmla="*/ 568 w 568"/>
                <a:gd name="T25" fmla="*/ 335 h 678"/>
                <a:gd name="T26" fmla="*/ 564 w 568"/>
                <a:gd name="T27" fmla="*/ 371 h 678"/>
                <a:gd name="T28" fmla="*/ 556 w 568"/>
                <a:gd name="T29" fmla="*/ 407 h 678"/>
                <a:gd name="T30" fmla="*/ 544 w 568"/>
                <a:gd name="T31" fmla="*/ 441 h 678"/>
                <a:gd name="T32" fmla="*/ 530 w 568"/>
                <a:gd name="T33" fmla="*/ 475 h 678"/>
                <a:gd name="T34" fmla="*/ 511 w 568"/>
                <a:gd name="T35" fmla="*/ 507 h 678"/>
                <a:gd name="T36" fmla="*/ 511 w 568"/>
                <a:gd name="T37" fmla="*/ 507 h 678"/>
                <a:gd name="T38" fmla="*/ 489 w 568"/>
                <a:gd name="T39" fmla="*/ 538 h 678"/>
                <a:gd name="T40" fmla="*/ 466 w 568"/>
                <a:gd name="T41" fmla="*/ 567 h 678"/>
                <a:gd name="T42" fmla="*/ 438 w 568"/>
                <a:gd name="T43" fmla="*/ 591 h 678"/>
                <a:gd name="T44" fmla="*/ 409 w 568"/>
                <a:gd name="T45" fmla="*/ 613 h 678"/>
                <a:gd name="T46" fmla="*/ 380 w 568"/>
                <a:gd name="T47" fmla="*/ 632 h 678"/>
                <a:gd name="T48" fmla="*/ 348 w 568"/>
                <a:gd name="T49" fmla="*/ 647 h 678"/>
                <a:gd name="T50" fmla="*/ 314 w 568"/>
                <a:gd name="T51" fmla="*/ 661 h 678"/>
                <a:gd name="T52" fmla="*/ 280 w 568"/>
                <a:gd name="T53" fmla="*/ 669 h 678"/>
                <a:gd name="T54" fmla="*/ 246 w 568"/>
                <a:gd name="T55" fmla="*/ 676 h 678"/>
                <a:gd name="T56" fmla="*/ 210 w 568"/>
                <a:gd name="T57" fmla="*/ 678 h 678"/>
                <a:gd name="T58" fmla="*/ 174 w 568"/>
                <a:gd name="T59" fmla="*/ 678 h 678"/>
                <a:gd name="T60" fmla="*/ 140 w 568"/>
                <a:gd name="T61" fmla="*/ 673 h 678"/>
                <a:gd name="T62" fmla="*/ 104 w 568"/>
                <a:gd name="T63" fmla="*/ 666 h 678"/>
                <a:gd name="T64" fmla="*/ 70 w 568"/>
                <a:gd name="T65" fmla="*/ 654 h 678"/>
                <a:gd name="T66" fmla="*/ 36 w 568"/>
                <a:gd name="T67" fmla="*/ 640 h 678"/>
                <a:gd name="T68" fmla="*/ 2 w 568"/>
                <a:gd name="T69" fmla="*/ 622 h 678"/>
                <a:gd name="T70" fmla="*/ 2 w 568"/>
                <a:gd name="T71" fmla="*/ 622 h 678"/>
                <a:gd name="T72" fmla="*/ 0 w 568"/>
                <a:gd name="T73" fmla="*/ 620 h 678"/>
                <a:gd name="T74" fmla="*/ 397 w 568"/>
                <a:gd name="T75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8" h="678">
                  <a:moveTo>
                    <a:pt x="397" y="0"/>
                  </a:moveTo>
                  <a:lnTo>
                    <a:pt x="397" y="0"/>
                  </a:lnTo>
                  <a:lnTo>
                    <a:pt x="428" y="22"/>
                  </a:lnTo>
                  <a:lnTo>
                    <a:pt x="457" y="46"/>
                  </a:lnTo>
                  <a:lnTo>
                    <a:pt x="481" y="71"/>
                  </a:lnTo>
                  <a:lnTo>
                    <a:pt x="503" y="100"/>
                  </a:lnTo>
                  <a:lnTo>
                    <a:pt x="522" y="131"/>
                  </a:lnTo>
                  <a:lnTo>
                    <a:pt x="539" y="163"/>
                  </a:lnTo>
                  <a:lnTo>
                    <a:pt x="551" y="196"/>
                  </a:lnTo>
                  <a:lnTo>
                    <a:pt x="559" y="230"/>
                  </a:lnTo>
                  <a:lnTo>
                    <a:pt x="566" y="266"/>
                  </a:lnTo>
                  <a:lnTo>
                    <a:pt x="568" y="300"/>
                  </a:lnTo>
                  <a:lnTo>
                    <a:pt x="568" y="335"/>
                  </a:lnTo>
                  <a:lnTo>
                    <a:pt x="564" y="371"/>
                  </a:lnTo>
                  <a:lnTo>
                    <a:pt x="556" y="407"/>
                  </a:lnTo>
                  <a:lnTo>
                    <a:pt x="544" y="441"/>
                  </a:lnTo>
                  <a:lnTo>
                    <a:pt x="530" y="475"/>
                  </a:lnTo>
                  <a:lnTo>
                    <a:pt x="511" y="507"/>
                  </a:lnTo>
                  <a:lnTo>
                    <a:pt x="511" y="507"/>
                  </a:lnTo>
                  <a:lnTo>
                    <a:pt x="489" y="538"/>
                  </a:lnTo>
                  <a:lnTo>
                    <a:pt x="466" y="567"/>
                  </a:lnTo>
                  <a:lnTo>
                    <a:pt x="438" y="591"/>
                  </a:lnTo>
                  <a:lnTo>
                    <a:pt x="409" y="613"/>
                  </a:lnTo>
                  <a:lnTo>
                    <a:pt x="380" y="632"/>
                  </a:lnTo>
                  <a:lnTo>
                    <a:pt x="348" y="647"/>
                  </a:lnTo>
                  <a:lnTo>
                    <a:pt x="314" y="661"/>
                  </a:lnTo>
                  <a:lnTo>
                    <a:pt x="280" y="669"/>
                  </a:lnTo>
                  <a:lnTo>
                    <a:pt x="246" y="676"/>
                  </a:lnTo>
                  <a:lnTo>
                    <a:pt x="210" y="678"/>
                  </a:lnTo>
                  <a:lnTo>
                    <a:pt x="174" y="678"/>
                  </a:lnTo>
                  <a:lnTo>
                    <a:pt x="140" y="673"/>
                  </a:lnTo>
                  <a:lnTo>
                    <a:pt x="104" y="666"/>
                  </a:lnTo>
                  <a:lnTo>
                    <a:pt x="70" y="654"/>
                  </a:lnTo>
                  <a:lnTo>
                    <a:pt x="36" y="640"/>
                  </a:lnTo>
                  <a:lnTo>
                    <a:pt x="2" y="622"/>
                  </a:lnTo>
                  <a:lnTo>
                    <a:pt x="2" y="622"/>
                  </a:lnTo>
                  <a:lnTo>
                    <a:pt x="0" y="620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6" y="857959"/>
            <a:ext cx="11539460" cy="609397"/>
          </a:xfrm>
        </p:spPr>
        <p:txBody>
          <a:bodyPr/>
          <a:lstStyle/>
          <a:p>
            <a:r>
              <a:rPr lang="en-US" dirty="0"/>
              <a:t>Click to add emphasis part of title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0" y="331101"/>
            <a:ext cx="10516893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pic>
        <p:nvPicPr>
          <p:cNvPr id="19" name="Picture 18" descr="IPSOS_GAMECHANGERS_blue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8" t="-9671" b="-1"/>
          <a:stretch/>
        </p:blipFill>
        <p:spPr>
          <a:xfrm>
            <a:off x="11362606" y="6232982"/>
            <a:ext cx="503103" cy="3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42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6" y="1304506"/>
            <a:ext cx="554938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6242676" y="1304506"/>
            <a:ext cx="551526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42784584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&amp; B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8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0201" y="1851257"/>
            <a:ext cx="10493855" cy="35240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893684" y="4205621"/>
            <a:ext cx="1298320" cy="2652379"/>
            <a:chOff x="11870412" y="3781425"/>
            <a:chExt cx="1570949" cy="3781425"/>
          </a:xfrm>
        </p:grpSpPr>
        <p:sp>
          <p:nvSpPr>
            <p:cNvPr id="13" name="Oval 12"/>
            <p:cNvSpPr>
              <a:spLocks/>
            </p:cNvSpPr>
            <p:nvPr/>
          </p:nvSpPr>
          <p:spPr bwMode="auto">
            <a:xfrm rot="3900000" flipH="1">
              <a:off x="12506686" y="4873163"/>
              <a:ext cx="698400" cy="78987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2353809" y="4356054"/>
              <a:ext cx="464635" cy="4112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12330947" y="4060981"/>
              <a:ext cx="197470" cy="1728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6" name="Right Triangle 15"/>
            <p:cNvSpPr/>
            <p:nvPr/>
          </p:nvSpPr>
          <p:spPr>
            <a:xfrm flipH="1">
              <a:off x="11870412" y="3781425"/>
              <a:ext cx="1570949" cy="3781425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 rot="21075523">
              <a:off x="12263453" y="5283312"/>
              <a:ext cx="957422" cy="1142838"/>
            </a:xfrm>
            <a:custGeom>
              <a:avLst/>
              <a:gdLst>
                <a:gd name="T0" fmla="*/ 397 w 568"/>
                <a:gd name="T1" fmla="*/ 0 h 678"/>
                <a:gd name="T2" fmla="*/ 397 w 568"/>
                <a:gd name="T3" fmla="*/ 0 h 678"/>
                <a:gd name="T4" fmla="*/ 428 w 568"/>
                <a:gd name="T5" fmla="*/ 22 h 678"/>
                <a:gd name="T6" fmla="*/ 457 w 568"/>
                <a:gd name="T7" fmla="*/ 46 h 678"/>
                <a:gd name="T8" fmla="*/ 481 w 568"/>
                <a:gd name="T9" fmla="*/ 71 h 678"/>
                <a:gd name="T10" fmla="*/ 503 w 568"/>
                <a:gd name="T11" fmla="*/ 100 h 678"/>
                <a:gd name="T12" fmla="*/ 522 w 568"/>
                <a:gd name="T13" fmla="*/ 131 h 678"/>
                <a:gd name="T14" fmla="*/ 539 w 568"/>
                <a:gd name="T15" fmla="*/ 163 h 678"/>
                <a:gd name="T16" fmla="*/ 551 w 568"/>
                <a:gd name="T17" fmla="*/ 196 h 678"/>
                <a:gd name="T18" fmla="*/ 559 w 568"/>
                <a:gd name="T19" fmla="*/ 230 h 678"/>
                <a:gd name="T20" fmla="*/ 566 w 568"/>
                <a:gd name="T21" fmla="*/ 266 h 678"/>
                <a:gd name="T22" fmla="*/ 568 w 568"/>
                <a:gd name="T23" fmla="*/ 300 h 678"/>
                <a:gd name="T24" fmla="*/ 568 w 568"/>
                <a:gd name="T25" fmla="*/ 335 h 678"/>
                <a:gd name="T26" fmla="*/ 564 w 568"/>
                <a:gd name="T27" fmla="*/ 371 h 678"/>
                <a:gd name="T28" fmla="*/ 556 w 568"/>
                <a:gd name="T29" fmla="*/ 407 h 678"/>
                <a:gd name="T30" fmla="*/ 544 w 568"/>
                <a:gd name="T31" fmla="*/ 441 h 678"/>
                <a:gd name="T32" fmla="*/ 530 w 568"/>
                <a:gd name="T33" fmla="*/ 475 h 678"/>
                <a:gd name="T34" fmla="*/ 511 w 568"/>
                <a:gd name="T35" fmla="*/ 507 h 678"/>
                <a:gd name="T36" fmla="*/ 511 w 568"/>
                <a:gd name="T37" fmla="*/ 507 h 678"/>
                <a:gd name="T38" fmla="*/ 489 w 568"/>
                <a:gd name="T39" fmla="*/ 538 h 678"/>
                <a:gd name="T40" fmla="*/ 466 w 568"/>
                <a:gd name="T41" fmla="*/ 567 h 678"/>
                <a:gd name="T42" fmla="*/ 438 w 568"/>
                <a:gd name="T43" fmla="*/ 591 h 678"/>
                <a:gd name="T44" fmla="*/ 409 w 568"/>
                <a:gd name="T45" fmla="*/ 613 h 678"/>
                <a:gd name="T46" fmla="*/ 380 w 568"/>
                <a:gd name="T47" fmla="*/ 632 h 678"/>
                <a:gd name="T48" fmla="*/ 348 w 568"/>
                <a:gd name="T49" fmla="*/ 647 h 678"/>
                <a:gd name="T50" fmla="*/ 314 w 568"/>
                <a:gd name="T51" fmla="*/ 661 h 678"/>
                <a:gd name="T52" fmla="*/ 280 w 568"/>
                <a:gd name="T53" fmla="*/ 669 h 678"/>
                <a:gd name="T54" fmla="*/ 246 w 568"/>
                <a:gd name="T55" fmla="*/ 676 h 678"/>
                <a:gd name="T56" fmla="*/ 210 w 568"/>
                <a:gd name="T57" fmla="*/ 678 h 678"/>
                <a:gd name="T58" fmla="*/ 174 w 568"/>
                <a:gd name="T59" fmla="*/ 678 h 678"/>
                <a:gd name="T60" fmla="*/ 140 w 568"/>
                <a:gd name="T61" fmla="*/ 673 h 678"/>
                <a:gd name="T62" fmla="*/ 104 w 568"/>
                <a:gd name="T63" fmla="*/ 666 h 678"/>
                <a:gd name="T64" fmla="*/ 70 w 568"/>
                <a:gd name="T65" fmla="*/ 654 h 678"/>
                <a:gd name="T66" fmla="*/ 36 w 568"/>
                <a:gd name="T67" fmla="*/ 640 h 678"/>
                <a:gd name="T68" fmla="*/ 2 w 568"/>
                <a:gd name="T69" fmla="*/ 622 h 678"/>
                <a:gd name="T70" fmla="*/ 2 w 568"/>
                <a:gd name="T71" fmla="*/ 622 h 678"/>
                <a:gd name="T72" fmla="*/ 0 w 568"/>
                <a:gd name="T73" fmla="*/ 620 h 678"/>
                <a:gd name="T74" fmla="*/ 397 w 568"/>
                <a:gd name="T75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8" h="678">
                  <a:moveTo>
                    <a:pt x="397" y="0"/>
                  </a:moveTo>
                  <a:lnTo>
                    <a:pt x="397" y="0"/>
                  </a:lnTo>
                  <a:lnTo>
                    <a:pt x="428" y="22"/>
                  </a:lnTo>
                  <a:lnTo>
                    <a:pt x="457" y="46"/>
                  </a:lnTo>
                  <a:lnTo>
                    <a:pt x="481" y="71"/>
                  </a:lnTo>
                  <a:lnTo>
                    <a:pt x="503" y="100"/>
                  </a:lnTo>
                  <a:lnTo>
                    <a:pt x="522" y="131"/>
                  </a:lnTo>
                  <a:lnTo>
                    <a:pt x="539" y="163"/>
                  </a:lnTo>
                  <a:lnTo>
                    <a:pt x="551" y="196"/>
                  </a:lnTo>
                  <a:lnTo>
                    <a:pt x="559" y="230"/>
                  </a:lnTo>
                  <a:lnTo>
                    <a:pt x="566" y="266"/>
                  </a:lnTo>
                  <a:lnTo>
                    <a:pt x="568" y="300"/>
                  </a:lnTo>
                  <a:lnTo>
                    <a:pt x="568" y="335"/>
                  </a:lnTo>
                  <a:lnTo>
                    <a:pt x="564" y="371"/>
                  </a:lnTo>
                  <a:lnTo>
                    <a:pt x="556" y="407"/>
                  </a:lnTo>
                  <a:lnTo>
                    <a:pt x="544" y="441"/>
                  </a:lnTo>
                  <a:lnTo>
                    <a:pt x="530" y="475"/>
                  </a:lnTo>
                  <a:lnTo>
                    <a:pt x="511" y="507"/>
                  </a:lnTo>
                  <a:lnTo>
                    <a:pt x="511" y="507"/>
                  </a:lnTo>
                  <a:lnTo>
                    <a:pt x="489" y="538"/>
                  </a:lnTo>
                  <a:lnTo>
                    <a:pt x="466" y="567"/>
                  </a:lnTo>
                  <a:lnTo>
                    <a:pt x="438" y="591"/>
                  </a:lnTo>
                  <a:lnTo>
                    <a:pt x="409" y="613"/>
                  </a:lnTo>
                  <a:lnTo>
                    <a:pt x="380" y="632"/>
                  </a:lnTo>
                  <a:lnTo>
                    <a:pt x="348" y="647"/>
                  </a:lnTo>
                  <a:lnTo>
                    <a:pt x="314" y="661"/>
                  </a:lnTo>
                  <a:lnTo>
                    <a:pt x="280" y="669"/>
                  </a:lnTo>
                  <a:lnTo>
                    <a:pt x="246" y="676"/>
                  </a:lnTo>
                  <a:lnTo>
                    <a:pt x="210" y="678"/>
                  </a:lnTo>
                  <a:lnTo>
                    <a:pt x="174" y="678"/>
                  </a:lnTo>
                  <a:lnTo>
                    <a:pt x="140" y="673"/>
                  </a:lnTo>
                  <a:lnTo>
                    <a:pt x="104" y="666"/>
                  </a:lnTo>
                  <a:lnTo>
                    <a:pt x="70" y="654"/>
                  </a:lnTo>
                  <a:lnTo>
                    <a:pt x="36" y="640"/>
                  </a:lnTo>
                  <a:lnTo>
                    <a:pt x="2" y="622"/>
                  </a:lnTo>
                  <a:lnTo>
                    <a:pt x="2" y="622"/>
                  </a:lnTo>
                  <a:lnTo>
                    <a:pt x="0" y="620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400" dirty="0"/>
            </a:p>
          </p:txBody>
        </p:sp>
      </p:grpSp>
      <p:pic>
        <p:nvPicPr>
          <p:cNvPr id="19" name="Picture 18" descr="IPSOS_GAMECHANGERS_blue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8" t="-9671" b="-1"/>
          <a:stretch/>
        </p:blipFill>
        <p:spPr>
          <a:xfrm>
            <a:off x="11362606" y="6232982"/>
            <a:ext cx="503103" cy="3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10503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graph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1" y="857959"/>
            <a:ext cx="1152929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24101"/>
            <a:ext cx="8957556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1263274" y="1653118"/>
            <a:ext cx="2588948" cy="771705"/>
          </a:xfrm>
          <a:prstGeom prst="rect">
            <a:avLst/>
          </a:prstGeom>
          <a:solidFill>
            <a:schemeClr val="accent6"/>
          </a:solidFill>
        </p:spPr>
        <p:txBody>
          <a:bodyPr lIns="90000" tIns="90000" rIns="90000" bIns="90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 sz="1600" cap="none">
                <a:solidFill>
                  <a:schemeClr val="bg1"/>
                </a:solidFill>
              </a:defRPr>
            </a:lvl1pPr>
            <a:lvl2pPr marL="711182" indent="-380990">
              <a:defRPr>
                <a:solidFill>
                  <a:schemeClr val="bg1"/>
                </a:solidFill>
              </a:defRPr>
            </a:lvl2pPr>
            <a:lvl3pPr marL="1198003" indent="-304792">
              <a:defRPr>
                <a:solidFill>
                  <a:schemeClr val="bg1"/>
                </a:solidFill>
              </a:defRPr>
            </a:lvl3pPr>
            <a:lvl4pPr marL="1676358" indent="-304792">
              <a:defRPr>
                <a:solidFill>
                  <a:schemeClr val="bg1"/>
                </a:solidFill>
              </a:defRPr>
            </a:lvl4pPr>
            <a:lvl5pPr marL="2150480" indent="-304792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50572" y="1653118"/>
            <a:ext cx="912696" cy="77170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/>
              <a:t>Insert picture from file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4261957" y="1653118"/>
            <a:ext cx="912696" cy="77170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/>
              <a:t>Insert picture from file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8197220" y="1653118"/>
            <a:ext cx="912696" cy="77170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/>
              <a:t>Insert picture from file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51367" y="2557381"/>
            <a:ext cx="3500967" cy="1263651"/>
          </a:xfrm>
        </p:spPr>
        <p:txBody>
          <a:bodyPr>
            <a:noAutofit/>
          </a:bodyPr>
          <a:lstStyle>
            <a:lvl3pPr>
              <a:defRPr baseline="0"/>
            </a:lvl3pPr>
            <a:lvl4pPr>
              <a:defRPr baseline="0"/>
            </a:lvl4pPr>
            <a:lvl5pPr>
              <a:defRPr/>
            </a:lvl5pPr>
          </a:lstStyle>
          <a:p>
            <a:pPr lvl="2"/>
            <a:r>
              <a:rPr lang="en-US" dirty="0"/>
              <a:t>1st Level</a:t>
            </a:r>
          </a:p>
          <a:p>
            <a:pPr lvl="3"/>
            <a:r>
              <a:rPr lang="en-US" dirty="0"/>
              <a:t>2nd Level</a:t>
            </a:r>
          </a:p>
          <a:p>
            <a:pPr lvl="4"/>
            <a:r>
              <a:rPr lang="en-US" dirty="0"/>
              <a:t>3rd Level</a:t>
            </a:r>
            <a:endParaRPr lang="en-GB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261963" y="2557381"/>
            <a:ext cx="3500967" cy="1263651"/>
          </a:xfrm>
        </p:spPr>
        <p:txBody>
          <a:bodyPr>
            <a:noAutofit/>
          </a:bodyPr>
          <a:lstStyle>
            <a:lvl3pPr>
              <a:defRPr baseline="0"/>
            </a:lvl3pPr>
            <a:lvl4pPr>
              <a:defRPr baseline="0"/>
            </a:lvl4pPr>
            <a:lvl5pPr>
              <a:defRPr/>
            </a:lvl5pPr>
          </a:lstStyle>
          <a:p>
            <a:pPr lvl="2"/>
            <a:r>
              <a:rPr lang="en-US" dirty="0"/>
              <a:t>1st Level</a:t>
            </a:r>
          </a:p>
          <a:p>
            <a:pPr lvl="3"/>
            <a:r>
              <a:rPr lang="en-US" dirty="0"/>
              <a:t>2nd Level</a:t>
            </a:r>
          </a:p>
          <a:p>
            <a:pPr lvl="4"/>
            <a:r>
              <a:rPr lang="en-US" dirty="0"/>
              <a:t>3rd Level</a:t>
            </a:r>
            <a:endParaRPr lang="en-GB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191607" y="2557381"/>
            <a:ext cx="3500967" cy="1263651"/>
          </a:xfrm>
        </p:spPr>
        <p:txBody>
          <a:bodyPr>
            <a:noAutofit/>
          </a:bodyPr>
          <a:lstStyle>
            <a:lvl3pPr>
              <a:defRPr baseline="0"/>
            </a:lvl3pPr>
            <a:lvl4pPr>
              <a:defRPr baseline="0"/>
            </a:lvl4pPr>
            <a:lvl5pPr>
              <a:defRPr/>
            </a:lvl5pPr>
          </a:lstStyle>
          <a:p>
            <a:pPr lvl="2"/>
            <a:r>
              <a:rPr lang="en-US" dirty="0"/>
              <a:t>1st Level</a:t>
            </a:r>
          </a:p>
          <a:p>
            <a:pPr lvl="3"/>
            <a:r>
              <a:rPr lang="en-US" dirty="0"/>
              <a:t>2nd Level</a:t>
            </a:r>
          </a:p>
          <a:p>
            <a:pPr lvl="4"/>
            <a:r>
              <a:rPr lang="en-US" dirty="0"/>
              <a:t>3rd Level</a:t>
            </a:r>
            <a:endParaRPr lang="en-GB" dirty="0"/>
          </a:p>
        </p:txBody>
      </p:sp>
      <p:sp>
        <p:nvSpPr>
          <p:cNvPr id="2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174659" y="1653118"/>
            <a:ext cx="2588948" cy="771705"/>
          </a:xfrm>
          <a:prstGeom prst="rect">
            <a:avLst/>
          </a:prstGeom>
          <a:solidFill>
            <a:schemeClr val="accent6"/>
          </a:solidFill>
        </p:spPr>
        <p:txBody>
          <a:bodyPr lIns="90000" tIns="90000" rIns="90000" bIns="90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 sz="1600" cap="none">
                <a:solidFill>
                  <a:schemeClr val="bg1"/>
                </a:solidFill>
              </a:defRPr>
            </a:lvl1pPr>
            <a:lvl2pPr marL="711182" indent="-380990">
              <a:defRPr>
                <a:solidFill>
                  <a:schemeClr val="bg1"/>
                </a:solidFill>
              </a:defRPr>
            </a:lvl2pPr>
            <a:lvl3pPr marL="1198003" indent="-304792">
              <a:defRPr>
                <a:solidFill>
                  <a:schemeClr val="bg1"/>
                </a:solidFill>
              </a:defRPr>
            </a:lvl3pPr>
            <a:lvl4pPr marL="1676358" indent="-304792">
              <a:defRPr>
                <a:solidFill>
                  <a:schemeClr val="bg1"/>
                </a:solidFill>
              </a:defRPr>
            </a:lvl4pPr>
            <a:lvl5pPr marL="2150480" indent="-304792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4" hasCustomPrompt="1"/>
          </p:nvPr>
        </p:nvSpPr>
        <p:spPr>
          <a:xfrm>
            <a:off x="9109917" y="1653118"/>
            <a:ext cx="2588948" cy="771705"/>
          </a:xfrm>
          <a:prstGeom prst="rect">
            <a:avLst/>
          </a:prstGeom>
          <a:solidFill>
            <a:schemeClr val="accent6"/>
          </a:solidFill>
        </p:spPr>
        <p:txBody>
          <a:bodyPr lIns="90000" tIns="90000" rIns="90000" bIns="90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 sz="1600" cap="none">
                <a:solidFill>
                  <a:schemeClr val="bg1"/>
                </a:solidFill>
              </a:defRPr>
            </a:lvl1pPr>
            <a:lvl2pPr marL="711182" indent="-380990">
              <a:defRPr>
                <a:solidFill>
                  <a:schemeClr val="bg1"/>
                </a:solidFill>
              </a:defRPr>
            </a:lvl2pPr>
            <a:lvl3pPr marL="1198003" indent="-304792">
              <a:defRPr>
                <a:solidFill>
                  <a:schemeClr val="bg1"/>
                </a:solidFill>
              </a:defRPr>
            </a:lvl3pPr>
            <a:lvl4pPr marL="1676358" indent="-304792">
              <a:defRPr>
                <a:solidFill>
                  <a:schemeClr val="bg1"/>
                </a:solidFill>
              </a:defRPr>
            </a:lvl4pPr>
            <a:lvl5pPr marL="2150480" indent="-304792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9767518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Title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333549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3936" y="2867111"/>
            <a:ext cx="5933633" cy="683264"/>
          </a:xfrm>
        </p:spPr>
        <p:txBody>
          <a:bodyPr anchor="ctr"/>
          <a:lstStyle>
            <a:lvl1pPr>
              <a:defRPr sz="4933" baseline="0"/>
            </a:lvl1pPr>
          </a:lstStyle>
          <a:p>
            <a:r>
              <a:rPr lang="en-US" dirty="0"/>
              <a:t>Impact word(s)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23936" y="3819109"/>
            <a:ext cx="5933633" cy="1050051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4320" indent="0" algn="l">
              <a:spcBef>
                <a:spcPts val="0"/>
              </a:spcBef>
              <a:buNone/>
              <a:tabLst/>
              <a:defRPr baseline="0">
                <a:solidFill>
                  <a:schemeClr val="tx1"/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  <a:p>
            <a:pPr lvl="1"/>
            <a:r>
              <a:rPr lang="en-US" dirty="0"/>
              <a:t>Job title, date, or other relevant presenter info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23934" y="5375269"/>
            <a:ext cx="5925367" cy="346923"/>
          </a:xfrm>
          <a:prstGeom prst="rect">
            <a:avLst/>
          </a:prstGeom>
        </p:spPr>
        <p:txBody>
          <a:bodyPr lIns="62195" tIns="31098" rIns="62195" bIns="31098"/>
          <a:lstStyle>
            <a:lvl1pPr algn="l">
              <a:defRPr sz="1067">
                <a:solidFill>
                  <a:schemeClr val="bg2"/>
                </a:solidFill>
              </a:defRPr>
            </a:lvl1pPr>
          </a:lstStyle>
          <a:p>
            <a:r>
              <a:rPr lang="en-GB"/>
              <a:t>© 2015 Ipsos.  All rights reserved. Contains Ipsos' Confidential and Proprietary information  and may not be disclosed or reproduced without the prior written consent of Ipsos.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923936" y="1412777"/>
            <a:ext cx="5933633" cy="1289247"/>
          </a:xfrm>
        </p:spPr>
        <p:txBody>
          <a:bodyPr anchor="b">
            <a:normAutofit/>
          </a:bodyPr>
          <a:lstStyle>
            <a:lvl1pPr>
              <a:defRPr sz="2933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Full presentation title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10327978" y="620688"/>
            <a:ext cx="1529591" cy="504056"/>
          </a:xfrm>
          <a:solidFill>
            <a:schemeClr val="bg1"/>
          </a:solidFill>
        </p:spPr>
        <p:txBody>
          <a:bodyPr/>
          <a:lstStyle>
            <a:lvl1pPr algn="ctr">
              <a:defRPr sz="1867"/>
            </a:lvl1pPr>
          </a:lstStyle>
          <a:p>
            <a:r>
              <a:rPr lang="en-GB" dirty="0"/>
              <a:t>Client Logo</a:t>
            </a:r>
            <a:br>
              <a:rPr lang="en-GB" dirty="0"/>
            </a:br>
            <a:r>
              <a:rPr lang="en-GB" dirty="0"/>
              <a:t>(delete if unused)</a:t>
            </a:r>
          </a:p>
        </p:txBody>
      </p:sp>
    </p:spTree>
    <p:extLst>
      <p:ext uri="{BB962C8B-B14F-4D97-AF65-F5344CB8AC3E}">
        <p14:creationId xmlns:p14="http://schemas.microsoft.com/office/powerpoint/2010/main" val="4053014776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o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528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1834" y="1497134"/>
            <a:ext cx="5467465" cy="3656447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 baseline="0">
                <a:solidFill>
                  <a:schemeClr val="tx1"/>
                </a:solidFill>
              </a:defRPr>
            </a:lvl1pPr>
            <a:lvl2pPr marL="4320" indent="0" algn="l">
              <a:spcBef>
                <a:spcPts val="0"/>
              </a:spcBef>
              <a:buNone/>
              <a:tabLst/>
              <a:defRPr sz="2933" baseline="0">
                <a:solidFill>
                  <a:schemeClr val="bg2"/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Slide Title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127732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2_Triangles and Blo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-11952"/>
            <a:ext cx="5892800" cy="6895352"/>
          </a:xfrm>
          <a:custGeom>
            <a:avLst/>
            <a:gdLst>
              <a:gd name="connsiteX0" fmla="*/ 0 w 4419600"/>
              <a:gd name="connsiteY0" fmla="*/ 0 h 5162550"/>
              <a:gd name="connsiteX1" fmla="*/ 4419600 w 4419600"/>
              <a:gd name="connsiteY1" fmla="*/ 0 h 5162550"/>
              <a:gd name="connsiteX2" fmla="*/ 4419600 w 4419600"/>
              <a:gd name="connsiteY2" fmla="*/ 5162550 h 5162550"/>
              <a:gd name="connsiteX3" fmla="*/ 0 w 4419600"/>
              <a:gd name="connsiteY3" fmla="*/ 5162550 h 5162550"/>
              <a:gd name="connsiteX4" fmla="*/ 0 w 4419600"/>
              <a:gd name="connsiteY4" fmla="*/ 0 h 5162550"/>
              <a:gd name="connsiteX0" fmla="*/ 0 w 4419600"/>
              <a:gd name="connsiteY0" fmla="*/ 0 h 5162550"/>
              <a:gd name="connsiteX1" fmla="*/ 2743200 w 4419600"/>
              <a:gd name="connsiteY1" fmla="*/ 8965 h 5162550"/>
              <a:gd name="connsiteX2" fmla="*/ 4419600 w 4419600"/>
              <a:gd name="connsiteY2" fmla="*/ 5162550 h 5162550"/>
              <a:gd name="connsiteX3" fmla="*/ 0 w 4419600"/>
              <a:gd name="connsiteY3" fmla="*/ 5162550 h 5162550"/>
              <a:gd name="connsiteX4" fmla="*/ 0 w 4419600"/>
              <a:gd name="connsiteY4" fmla="*/ 0 h 5162550"/>
              <a:gd name="connsiteX0" fmla="*/ 0 w 4419600"/>
              <a:gd name="connsiteY0" fmla="*/ 8964 h 5171514"/>
              <a:gd name="connsiteX1" fmla="*/ 2743200 w 4419600"/>
              <a:gd name="connsiteY1" fmla="*/ 0 h 5171514"/>
              <a:gd name="connsiteX2" fmla="*/ 4419600 w 4419600"/>
              <a:gd name="connsiteY2" fmla="*/ 5171514 h 5171514"/>
              <a:gd name="connsiteX3" fmla="*/ 0 w 4419600"/>
              <a:gd name="connsiteY3" fmla="*/ 5171514 h 5171514"/>
              <a:gd name="connsiteX4" fmla="*/ 0 w 4419600"/>
              <a:gd name="connsiteY4" fmla="*/ 8964 h 5171514"/>
              <a:gd name="connsiteX0" fmla="*/ 0 w 4419600"/>
              <a:gd name="connsiteY0" fmla="*/ 8964 h 5171514"/>
              <a:gd name="connsiteX1" fmla="*/ 2734235 w 4419600"/>
              <a:gd name="connsiteY1" fmla="*/ 0 h 5171514"/>
              <a:gd name="connsiteX2" fmla="*/ 4419600 w 4419600"/>
              <a:gd name="connsiteY2" fmla="*/ 5171514 h 5171514"/>
              <a:gd name="connsiteX3" fmla="*/ 0 w 4419600"/>
              <a:gd name="connsiteY3" fmla="*/ 5171514 h 5171514"/>
              <a:gd name="connsiteX4" fmla="*/ 0 w 4419600"/>
              <a:gd name="connsiteY4" fmla="*/ 8964 h 517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9600" h="5171514">
                <a:moveTo>
                  <a:pt x="0" y="8964"/>
                </a:moveTo>
                <a:lnTo>
                  <a:pt x="2734235" y="0"/>
                </a:lnTo>
                <a:lnTo>
                  <a:pt x="4419600" y="5171514"/>
                </a:lnTo>
                <a:lnTo>
                  <a:pt x="0" y="5171514"/>
                </a:lnTo>
                <a:lnTo>
                  <a:pt x="0" y="8964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1834" y="1497134"/>
            <a:ext cx="5467465" cy="3656447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 baseline="0">
                <a:solidFill>
                  <a:schemeClr val="tx1"/>
                </a:solidFill>
              </a:defRPr>
            </a:lvl1pPr>
            <a:lvl2pPr marL="4320" indent="0" algn="l">
              <a:spcBef>
                <a:spcPts val="0"/>
              </a:spcBef>
              <a:buNone/>
              <a:tabLst/>
              <a:defRPr sz="2933" baseline="0">
                <a:solidFill>
                  <a:schemeClr val="bg2"/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Slide Title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89253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1_Triangles and Blo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1834" y="1497134"/>
            <a:ext cx="5467465" cy="3656447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 baseline="0">
                <a:solidFill>
                  <a:schemeClr val="tx1"/>
                </a:solidFill>
              </a:defRPr>
            </a:lvl1pPr>
            <a:lvl2pPr marL="4320" indent="0" algn="l">
              <a:spcBef>
                <a:spcPts val="0"/>
              </a:spcBef>
              <a:buNone/>
              <a:tabLst/>
              <a:defRPr sz="2933" baseline="0">
                <a:solidFill>
                  <a:schemeClr val="bg2"/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Slide Title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0" y="-11953"/>
            <a:ext cx="5856941" cy="6869953"/>
          </a:xfrm>
          <a:custGeom>
            <a:avLst/>
            <a:gdLst>
              <a:gd name="connsiteX0" fmla="*/ 0 w 4392706"/>
              <a:gd name="connsiteY0" fmla="*/ 0 h 5143500"/>
              <a:gd name="connsiteX1" fmla="*/ 4392706 w 4392706"/>
              <a:gd name="connsiteY1" fmla="*/ 0 h 5143500"/>
              <a:gd name="connsiteX2" fmla="*/ 4392706 w 4392706"/>
              <a:gd name="connsiteY2" fmla="*/ 5143500 h 5143500"/>
              <a:gd name="connsiteX3" fmla="*/ 0 w 4392706"/>
              <a:gd name="connsiteY3" fmla="*/ 5143500 h 5143500"/>
              <a:gd name="connsiteX4" fmla="*/ 0 w 4392706"/>
              <a:gd name="connsiteY4" fmla="*/ 0 h 5143500"/>
              <a:gd name="connsiteX0" fmla="*/ 0 w 4392706"/>
              <a:gd name="connsiteY0" fmla="*/ 8965 h 5152465"/>
              <a:gd name="connsiteX1" fmla="*/ 2707341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392706"/>
              <a:gd name="connsiteY0" fmla="*/ 8965 h 5152465"/>
              <a:gd name="connsiteX1" fmla="*/ 2707341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392706"/>
              <a:gd name="connsiteY0" fmla="*/ 8965 h 5152465"/>
              <a:gd name="connsiteX1" fmla="*/ 2716306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2706" h="5152465">
                <a:moveTo>
                  <a:pt x="0" y="8965"/>
                </a:moveTo>
                <a:lnTo>
                  <a:pt x="2716306" y="0"/>
                </a:lnTo>
                <a:lnTo>
                  <a:pt x="4392706" y="5152465"/>
                </a:lnTo>
                <a:lnTo>
                  <a:pt x="0" y="5152465"/>
                </a:lnTo>
                <a:lnTo>
                  <a:pt x="0" y="896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902250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584221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Rectangle 16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8134" y="2848515"/>
            <a:ext cx="2861167" cy="997196"/>
          </a:xfrm>
        </p:spPr>
        <p:txBody>
          <a:bodyPr anchor="ctr"/>
          <a:lstStyle>
            <a:lvl1pPr>
              <a:defRPr sz="3600" cap="all" baseline="0"/>
            </a:lvl1pPr>
          </a:lstStyle>
          <a:p>
            <a:r>
              <a:rPr lang="en-GB" dirty="0"/>
              <a:t>Title </a:t>
            </a:r>
            <a:r>
              <a:rPr lang="en-GB" dirty="0" err="1"/>
              <a:t>title</a:t>
            </a:r>
            <a:r>
              <a:rPr lang="en-GB" dirty="0"/>
              <a:t> </a:t>
            </a:r>
            <a:r>
              <a:rPr lang="en-GB" dirty="0" err="1"/>
              <a:t>title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8" name="Rectangle 7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9" name="TextBox 8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1" name="TextBox 10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3" name="TextBox 12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5" name="TextBox 14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9" name="TextBox 18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1" name="TextBox 20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3" name="TextBox 22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5" name="TextBox 24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344916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1 -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8134" y="2848515"/>
            <a:ext cx="2861167" cy="997196"/>
          </a:xfrm>
        </p:spPr>
        <p:txBody>
          <a:bodyPr anchor="ctr"/>
          <a:lstStyle>
            <a:lvl1pPr>
              <a:defRPr sz="3600" cap="all" baseline="0"/>
            </a:lvl1pPr>
          </a:lstStyle>
          <a:p>
            <a:r>
              <a:rPr lang="en-GB" dirty="0"/>
              <a:t>Title </a:t>
            </a:r>
            <a:r>
              <a:rPr lang="en-GB" dirty="0" err="1"/>
              <a:t>title</a:t>
            </a:r>
            <a:r>
              <a:rPr lang="en-GB" dirty="0"/>
              <a:t> </a:t>
            </a:r>
            <a:r>
              <a:rPr lang="en-GB" dirty="0" err="1"/>
              <a:t>title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8" name="Rectangle 7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9" name="TextBox 8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1" name="TextBox 10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3" name="TextBox 12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5" name="TextBox 14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19" name="TextBox 18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1" name="TextBox 20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3" name="TextBox 22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white">
          <a:xfrm>
            <a:off x="0" y="6238999"/>
            <a:ext cx="2490509" cy="61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GB" sz="2400"/>
          </a:p>
        </p:txBody>
      </p:sp>
      <p:sp>
        <p:nvSpPr>
          <p:cNvPr id="25" name="TextBox 24"/>
          <p:cNvSpPr txBox="1"/>
          <p:nvPr/>
        </p:nvSpPr>
        <p:spPr>
          <a:xfrm>
            <a:off x="329753" y="6212275"/>
            <a:ext cx="747175" cy="32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marL="4320">
              <a:spcBef>
                <a:spcPts val="1088"/>
              </a:spcBef>
            </a:pPr>
            <a:fld id="{5575D932-8F50-448D-A3FF-976A850649DE}" type="slidenum">
              <a:rPr lang="en-GB" sz="933" smtClean="0">
                <a:solidFill>
                  <a:schemeClr val="bg2"/>
                </a:solidFill>
              </a:rPr>
              <a:pPr marL="4320">
                <a:spcBef>
                  <a:spcPts val="1088"/>
                </a:spcBef>
              </a:pPr>
              <a:t>‹#›</a:t>
            </a:fld>
            <a:endParaRPr lang="en-GB" sz="933" dirty="0">
              <a:solidFill>
                <a:schemeClr val="bg2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" y="-9525"/>
            <a:ext cx="7907617" cy="6867525"/>
          </a:xfrm>
          <a:custGeom>
            <a:avLst/>
            <a:gdLst>
              <a:gd name="connsiteX0" fmla="*/ 0 w 6438900"/>
              <a:gd name="connsiteY0" fmla="*/ 0 h 5143500"/>
              <a:gd name="connsiteX1" fmla="*/ 6438900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438900"/>
              <a:gd name="connsiteY0" fmla="*/ 0 h 5143500"/>
              <a:gd name="connsiteX1" fmla="*/ 4654924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340288"/>
              <a:gd name="connsiteY0" fmla="*/ 0 h 5143500"/>
              <a:gd name="connsiteX1" fmla="*/ 4654924 w 6340288"/>
              <a:gd name="connsiteY1" fmla="*/ 0 h 5143500"/>
              <a:gd name="connsiteX2" fmla="*/ 6340288 w 6340288"/>
              <a:gd name="connsiteY2" fmla="*/ 5143500 h 5143500"/>
              <a:gd name="connsiteX3" fmla="*/ 0 w 6340288"/>
              <a:gd name="connsiteY3" fmla="*/ 5143500 h 5143500"/>
              <a:gd name="connsiteX4" fmla="*/ 0 w 6340288"/>
              <a:gd name="connsiteY4" fmla="*/ 0 h 5143500"/>
              <a:gd name="connsiteX0" fmla="*/ 0 w 6616513"/>
              <a:gd name="connsiteY0" fmla="*/ 0 h 5143500"/>
              <a:gd name="connsiteX1" fmla="*/ 4654924 w 6616513"/>
              <a:gd name="connsiteY1" fmla="*/ 0 h 5143500"/>
              <a:gd name="connsiteX2" fmla="*/ 6616513 w 6616513"/>
              <a:gd name="connsiteY2" fmla="*/ 5143500 h 5143500"/>
              <a:gd name="connsiteX3" fmla="*/ 0 w 6616513"/>
              <a:gd name="connsiteY3" fmla="*/ 5143500 h 5143500"/>
              <a:gd name="connsiteX4" fmla="*/ 0 w 6616513"/>
              <a:gd name="connsiteY4" fmla="*/ 0 h 5143500"/>
              <a:gd name="connsiteX0" fmla="*/ 0 w 6616513"/>
              <a:gd name="connsiteY0" fmla="*/ 7144 h 5150644"/>
              <a:gd name="connsiteX1" fmla="*/ 3578599 w 6616513"/>
              <a:gd name="connsiteY1" fmla="*/ 0 h 5150644"/>
              <a:gd name="connsiteX2" fmla="*/ 6616513 w 6616513"/>
              <a:gd name="connsiteY2" fmla="*/ 5150644 h 5150644"/>
              <a:gd name="connsiteX3" fmla="*/ 0 w 6616513"/>
              <a:gd name="connsiteY3" fmla="*/ 5150644 h 5150644"/>
              <a:gd name="connsiteX4" fmla="*/ 0 w 6616513"/>
              <a:gd name="connsiteY4" fmla="*/ 7144 h 5150644"/>
              <a:gd name="connsiteX0" fmla="*/ 0 w 5930713"/>
              <a:gd name="connsiteY0" fmla="*/ 7144 h 5150644"/>
              <a:gd name="connsiteX1" fmla="*/ 3578599 w 5930713"/>
              <a:gd name="connsiteY1" fmla="*/ 0 h 5150644"/>
              <a:gd name="connsiteX2" fmla="*/ 5930713 w 5930713"/>
              <a:gd name="connsiteY2" fmla="*/ 5150644 h 5150644"/>
              <a:gd name="connsiteX3" fmla="*/ 0 w 5930713"/>
              <a:gd name="connsiteY3" fmla="*/ 5150644 h 5150644"/>
              <a:gd name="connsiteX4" fmla="*/ 0 w 5930713"/>
              <a:gd name="connsiteY4" fmla="*/ 7144 h 515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713" h="5150644">
                <a:moveTo>
                  <a:pt x="0" y="7144"/>
                </a:moveTo>
                <a:lnTo>
                  <a:pt x="3578599" y="0"/>
                </a:lnTo>
                <a:lnTo>
                  <a:pt x="5930713" y="5150644"/>
                </a:lnTo>
                <a:lnTo>
                  <a:pt x="0" y="5150644"/>
                </a:lnTo>
                <a:lnTo>
                  <a:pt x="0" y="7144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132244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2001" y="2041967"/>
            <a:ext cx="4759348" cy="1366528"/>
          </a:xfrm>
        </p:spPr>
        <p:txBody>
          <a:bodyPr anchor="ctr"/>
          <a:lstStyle>
            <a:lvl1pPr>
              <a:defRPr sz="4933" baseline="0"/>
            </a:lvl1pPr>
          </a:lstStyle>
          <a:p>
            <a:r>
              <a:rPr lang="en-US" dirty="0"/>
              <a:t>Subject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2001" y="3632699"/>
            <a:ext cx="4759348" cy="2422039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bg2"/>
                </a:solidFill>
              </a:defRPr>
            </a:lvl1pPr>
            <a:lvl2pPr marL="4320" indent="0" algn="l">
              <a:spcBef>
                <a:spcPts val="1088"/>
              </a:spcBef>
              <a:buNone/>
              <a:tabLst/>
              <a:defRPr baseline="0">
                <a:solidFill>
                  <a:schemeClr val="tx1"/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MORE COMPLETE TITLE</a:t>
            </a:r>
          </a:p>
          <a:p>
            <a:pPr lvl="1"/>
            <a:r>
              <a:rPr lang="en-US" dirty="0"/>
              <a:t>Body text: Lorem ipsum dolor sit amet, consectetuer adipiscing elit. Maecenas porttitor congue massa.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Pellentesque habitant morbi tristique senectus et netus et malesuada fames ac turpis egestas. Proin pharetra nonummy pede. Mauris et </a:t>
            </a:r>
            <a:r>
              <a:rPr lang="en-US" dirty="0" err="1"/>
              <a:t>orci</a:t>
            </a:r>
            <a:r>
              <a:rPr lang="en-US" dirty="0"/>
              <a:t>.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0" y="331099"/>
            <a:ext cx="4759347" cy="1563900"/>
          </a:xfrm>
        </p:spPr>
        <p:txBody>
          <a:bodyPr anchor="b">
            <a:normAutofit/>
          </a:bodyPr>
          <a:lstStyle>
            <a:lvl1pPr>
              <a:defRPr sz="2933" b="0" cap="none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Related phrase</a:t>
            </a:r>
            <a:endParaRPr lang="en-GB" dirty="0"/>
          </a:p>
        </p:txBody>
      </p:sp>
      <p:sp>
        <p:nvSpPr>
          <p:cNvPr id="10" name="Oval 9"/>
          <p:cNvSpPr/>
          <p:nvPr/>
        </p:nvSpPr>
        <p:spPr>
          <a:xfrm>
            <a:off x="9554787" y="1851846"/>
            <a:ext cx="1441615" cy="10809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ZA" sz="2400" dirty="0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180218" y="3916629"/>
            <a:ext cx="1846613" cy="13845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ZA" sz="2400" dirty="0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994892" y="4027473"/>
            <a:ext cx="508411" cy="38120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ZA" sz="2400" dirty="0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0884947" y="1768281"/>
            <a:ext cx="222908" cy="1671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rtlCol="0" anchor="ctr"/>
          <a:lstStyle/>
          <a:p>
            <a:pPr algn="ctr"/>
            <a:endParaRPr lang="en-ZA" sz="2400" dirty="0">
              <a:solidFill>
                <a:srgbClr val="FFFFFF"/>
              </a:solidFill>
            </a:endParaRP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856289" y="1739048"/>
            <a:ext cx="3972803" cy="2978781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182256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8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23584" y="4648363"/>
            <a:ext cx="5125005" cy="876140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724095" y="4648363"/>
            <a:ext cx="5125005" cy="876140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23584" y="2441472"/>
            <a:ext cx="5125005" cy="2067189"/>
          </a:xfrm>
        </p:spPr>
        <p:txBody>
          <a:bodyPr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724095" y="2441472"/>
            <a:ext cx="5125005" cy="2067189"/>
          </a:xfrm>
        </p:spPr>
        <p:txBody>
          <a:bodyPr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323584" y="1851261"/>
            <a:ext cx="5125005" cy="590215"/>
          </a:xfrm>
          <a:solidFill>
            <a:schemeClr val="tx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24095" y="1851261"/>
            <a:ext cx="5125005" cy="590215"/>
          </a:xfrm>
          <a:solidFill>
            <a:schemeClr val="accent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764274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742" y="1304506"/>
            <a:ext cx="3618143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291458" y="1304506"/>
            <a:ext cx="3618141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162997" y="1304506"/>
            <a:ext cx="3618141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762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6" y="857959"/>
            <a:ext cx="11539460" cy="609397"/>
          </a:xfrm>
        </p:spPr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0" y="331101"/>
            <a:ext cx="8926877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26044" y="4641740"/>
            <a:ext cx="3415485" cy="1047349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400274" y="4641740"/>
            <a:ext cx="3415485" cy="1047349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26044" y="2441472"/>
            <a:ext cx="3415485" cy="2067189"/>
          </a:xfrm>
        </p:spPr>
        <p:txBody>
          <a:bodyPr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400274" y="2441472"/>
            <a:ext cx="3415485" cy="2067189"/>
          </a:xfrm>
        </p:spPr>
        <p:txBody>
          <a:bodyPr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326044" y="1851261"/>
            <a:ext cx="3415485" cy="590215"/>
          </a:xfrm>
          <a:solidFill>
            <a:schemeClr val="tx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400274" y="1851261"/>
            <a:ext cx="3415485" cy="590215"/>
          </a:xfrm>
          <a:solidFill>
            <a:schemeClr val="accent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8401372" y="4641740"/>
            <a:ext cx="3415485" cy="1047349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8401372" y="2441472"/>
            <a:ext cx="3415485" cy="2067189"/>
          </a:xfrm>
        </p:spPr>
        <p:txBody>
          <a:bodyPr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8401372" y="1851261"/>
            <a:ext cx="3415485" cy="590215"/>
          </a:xfrm>
          <a:solidFill>
            <a:schemeClr val="accent6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1592910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0" y="857959"/>
            <a:ext cx="8964213" cy="609397"/>
          </a:xfrm>
        </p:spPr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31101"/>
            <a:ext cx="8820377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13343" y="4365104"/>
            <a:ext cx="2598440" cy="1120925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292448" y="4365104"/>
            <a:ext cx="2598440" cy="1120925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13343" y="2441473"/>
            <a:ext cx="2598440" cy="1851624"/>
          </a:xfrm>
        </p:spPr>
        <p:txBody>
          <a:bodyPr lIns="72000" tIns="72000" rIns="72000" bIns="72000"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313343" y="1851258"/>
            <a:ext cx="2598440" cy="590213"/>
          </a:xfrm>
          <a:solidFill>
            <a:schemeClr val="tx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292448" y="1851258"/>
            <a:ext cx="2598440" cy="590213"/>
          </a:xfrm>
          <a:solidFill>
            <a:schemeClr val="accent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3292448" y="2441473"/>
            <a:ext cx="2598440" cy="1851624"/>
          </a:xfrm>
        </p:spPr>
        <p:txBody>
          <a:bodyPr lIns="72000" tIns="72000" rIns="72000" bIns="72000"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6271553" y="4365104"/>
            <a:ext cx="2598440" cy="1120925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271553" y="1851258"/>
            <a:ext cx="2598440" cy="590213"/>
          </a:xfrm>
          <a:solidFill>
            <a:schemeClr val="accent6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271553" y="2441473"/>
            <a:ext cx="2598440" cy="1851624"/>
          </a:xfrm>
        </p:spPr>
        <p:txBody>
          <a:bodyPr lIns="72000" tIns="72000" rIns="72000" bIns="72000"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9250660" y="4365104"/>
            <a:ext cx="2598440" cy="1120925"/>
          </a:xfrm>
        </p:spPr>
        <p:txBody>
          <a:bodyPr/>
          <a:lstStyle>
            <a:lvl1pPr>
              <a:defRPr lang="en-US" sz="160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5"/>
          </p:nvPr>
        </p:nvSpPr>
        <p:spPr>
          <a:xfrm>
            <a:off x="9250660" y="1851258"/>
            <a:ext cx="2598440" cy="590213"/>
          </a:xfrm>
          <a:solidFill>
            <a:schemeClr val="accent3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9250660" y="2441473"/>
            <a:ext cx="2598440" cy="1851624"/>
          </a:xfrm>
        </p:spPr>
        <p:txBody>
          <a:bodyPr lIns="72000" tIns="72000" rIns="72000" bIns="72000">
            <a:normAutofit/>
          </a:bodyPr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109678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olumn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6" y="857959"/>
            <a:ext cx="11539460" cy="609397"/>
          </a:xfrm>
        </p:spPr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31101"/>
            <a:ext cx="8947356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323583" y="1851261"/>
            <a:ext cx="5152463" cy="590215"/>
          </a:xfrm>
          <a:solidFill>
            <a:schemeClr val="tx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683903" y="1851261"/>
            <a:ext cx="5165197" cy="590215"/>
          </a:xfrm>
          <a:solidFill>
            <a:schemeClr val="accent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323583" y="2668923"/>
            <a:ext cx="5152463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6683903" y="2668923"/>
            <a:ext cx="5165197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09838" y="5620957"/>
            <a:ext cx="8967721" cy="424383"/>
          </a:xfrm>
        </p:spPr>
        <p:txBody>
          <a:bodyPr anchor="b">
            <a:normAutofit/>
          </a:bodyPr>
          <a:lstStyle>
            <a:lvl1pPr algn="l">
              <a:lnSpc>
                <a:spcPct val="95000"/>
              </a:lnSpc>
              <a:spcBef>
                <a:spcPts val="272"/>
              </a:spcBef>
              <a:defRPr sz="1333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Question and Base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959926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umn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6" y="857959"/>
            <a:ext cx="11539460" cy="609397"/>
          </a:xfrm>
        </p:spPr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31101"/>
            <a:ext cx="8947356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323583" y="1851262"/>
            <a:ext cx="3538780" cy="590215"/>
          </a:xfrm>
          <a:solidFill>
            <a:schemeClr val="tx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4340355" y="1851261"/>
            <a:ext cx="3538780" cy="590215"/>
          </a:xfrm>
          <a:solidFill>
            <a:schemeClr val="accent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8310317" y="1851262"/>
            <a:ext cx="3538780" cy="590215"/>
          </a:xfrm>
          <a:solidFill>
            <a:schemeClr val="accent6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333824" y="2668923"/>
            <a:ext cx="3538781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4340355" y="2668923"/>
            <a:ext cx="3538781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8310319" y="2668923"/>
            <a:ext cx="3538781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09836" y="5620957"/>
            <a:ext cx="10507021" cy="424383"/>
          </a:xfrm>
        </p:spPr>
        <p:txBody>
          <a:bodyPr anchor="b">
            <a:normAutofit/>
          </a:bodyPr>
          <a:lstStyle>
            <a:lvl1pPr algn="l">
              <a:lnSpc>
                <a:spcPct val="95000"/>
              </a:lnSpc>
              <a:spcBef>
                <a:spcPts val="272"/>
              </a:spcBef>
              <a:defRPr sz="1333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Question and Base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727103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Column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1" y="857959"/>
            <a:ext cx="10493855" cy="609397"/>
          </a:xfrm>
        </p:spPr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31101"/>
            <a:ext cx="8947356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320703" y="1851261"/>
            <a:ext cx="2549492" cy="590215"/>
          </a:xfrm>
          <a:solidFill>
            <a:schemeClr val="tx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302929" y="1851261"/>
            <a:ext cx="2549492" cy="590215"/>
          </a:xfrm>
          <a:solidFill>
            <a:schemeClr val="accent2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6285149" y="1851261"/>
            <a:ext cx="2549492" cy="590215"/>
          </a:xfrm>
          <a:solidFill>
            <a:schemeClr val="accent6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5"/>
          </p:nvPr>
        </p:nvSpPr>
        <p:spPr>
          <a:xfrm>
            <a:off x="9267370" y="1851261"/>
            <a:ext cx="2549492" cy="590215"/>
          </a:xfrm>
          <a:solidFill>
            <a:schemeClr val="accent3"/>
          </a:solidFill>
        </p:spPr>
        <p:txBody>
          <a:bodyPr lIns="73459" rIns="24486" anchor="ctr">
            <a:normAutofit/>
          </a:bodyPr>
          <a:lstStyle>
            <a:lvl1pPr>
              <a:lnSpc>
                <a:spcPct val="80000"/>
              </a:lnSpc>
              <a:spcBef>
                <a:spcPts val="1088"/>
              </a:spcBef>
              <a:defRPr lang="en-US" sz="2133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3459" indent="-182838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320703" y="2668923"/>
            <a:ext cx="2549492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3302929" y="2668923"/>
            <a:ext cx="2549492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6"/>
          </p:nvPr>
        </p:nvSpPr>
        <p:spPr>
          <a:xfrm>
            <a:off x="6285149" y="2668923"/>
            <a:ext cx="2549492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9267370" y="2668923"/>
            <a:ext cx="2549492" cy="2706348"/>
          </a:xfrm>
        </p:spPr>
        <p:txBody>
          <a:bodyPr lIns="73459" rIns="24486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0703" y="5620957"/>
            <a:ext cx="8956852" cy="424383"/>
          </a:xfrm>
        </p:spPr>
        <p:txBody>
          <a:bodyPr anchor="b">
            <a:normAutofit/>
          </a:bodyPr>
          <a:lstStyle>
            <a:lvl1pPr algn="l">
              <a:lnSpc>
                <a:spcPct val="95000"/>
              </a:lnSpc>
              <a:spcBef>
                <a:spcPts val="272"/>
              </a:spcBef>
              <a:defRPr sz="1333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Question and Base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486380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8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 rot="420000">
            <a:off x="8679710" y="2159747"/>
            <a:ext cx="2020453" cy="27836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389247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12191999" cy="6858000"/>
          </a:xfrm>
          <a:effectLst/>
        </p:spPr>
        <p:txBody>
          <a:bodyPr/>
          <a:lstStyle>
            <a:lvl1pPr>
              <a:defRPr baseline="0"/>
            </a:lvl1pPr>
          </a:lstStyle>
          <a:p>
            <a:br>
              <a:rPr lang="en-GB" dirty="0"/>
            </a:br>
            <a:r>
              <a:rPr lang="en-GB" dirty="0"/>
              <a:t>     Copy Desired Image, Select this placeholder, Paste &amp; Then “Send to back”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2125" y="3305918"/>
            <a:ext cx="9457547" cy="1280351"/>
          </a:xfrm>
          <a:effectLst>
            <a:outerShdw blurRad="825500" algn="ctr" rotWithShape="0">
              <a:prstClr val="black">
                <a:alpha val="20000"/>
              </a:prstClr>
            </a:outerShdw>
          </a:effectLst>
        </p:spPr>
        <p:txBody>
          <a:bodyPr anchor="t"/>
          <a:lstStyle>
            <a:lvl1pPr>
              <a:lnSpc>
                <a:spcPct val="80000"/>
              </a:lnSpc>
              <a:spcBef>
                <a:spcPts val="1088"/>
              </a:spcBef>
              <a:defRPr sz="10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DOLOR SIT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7697" y="2476737"/>
            <a:ext cx="8044963" cy="829179"/>
          </a:xfrm>
        </p:spPr>
        <p:txBody>
          <a:bodyPr anchor="b">
            <a:normAutofit/>
          </a:bodyPr>
          <a:lstStyle>
            <a:lvl1pPr>
              <a:spcBef>
                <a:spcPts val="1632"/>
              </a:spcBef>
              <a:defRPr sz="3600" b="0" cap="none" baseline="0">
                <a:solidFill>
                  <a:schemeClr val="bg1"/>
                </a:solidFill>
                <a:effectLst>
                  <a:outerShdw blurRad="2286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Lorem Ipsum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819166" y="6200609"/>
            <a:ext cx="6602617" cy="34692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GB" sz="1067" smtClean="0">
                <a:solidFill>
                  <a:schemeClr val="bg1"/>
                </a:solidFill>
              </a:defRPr>
            </a:lvl1pPr>
          </a:lstStyle>
          <a:p>
            <a:pPr>
              <a:lnSpc>
                <a:spcPct val="85000"/>
              </a:lnSpc>
              <a:spcBef>
                <a:spcPts val="272"/>
              </a:spcBef>
            </a:pPr>
            <a:r>
              <a:rPr lang="en-US"/>
              <a:t>© 2015 Ipsos. 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329753" y="6200609"/>
            <a:ext cx="509900" cy="34692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1067" smtClean="0"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3EC2379-44EA-45BB-B6A5-DB80829FE2CC}" type="slidenum">
              <a:rPr lang="en-US" smtClean="0">
                <a:solidFill>
                  <a:srgbClr val="1F497D"/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404357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Up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8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624441" y="2276392"/>
            <a:ext cx="2455739" cy="322717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2519" y="5626411"/>
            <a:ext cx="8435037" cy="424383"/>
          </a:xfrm>
        </p:spPr>
        <p:txBody>
          <a:bodyPr anchor="b">
            <a:normAutofit/>
          </a:bodyPr>
          <a:lstStyle>
            <a:lvl1pPr algn="l">
              <a:lnSpc>
                <a:spcPct val="95000"/>
              </a:lnSpc>
              <a:spcBef>
                <a:spcPts val="272"/>
              </a:spcBef>
              <a:defRPr sz="1333" cap="none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Question and Base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057950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Box Image [Green]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-11186" y="-19049"/>
            <a:ext cx="6505691" cy="6885440"/>
          </a:xfrm>
          <a:custGeom>
            <a:avLst/>
            <a:gdLst>
              <a:gd name="connsiteX0" fmla="*/ 0 w 4392706"/>
              <a:gd name="connsiteY0" fmla="*/ 0 h 5143500"/>
              <a:gd name="connsiteX1" fmla="*/ 4392706 w 4392706"/>
              <a:gd name="connsiteY1" fmla="*/ 0 h 5143500"/>
              <a:gd name="connsiteX2" fmla="*/ 4392706 w 4392706"/>
              <a:gd name="connsiteY2" fmla="*/ 5143500 h 5143500"/>
              <a:gd name="connsiteX3" fmla="*/ 0 w 4392706"/>
              <a:gd name="connsiteY3" fmla="*/ 5143500 h 5143500"/>
              <a:gd name="connsiteX4" fmla="*/ 0 w 4392706"/>
              <a:gd name="connsiteY4" fmla="*/ 0 h 5143500"/>
              <a:gd name="connsiteX0" fmla="*/ 0 w 4392706"/>
              <a:gd name="connsiteY0" fmla="*/ 8965 h 5152465"/>
              <a:gd name="connsiteX1" fmla="*/ 2707341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392706"/>
              <a:gd name="connsiteY0" fmla="*/ 8965 h 5152465"/>
              <a:gd name="connsiteX1" fmla="*/ 2707341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392706"/>
              <a:gd name="connsiteY0" fmla="*/ 8965 h 5152465"/>
              <a:gd name="connsiteX1" fmla="*/ 2716306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879268"/>
              <a:gd name="connsiteY0" fmla="*/ 8965 h 5158757"/>
              <a:gd name="connsiteX1" fmla="*/ 2716306 w 4879268"/>
              <a:gd name="connsiteY1" fmla="*/ 0 h 5158757"/>
              <a:gd name="connsiteX2" fmla="*/ 4879268 w 4879268"/>
              <a:gd name="connsiteY2" fmla="*/ 5158757 h 5158757"/>
              <a:gd name="connsiteX3" fmla="*/ 0 w 4879268"/>
              <a:gd name="connsiteY3" fmla="*/ 5152465 h 5158757"/>
              <a:gd name="connsiteX4" fmla="*/ 0 w 4879268"/>
              <a:gd name="connsiteY4" fmla="*/ 8965 h 5158757"/>
              <a:gd name="connsiteX0" fmla="*/ 0 w 4879268"/>
              <a:gd name="connsiteY0" fmla="*/ 2673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2673 h 5152465"/>
              <a:gd name="connsiteX0" fmla="*/ 0 w 4879268"/>
              <a:gd name="connsiteY0" fmla="*/ 8965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8965 h 5152465"/>
              <a:gd name="connsiteX0" fmla="*/ 0 w 4879268"/>
              <a:gd name="connsiteY0" fmla="*/ 15257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15257 h 5152465"/>
              <a:gd name="connsiteX0" fmla="*/ 0 w 4879268"/>
              <a:gd name="connsiteY0" fmla="*/ 15257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15257 h 5152465"/>
              <a:gd name="connsiteX0" fmla="*/ 8389 w 4879268"/>
              <a:gd name="connsiteY0" fmla="*/ 8966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8389 w 4879268"/>
              <a:gd name="connsiteY4" fmla="*/ 8966 h 5152465"/>
              <a:gd name="connsiteX0" fmla="*/ 8389 w 4879268"/>
              <a:gd name="connsiteY0" fmla="*/ 0 h 5152725"/>
              <a:gd name="connsiteX1" fmla="*/ 2716306 w 4879268"/>
              <a:gd name="connsiteY1" fmla="*/ 260 h 5152725"/>
              <a:gd name="connsiteX2" fmla="*/ 4879268 w 4879268"/>
              <a:gd name="connsiteY2" fmla="*/ 5152725 h 5152725"/>
              <a:gd name="connsiteX3" fmla="*/ 0 w 4879268"/>
              <a:gd name="connsiteY3" fmla="*/ 5146433 h 5152725"/>
              <a:gd name="connsiteX4" fmla="*/ 8389 w 4879268"/>
              <a:gd name="connsiteY4" fmla="*/ 0 h 51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9268" h="5152725">
                <a:moveTo>
                  <a:pt x="8389" y="0"/>
                </a:moveTo>
                <a:lnTo>
                  <a:pt x="2716306" y="260"/>
                </a:lnTo>
                <a:lnTo>
                  <a:pt x="4879268" y="5152725"/>
                </a:lnTo>
                <a:lnTo>
                  <a:pt x="0" y="5146433"/>
                </a:lnTo>
                <a:cubicBezTo>
                  <a:pt x="2796" y="3434031"/>
                  <a:pt x="5593" y="1712402"/>
                  <a:pt x="838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03694" y="1851262"/>
            <a:ext cx="5622567" cy="2997135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aseline="0">
                <a:solidFill>
                  <a:schemeClr val="bg1"/>
                </a:solidFill>
              </a:defRPr>
            </a:lvl1pPr>
            <a:lvl2pPr marL="4320" indent="0" algn="l">
              <a:lnSpc>
                <a:spcPct val="90000"/>
              </a:lnSpc>
              <a:spcBef>
                <a:spcPts val="544"/>
              </a:spcBef>
              <a:buNone/>
              <a:tabLst/>
              <a:defRPr sz="2933" baseline="0">
                <a:solidFill>
                  <a:schemeClr val="bg1">
                    <a:alpha val="70000"/>
                  </a:schemeClr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Slide Title</a:t>
            </a:r>
          </a:p>
          <a:p>
            <a:pPr lvl="1"/>
            <a:r>
              <a:rPr lang="en-US" dirty="0"/>
              <a:t>Lorem ipsum dolor sit amet, consectetuer adipiscing elit. Maecenas porttitor congue </a:t>
            </a:r>
            <a:r>
              <a:rPr lang="en-US" dirty="0" err="1"/>
              <a:t>massa</a:t>
            </a:r>
            <a:r>
              <a:rPr lang="en-US" dirty="0"/>
              <a:t>.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819167" y="6221081"/>
            <a:ext cx="4219216" cy="35932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GB" sz="1067" cap="none" baseline="0" smtClean="0"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272"/>
              </a:spcBef>
            </a:pPr>
            <a:r>
              <a:rPr lang="en-US"/>
              <a:t>© 2015 Ipsos. 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7"/>
          </p:nvPr>
        </p:nvSpPr>
        <p:spPr>
          <a:xfrm>
            <a:off x="329753" y="6221081"/>
            <a:ext cx="509900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US" sz="1067" cap="none" baseline="0" smtClean="0"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3EC2379-44EA-45BB-B6A5-DB80829FE2CC}" type="slidenum">
              <a:rPr lang="en-US" smtClean="0">
                <a:solidFill>
                  <a:srgbClr val="1F497D"/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srgbClr val="1F497D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24" name="Picture 23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5" name="Picture 24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1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485608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ide image [Green]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05338" y="2803723"/>
            <a:ext cx="2920924" cy="997196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819166" y="6221081"/>
            <a:ext cx="6602617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GB" sz="1067" cap="none" baseline="0" smtClean="0"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272"/>
              </a:spcBef>
            </a:pPr>
            <a:r>
              <a:rPr lang="en-US"/>
              <a:t>© 2015 Ipsos. 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7"/>
          </p:nvPr>
        </p:nvSpPr>
        <p:spPr>
          <a:xfrm>
            <a:off x="329753" y="6221081"/>
            <a:ext cx="509900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US" sz="1067" cap="none" baseline="0" smtClean="0"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3EC2379-44EA-45BB-B6A5-DB80829FE2CC}" type="slidenum">
              <a:rPr lang="en-US" smtClean="0">
                <a:solidFill>
                  <a:srgbClr val="1F497D"/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" y="-9525"/>
            <a:ext cx="7907617" cy="6867525"/>
          </a:xfrm>
          <a:custGeom>
            <a:avLst/>
            <a:gdLst>
              <a:gd name="connsiteX0" fmla="*/ 0 w 6438900"/>
              <a:gd name="connsiteY0" fmla="*/ 0 h 5143500"/>
              <a:gd name="connsiteX1" fmla="*/ 6438900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438900"/>
              <a:gd name="connsiteY0" fmla="*/ 0 h 5143500"/>
              <a:gd name="connsiteX1" fmla="*/ 4654924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340288"/>
              <a:gd name="connsiteY0" fmla="*/ 0 h 5143500"/>
              <a:gd name="connsiteX1" fmla="*/ 4654924 w 6340288"/>
              <a:gd name="connsiteY1" fmla="*/ 0 h 5143500"/>
              <a:gd name="connsiteX2" fmla="*/ 6340288 w 6340288"/>
              <a:gd name="connsiteY2" fmla="*/ 5143500 h 5143500"/>
              <a:gd name="connsiteX3" fmla="*/ 0 w 6340288"/>
              <a:gd name="connsiteY3" fmla="*/ 5143500 h 5143500"/>
              <a:gd name="connsiteX4" fmla="*/ 0 w 6340288"/>
              <a:gd name="connsiteY4" fmla="*/ 0 h 5143500"/>
              <a:gd name="connsiteX0" fmla="*/ 0 w 6616513"/>
              <a:gd name="connsiteY0" fmla="*/ 0 h 5143500"/>
              <a:gd name="connsiteX1" fmla="*/ 4654924 w 6616513"/>
              <a:gd name="connsiteY1" fmla="*/ 0 h 5143500"/>
              <a:gd name="connsiteX2" fmla="*/ 6616513 w 6616513"/>
              <a:gd name="connsiteY2" fmla="*/ 5143500 h 5143500"/>
              <a:gd name="connsiteX3" fmla="*/ 0 w 6616513"/>
              <a:gd name="connsiteY3" fmla="*/ 5143500 h 5143500"/>
              <a:gd name="connsiteX4" fmla="*/ 0 w 6616513"/>
              <a:gd name="connsiteY4" fmla="*/ 0 h 5143500"/>
              <a:gd name="connsiteX0" fmla="*/ 0 w 6616513"/>
              <a:gd name="connsiteY0" fmla="*/ 7144 h 5150644"/>
              <a:gd name="connsiteX1" fmla="*/ 3578599 w 6616513"/>
              <a:gd name="connsiteY1" fmla="*/ 0 h 5150644"/>
              <a:gd name="connsiteX2" fmla="*/ 6616513 w 6616513"/>
              <a:gd name="connsiteY2" fmla="*/ 5150644 h 5150644"/>
              <a:gd name="connsiteX3" fmla="*/ 0 w 6616513"/>
              <a:gd name="connsiteY3" fmla="*/ 5150644 h 5150644"/>
              <a:gd name="connsiteX4" fmla="*/ 0 w 6616513"/>
              <a:gd name="connsiteY4" fmla="*/ 7144 h 5150644"/>
              <a:gd name="connsiteX0" fmla="*/ 0 w 5930713"/>
              <a:gd name="connsiteY0" fmla="*/ 7144 h 5150644"/>
              <a:gd name="connsiteX1" fmla="*/ 3578599 w 5930713"/>
              <a:gd name="connsiteY1" fmla="*/ 0 h 5150644"/>
              <a:gd name="connsiteX2" fmla="*/ 5930713 w 5930713"/>
              <a:gd name="connsiteY2" fmla="*/ 5150644 h 5150644"/>
              <a:gd name="connsiteX3" fmla="*/ 0 w 5930713"/>
              <a:gd name="connsiteY3" fmla="*/ 5150644 h 5150644"/>
              <a:gd name="connsiteX4" fmla="*/ 0 w 5930713"/>
              <a:gd name="connsiteY4" fmla="*/ 7144 h 515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713" h="5150644">
                <a:moveTo>
                  <a:pt x="0" y="7144"/>
                </a:moveTo>
                <a:lnTo>
                  <a:pt x="3578599" y="0"/>
                </a:lnTo>
                <a:lnTo>
                  <a:pt x="5930713" y="5150644"/>
                </a:lnTo>
                <a:lnTo>
                  <a:pt x="0" y="5150644"/>
                </a:lnTo>
                <a:lnTo>
                  <a:pt x="0" y="7144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18" name="Group 17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9" name="Picture 18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0" name="Picture 19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6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39787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7" y="1304506"/>
            <a:ext cx="264507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3318390" y="1304506"/>
            <a:ext cx="264715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9133978" y="1304506"/>
            <a:ext cx="264715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6226185" y="1304506"/>
            <a:ext cx="264715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1907533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Box Image [Red]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-11186" y="-19049"/>
            <a:ext cx="6505691" cy="6885440"/>
          </a:xfrm>
          <a:custGeom>
            <a:avLst/>
            <a:gdLst>
              <a:gd name="connsiteX0" fmla="*/ 0 w 4392706"/>
              <a:gd name="connsiteY0" fmla="*/ 0 h 5143500"/>
              <a:gd name="connsiteX1" fmla="*/ 4392706 w 4392706"/>
              <a:gd name="connsiteY1" fmla="*/ 0 h 5143500"/>
              <a:gd name="connsiteX2" fmla="*/ 4392706 w 4392706"/>
              <a:gd name="connsiteY2" fmla="*/ 5143500 h 5143500"/>
              <a:gd name="connsiteX3" fmla="*/ 0 w 4392706"/>
              <a:gd name="connsiteY3" fmla="*/ 5143500 h 5143500"/>
              <a:gd name="connsiteX4" fmla="*/ 0 w 4392706"/>
              <a:gd name="connsiteY4" fmla="*/ 0 h 5143500"/>
              <a:gd name="connsiteX0" fmla="*/ 0 w 4392706"/>
              <a:gd name="connsiteY0" fmla="*/ 8965 h 5152465"/>
              <a:gd name="connsiteX1" fmla="*/ 2707341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392706"/>
              <a:gd name="connsiteY0" fmla="*/ 8965 h 5152465"/>
              <a:gd name="connsiteX1" fmla="*/ 2707341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392706"/>
              <a:gd name="connsiteY0" fmla="*/ 8965 h 5152465"/>
              <a:gd name="connsiteX1" fmla="*/ 2716306 w 4392706"/>
              <a:gd name="connsiteY1" fmla="*/ 0 h 5152465"/>
              <a:gd name="connsiteX2" fmla="*/ 4392706 w 4392706"/>
              <a:gd name="connsiteY2" fmla="*/ 5152465 h 5152465"/>
              <a:gd name="connsiteX3" fmla="*/ 0 w 4392706"/>
              <a:gd name="connsiteY3" fmla="*/ 5152465 h 5152465"/>
              <a:gd name="connsiteX4" fmla="*/ 0 w 4392706"/>
              <a:gd name="connsiteY4" fmla="*/ 8965 h 5152465"/>
              <a:gd name="connsiteX0" fmla="*/ 0 w 4879268"/>
              <a:gd name="connsiteY0" fmla="*/ 8965 h 5158757"/>
              <a:gd name="connsiteX1" fmla="*/ 2716306 w 4879268"/>
              <a:gd name="connsiteY1" fmla="*/ 0 h 5158757"/>
              <a:gd name="connsiteX2" fmla="*/ 4879268 w 4879268"/>
              <a:gd name="connsiteY2" fmla="*/ 5158757 h 5158757"/>
              <a:gd name="connsiteX3" fmla="*/ 0 w 4879268"/>
              <a:gd name="connsiteY3" fmla="*/ 5152465 h 5158757"/>
              <a:gd name="connsiteX4" fmla="*/ 0 w 4879268"/>
              <a:gd name="connsiteY4" fmla="*/ 8965 h 5158757"/>
              <a:gd name="connsiteX0" fmla="*/ 0 w 4879268"/>
              <a:gd name="connsiteY0" fmla="*/ 2673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2673 h 5152465"/>
              <a:gd name="connsiteX0" fmla="*/ 0 w 4879268"/>
              <a:gd name="connsiteY0" fmla="*/ 8965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8965 h 5152465"/>
              <a:gd name="connsiteX0" fmla="*/ 0 w 4879268"/>
              <a:gd name="connsiteY0" fmla="*/ 15257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15257 h 5152465"/>
              <a:gd name="connsiteX0" fmla="*/ 0 w 4879268"/>
              <a:gd name="connsiteY0" fmla="*/ 15257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0 w 4879268"/>
              <a:gd name="connsiteY4" fmla="*/ 15257 h 5152465"/>
              <a:gd name="connsiteX0" fmla="*/ 8389 w 4879268"/>
              <a:gd name="connsiteY0" fmla="*/ 8966 h 5152465"/>
              <a:gd name="connsiteX1" fmla="*/ 2716306 w 4879268"/>
              <a:gd name="connsiteY1" fmla="*/ 0 h 5152465"/>
              <a:gd name="connsiteX2" fmla="*/ 4879268 w 4879268"/>
              <a:gd name="connsiteY2" fmla="*/ 5152465 h 5152465"/>
              <a:gd name="connsiteX3" fmla="*/ 0 w 4879268"/>
              <a:gd name="connsiteY3" fmla="*/ 5146173 h 5152465"/>
              <a:gd name="connsiteX4" fmla="*/ 8389 w 4879268"/>
              <a:gd name="connsiteY4" fmla="*/ 8966 h 5152465"/>
              <a:gd name="connsiteX0" fmla="*/ 8389 w 4879268"/>
              <a:gd name="connsiteY0" fmla="*/ 0 h 5152725"/>
              <a:gd name="connsiteX1" fmla="*/ 2716306 w 4879268"/>
              <a:gd name="connsiteY1" fmla="*/ 260 h 5152725"/>
              <a:gd name="connsiteX2" fmla="*/ 4879268 w 4879268"/>
              <a:gd name="connsiteY2" fmla="*/ 5152725 h 5152725"/>
              <a:gd name="connsiteX3" fmla="*/ 0 w 4879268"/>
              <a:gd name="connsiteY3" fmla="*/ 5146433 h 5152725"/>
              <a:gd name="connsiteX4" fmla="*/ 8389 w 4879268"/>
              <a:gd name="connsiteY4" fmla="*/ 0 h 51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9268" h="5152725">
                <a:moveTo>
                  <a:pt x="8389" y="0"/>
                </a:moveTo>
                <a:lnTo>
                  <a:pt x="2716306" y="260"/>
                </a:lnTo>
                <a:lnTo>
                  <a:pt x="4879268" y="5152725"/>
                </a:lnTo>
                <a:lnTo>
                  <a:pt x="0" y="5146433"/>
                </a:lnTo>
                <a:cubicBezTo>
                  <a:pt x="2796" y="3434031"/>
                  <a:pt x="5593" y="1712402"/>
                  <a:pt x="838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26734" y="1851262"/>
            <a:ext cx="5622567" cy="2997135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 baseline="0">
                <a:solidFill>
                  <a:schemeClr val="bg1"/>
                </a:solidFill>
              </a:defRPr>
            </a:lvl1pPr>
            <a:lvl2pPr marL="4320" indent="0" algn="l">
              <a:lnSpc>
                <a:spcPct val="90000"/>
              </a:lnSpc>
              <a:spcBef>
                <a:spcPts val="544"/>
              </a:spcBef>
              <a:buNone/>
              <a:tabLst/>
              <a:defRPr sz="2933" baseline="0">
                <a:solidFill>
                  <a:schemeClr val="bg1">
                    <a:alpha val="70000"/>
                  </a:schemeClr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Slide Title</a:t>
            </a:r>
          </a:p>
          <a:p>
            <a:pPr lvl="1"/>
            <a:r>
              <a:rPr lang="en-US" dirty="0"/>
              <a:t>Lorem ipsum dolor sit amet, consectetuer adipiscing elit. Maecenas porttitor congue </a:t>
            </a:r>
            <a:r>
              <a:rPr lang="en-US" dirty="0" err="1"/>
              <a:t>massa</a:t>
            </a:r>
            <a:r>
              <a:rPr lang="en-US" dirty="0"/>
              <a:t>.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819166" y="6221081"/>
            <a:ext cx="6602617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GB" sz="1067" cap="none" baseline="0" smtClean="0"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272"/>
              </a:spcBef>
            </a:pPr>
            <a:r>
              <a:rPr lang="en-US"/>
              <a:t>© 2015 Ipsos. </a:t>
            </a:r>
            <a:endParaRPr lang="en-US" dirty="0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7"/>
          </p:nvPr>
        </p:nvSpPr>
        <p:spPr>
          <a:xfrm>
            <a:off x="329753" y="6221081"/>
            <a:ext cx="509900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US" sz="1067" cap="none" baseline="0" smtClean="0"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3EC2379-44EA-45BB-B6A5-DB80829FE2CC}" type="slidenum">
              <a:rPr lang="en-US" smtClean="0">
                <a:solidFill>
                  <a:srgbClr val="1F497D"/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srgbClr val="1F497D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21" name="Picture 20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2" name="Picture 21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6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026909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ide image [Red]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-11951"/>
            <a:ext cx="8417860" cy="6905811"/>
          </a:xfrm>
          <a:custGeom>
            <a:avLst/>
            <a:gdLst>
              <a:gd name="connsiteX0" fmla="*/ 0 w 6438900"/>
              <a:gd name="connsiteY0" fmla="*/ 0 h 5143500"/>
              <a:gd name="connsiteX1" fmla="*/ 6438900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438900"/>
              <a:gd name="connsiteY0" fmla="*/ 0 h 5143500"/>
              <a:gd name="connsiteX1" fmla="*/ 4654924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340288"/>
              <a:gd name="connsiteY0" fmla="*/ 0 h 5143500"/>
              <a:gd name="connsiteX1" fmla="*/ 4654924 w 6340288"/>
              <a:gd name="connsiteY1" fmla="*/ 0 h 5143500"/>
              <a:gd name="connsiteX2" fmla="*/ 6340288 w 6340288"/>
              <a:gd name="connsiteY2" fmla="*/ 5143500 h 5143500"/>
              <a:gd name="connsiteX3" fmla="*/ 0 w 6340288"/>
              <a:gd name="connsiteY3" fmla="*/ 5143500 h 5143500"/>
              <a:gd name="connsiteX4" fmla="*/ 0 w 6340288"/>
              <a:gd name="connsiteY4" fmla="*/ 0 h 5143500"/>
              <a:gd name="connsiteX0" fmla="*/ 0 w 6205818"/>
              <a:gd name="connsiteY0" fmla="*/ 0 h 5143500"/>
              <a:gd name="connsiteX1" fmla="*/ 4654924 w 6205818"/>
              <a:gd name="connsiteY1" fmla="*/ 0 h 5143500"/>
              <a:gd name="connsiteX2" fmla="*/ 6205818 w 6205818"/>
              <a:gd name="connsiteY2" fmla="*/ 5134535 h 5143500"/>
              <a:gd name="connsiteX3" fmla="*/ 0 w 6205818"/>
              <a:gd name="connsiteY3" fmla="*/ 5143500 h 5143500"/>
              <a:gd name="connsiteX4" fmla="*/ 0 w 6205818"/>
              <a:gd name="connsiteY4" fmla="*/ 0 h 5143500"/>
              <a:gd name="connsiteX0" fmla="*/ 0 w 6205818"/>
              <a:gd name="connsiteY0" fmla="*/ 0 h 5143500"/>
              <a:gd name="connsiteX1" fmla="*/ 4493559 w 6205818"/>
              <a:gd name="connsiteY1" fmla="*/ 17930 h 5143500"/>
              <a:gd name="connsiteX2" fmla="*/ 6205818 w 6205818"/>
              <a:gd name="connsiteY2" fmla="*/ 5134535 h 5143500"/>
              <a:gd name="connsiteX3" fmla="*/ 0 w 6205818"/>
              <a:gd name="connsiteY3" fmla="*/ 5143500 h 5143500"/>
              <a:gd name="connsiteX4" fmla="*/ 0 w 6205818"/>
              <a:gd name="connsiteY4" fmla="*/ 0 h 5143500"/>
              <a:gd name="connsiteX0" fmla="*/ 0 w 6205818"/>
              <a:gd name="connsiteY0" fmla="*/ 0 h 5143500"/>
              <a:gd name="connsiteX1" fmla="*/ 4502524 w 6205818"/>
              <a:gd name="connsiteY1" fmla="*/ 26895 h 5143500"/>
              <a:gd name="connsiteX2" fmla="*/ 6205818 w 6205818"/>
              <a:gd name="connsiteY2" fmla="*/ 5134535 h 5143500"/>
              <a:gd name="connsiteX3" fmla="*/ 0 w 6205818"/>
              <a:gd name="connsiteY3" fmla="*/ 5143500 h 5143500"/>
              <a:gd name="connsiteX4" fmla="*/ 0 w 6205818"/>
              <a:gd name="connsiteY4" fmla="*/ 0 h 5143500"/>
              <a:gd name="connsiteX0" fmla="*/ 0 w 6205818"/>
              <a:gd name="connsiteY0" fmla="*/ 0 h 5143500"/>
              <a:gd name="connsiteX1" fmla="*/ 4502524 w 6205818"/>
              <a:gd name="connsiteY1" fmla="*/ 1 h 5143500"/>
              <a:gd name="connsiteX2" fmla="*/ 6205818 w 6205818"/>
              <a:gd name="connsiteY2" fmla="*/ 5134535 h 5143500"/>
              <a:gd name="connsiteX3" fmla="*/ 0 w 6205818"/>
              <a:gd name="connsiteY3" fmla="*/ 5143500 h 5143500"/>
              <a:gd name="connsiteX4" fmla="*/ 0 w 6205818"/>
              <a:gd name="connsiteY4" fmla="*/ 0 h 5143500"/>
              <a:gd name="connsiteX0" fmla="*/ 0 w 6223748"/>
              <a:gd name="connsiteY0" fmla="*/ 0 h 5143500"/>
              <a:gd name="connsiteX1" fmla="*/ 4502524 w 6223748"/>
              <a:gd name="connsiteY1" fmla="*/ 1 h 5143500"/>
              <a:gd name="connsiteX2" fmla="*/ 6223748 w 6223748"/>
              <a:gd name="connsiteY2" fmla="*/ 5143499 h 5143500"/>
              <a:gd name="connsiteX3" fmla="*/ 0 w 6223748"/>
              <a:gd name="connsiteY3" fmla="*/ 5143500 h 5143500"/>
              <a:gd name="connsiteX4" fmla="*/ 0 w 6223748"/>
              <a:gd name="connsiteY4" fmla="*/ 0 h 5143500"/>
              <a:gd name="connsiteX0" fmla="*/ 0 w 6223748"/>
              <a:gd name="connsiteY0" fmla="*/ 8964 h 5152464"/>
              <a:gd name="connsiteX1" fmla="*/ 4529418 w 6223748"/>
              <a:gd name="connsiteY1" fmla="*/ 0 h 5152464"/>
              <a:gd name="connsiteX2" fmla="*/ 6223748 w 6223748"/>
              <a:gd name="connsiteY2" fmla="*/ 5152463 h 5152464"/>
              <a:gd name="connsiteX3" fmla="*/ 0 w 6223748"/>
              <a:gd name="connsiteY3" fmla="*/ 5152464 h 5152464"/>
              <a:gd name="connsiteX4" fmla="*/ 0 w 6223748"/>
              <a:gd name="connsiteY4" fmla="*/ 8964 h 5152464"/>
              <a:gd name="connsiteX0" fmla="*/ 0 w 6313395"/>
              <a:gd name="connsiteY0" fmla="*/ 8964 h 5179357"/>
              <a:gd name="connsiteX1" fmla="*/ 4529418 w 6313395"/>
              <a:gd name="connsiteY1" fmla="*/ 0 h 5179357"/>
              <a:gd name="connsiteX2" fmla="*/ 6313395 w 6313395"/>
              <a:gd name="connsiteY2" fmla="*/ 5179357 h 5179357"/>
              <a:gd name="connsiteX3" fmla="*/ 0 w 6313395"/>
              <a:gd name="connsiteY3" fmla="*/ 5152464 h 5179357"/>
              <a:gd name="connsiteX4" fmla="*/ 0 w 6313395"/>
              <a:gd name="connsiteY4" fmla="*/ 8964 h 5179357"/>
              <a:gd name="connsiteX0" fmla="*/ 0 w 6313395"/>
              <a:gd name="connsiteY0" fmla="*/ 8964 h 5179358"/>
              <a:gd name="connsiteX1" fmla="*/ 4529418 w 6313395"/>
              <a:gd name="connsiteY1" fmla="*/ 0 h 5179358"/>
              <a:gd name="connsiteX2" fmla="*/ 6313395 w 6313395"/>
              <a:gd name="connsiteY2" fmla="*/ 5179357 h 5179358"/>
              <a:gd name="connsiteX3" fmla="*/ 8965 w 6313395"/>
              <a:gd name="connsiteY3" fmla="*/ 5179358 h 5179358"/>
              <a:gd name="connsiteX4" fmla="*/ 0 w 6313395"/>
              <a:gd name="connsiteY4" fmla="*/ 8964 h 517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3395" h="5179358">
                <a:moveTo>
                  <a:pt x="0" y="8964"/>
                </a:moveTo>
                <a:lnTo>
                  <a:pt x="4529418" y="0"/>
                </a:lnTo>
                <a:lnTo>
                  <a:pt x="6313395" y="5179357"/>
                </a:lnTo>
                <a:lnTo>
                  <a:pt x="8965" y="5179358"/>
                </a:lnTo>
                <a:cubicBezTo>
                  <a:pt x="5977" y="3455893"/>
                  <a:pt x="2988" y="1732429"/>
                  <a:pt x="0" y="8964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85400" y="2711395"/>
            <a:ext cx="2643779" cy="1181863"/>
          </a:xfrm>
        </p:spPr>
        <p:txBody>
          <a:bodyPr anchor="ctr"/>
          <a:lstStyle>
            <a:lvl1pPr>
              <a:defRPr sz="426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819166" y="6221081"/>
            <a:ext cx="6602617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GB" sz="1067" cap="none" baseline="0" smtClean="0"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272"/>
              </a:spcBef>
            </a:pPr>
            <a:r>
              <a:rPr lang="en-US"/>
              <a:t>© 2015 Ipsos. </a:t>
            </a:r>
            <a:endParaRPr lang="en-US" dirty="0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7"/>
          </p:nvPr>
        </p:nvSpPr>
        <p:spPr>
          <a:xfrm>
            <a:off x="329753" y="6221081"/>
            <a:ext cx="509900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US" sz="1067" cap="none" baseline="0" smtClean="0"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3EC2379-44EA-45BB-B6A5-DB80829FE2CC}" type="slidenum">
              <a:rPr lang="en-US" smtClean="0">
                <a:solidFill>
                  <a:srgbClr val="1F497D"/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srgbClr val="1F497D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9" name="Picture 18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1" name="Picture 20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6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201383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ide image [Red]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85400" y="2711395"/>
            <a:ext cx="2643779" cy="1181863"/>
          </a:xfrm>
        </p:spPr>
        <p:txBody>
          <a:bodyPr anchor="ctr"/>
          <a:lstStyle>
            <a:lvl1pPr>
              <a:defRPr sz="426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819166" y="6221081"/>
            <a:ext cx="6602617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GB" sz="1067" cap="none" baseline="0" smtClean="0"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272"/>
              </a:spcBef>
            </a:pPr>
            <a:r>
              <a:rPr lang="en-US"/>
              <a:t>© 2015 Ipsos. </a:t>
            </a:r>
            <a:endParaRPr lang="en-US" dirty="0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7"/>
          </p:nvPr>
        </p:nvSpPr>
        <p:spPr>
          <a:xfrm>
            <a:off x="329753" y="6221081"/>
            <a:ext cx="509900" cy="3469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US" sz="1067" cap="none" baseline="0" smtClean="0">
                <a:solidFill>
                  <a:schemeClr val="bg1"/>
                </a:solidFill>
              </a:defRPr>
            </a:lvl1pPr>
          </a:lstStyle>
          <a:p>
            <a:pPr algn="r">
              <a:defRPr/>
            </a:pPr>
            <a:fld id="{03EC2379-44EA-45BB-B6A5-DB80829FE2CC}" type="slidenum">
              <a:rPr lang="en-US" smtClean="0">
                <a:solidFill>
                  <a:srgbClr val="1F497D"/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" y="-9525"/>
            <a:ext cx="7907617" cy="6867525"/>
          </a:xfrm>
          <a:custGeom>
            <a:avLst/>
            <a:gdLst>
              <a:gd name="connsiteX0" fmla="*/ 0 w 6438900"/>
              <a:gd name="connsiteY0" fmla="*/ 0 h 5143500"/>
              <a:gd name="connsiteX1" fmla="*/ 6438900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438900"/>
              <a:gd name="connsiteY0" fmla="*/ 0 h 5143500"/>
              <a:gd name="connsiteX1" fmla="*/ 4654924 w 6438900"/>
              <a:gd name="connsiteY1" fmla="*/ 0 h 5143500"/>
              <a:gd name="connsiteX2" fmla="*/ 6438900 w 6438900"/>
              <a:gd name="connsiteY2" fmla="*/ 5143500 h 5143500"/>
              <a:gd name="connsiteX3" fmla="*/ 0 w 6438900"/>
              <a:gd name="connsiteY3" fmla="*/ 5143500 h 5143500"/>
              <a:gd name="connsiteX4" fmla="*/ 0 w 6438900"/>
              <a:gd name="connsiteY4" fmla="*/ 0 h 5143500"/>
              <a:gd name="connsiteX0" fmla="*/ 0 w 6340288"/>
              <a:gd name="connsiteY0" fmla="*/ 0 h 5143500"/>
              <a:gd name="connsiteX1" fmla="*/ 4654924 w 6340288"/>
              <a:gd name="connsiteY1" fmla="*/ 0 h 5143500"/>
              <a:gd name="connsiteX2" fmla="*/ 6340288 w 6340288"/>
              <a:gd name="connsiteY2" fmla="*/ 5143500 h 5143500"/>
              <a:gd name="connsiteX3" fmla="*/ 0 w 6340288"/>
              <a:gd name="connsiteY3" fmla="*/ 5143500 h 5143500"/>
              <a:gd name="connsiteX4" fmla="*/ 0 w 6340288"/>
              <a:gd name="connsiteY4" fmla="*/ 0 h 5143500"/>
              <a:gd name="connsiteX0" fmla="*/ 0 w 6616513"/>
              <a:gd name="connsiteY0" fmla="*/ 0 h 5143500"/>
              <a:gd name="connsiteX1" fmla="*/ 4654924 w 6616513"/>
              <a:gd name="connsiteY1" fmla="*/ 0 h 5143500"/>
              <a:gd name="connsiteX2" fmla="*/ 6616513 w 6616513"/>
              <a:gd name="connsiteY2" fmla="*/ 5143500 h 5143500"/>
              <a:gd name="connsiteX3" fmla="*/ 0 w 6616513"/>
              <a:gd name="connsiteY3" fmla="*/ 5143500 h 5143500"/>
              <a:gd name="connsiteX4" fmla="*/ 0 w 6616513"/>
              <a:gd name="connsiteY4" fmla="*/ 0 h 5143500"/>
              <a:gd name="connsiteX0" fmla="*/ 0 w 6616513"/>
              <a:gd name="connsiteY0" fmla="*/ 7144 h 5150644"/>
              <a:gd name="connsiteX1" fmla="*/ 3578599 w 6616513"/>
              <a:gd name="connsiteY1" fmla="*/ 0 h 5150644"/>
              <a:gd name="connsiteX2" fmla="*/ 6616513 w 6616513"/>
              <a:gd name="connsiteY2" fmla="*/ 5150644 h 5150644"/>
              <a:gd name="connsiteX3" fmla="*/ 0 w 6616513"/>
              <a:gd name="connsiteY3" fmla="*/ 5150644 h 5150644"/>
              <a:gd name="connsiteX4" fmla="*/ 0 w 6616513"/>
              <a:gd name="connsiteY4" fmla="*/ 7144 h 5150644"/>
              <a:gd name="connsiteX0" fmla="*/ 0 w 5930713"/>
              <a:gd name="connsiteY0" fmla="*/ 7144 h 5150644"/>
              <a:gd name="connsiteX1" fmla="*/ 3578599 w 5930713"/>
              <a:gd name="connsiteY1" fmla="*/ 0 h 5150644"/>
              <a:gd name="connsiteX2" fmla="*/ 5930713 w 5930713"/>
              <a:gd name="connsiteY2" fmla="*/ 5150644 h 5150644"/>
              <a:gd name="connsiteX3" fmla="*/ 0 w 5930713"/>
              <a:gd name="connsiteY3" fmla="*/ 5150644 h 5150644"/>
              <a:gd name="connsiteX4" fmla="*/ 0 w 5930713"/>
              <a:gd name="connsiteY4" fmla="*/ 7144 h 515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713" h="5150644">
                <a:moveTo>
                  <a:pt x="0" y="7144"/>
                </a:moveTo>
                <a:lnTo>
                  <a:pt x="3578599" y="0"/>
                </a:lnTo>
                <a:lnTo>
                  <a:pt x="5930713" y="5150644"/>
                </a:lnTo>
                <a:lnTo>
                  <a:pt x="0" y="5150644"/>
                </a:lnTo>
                <a:lnTo>
                  <a:pt x="0" y="7144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18" name="Group 17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9" name="Picture 18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0" name="Picture 19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5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83505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0444" y="3306923"/>
            <a:ext cx="9457547" cy="1280351"/>
          </a:xfrm>
        </p:spPr>
        <p:txBody>
          <a:bodyPr lIns="0" anchor="t"/>
          <a:lstStyle>
            <a:lvl1pPr>
              <a:lnSpc>
                <a:spcPct val="80000"/>
              </a:lnSpc>
              <a:spcBef>
                <a:spcPts val="1088"/>
              </a:spcBef>
              <a:defRPr sz="10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DOLOR SIT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95752" y="2477745"/>
            <a:ext cx="8044963" cy="829179"/>
          </a:xfrm>
        </p:spPr>
        <p:txBody>
          <a:bodyPr anchor="b">
            <a:normAutofit/>
          </a:bodyPr>
          <a:lstStyle>
            <a:lvl1pPr>
              <a:spcBef>
                <a:spcPts val="1632"/>
              </a:spcBef>
              <a:defRPr sz="36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2" name="Picture 11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14" name="Picture 13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2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646358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1_Title Only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6" y="331101"/>
            <a:ext cx="897780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2" name="Picture 11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19" name="Picture 18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4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548377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1_Text Optio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7" y="331101"/>
            <a:ext cx="8977799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09836" y="1851262"/>
            <a:ext cx="10514221" cy="35240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3" name="Picture 12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0" name="Picture 19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5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269590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1_Bullets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7" y="331101"/>
            <a:ext cx="8977799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09836" y="1851262"/>
            <a:ext cx="10514221" cy="35240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3" name="Picture 12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0" name="Picture 19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5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716055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2_Title Onl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6" y="331101"/>
            <a:ext cx="897780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2" name="Picture 11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13" name="Picture 12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4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411959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2_Text Option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6" y="857959"/>
            <a:ext cx="11539460" cy="6093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12001" y="1851257"/>
            <a:ext cx="10493855" cy="35240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3" name="Picture 12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0" name="Picture 19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5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616070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2_Bullets Onl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6" y="857959"/>
            <a:ext cx="11539460" cy="6093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001" y="331101"/>
            <a:ext cx="896772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1154" y="1865607"/>
            <a:ext cx="11051116" cy="3519196"/>
          </a:xfrm>
        </p:spPr>
        <p:txBody>
          <a:bodyPr/>
          <a:lstStyle>
            <a:lvl1pPr marL="234945" indent="-234945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cap="none">
                <a:solidFill>
                  <a:schemeClr val="bg1"/>
                </a:solidFill>
              </a:defRPr>
            </a:lvl1pPr>
            <a:lvl2pPr marL="634984" indent="-222245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–"/>
              <a:tabLst/>
              <a:defRPr sz="1600">
                <a:solidFill>
                  <a:schemeClr val="bg1"/>
                </a:solidFill>
              </a:defRPr>
            </a:lvl2pPr>
            <a:lvl3pPr marL="922844" indent="-23706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8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5pPr marL="1291134" indent="-2328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85000"/>
              <a:buFont typeface="Arial" panose="020B0604020202020204" pitchFamily="34" charset="0"/>
              <a:buChar char="-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20" name="Picture 19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1" name="Picture 20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6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40491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6" y="1304506"/>
            <a:ext cx="206351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2736835" y="1304506"/>
            <a:ext cx="206559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9715537" y="1304506"/>
            <a:ext cx="2065598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5063067" y="1304506"/>
            <a:ext cx="206559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7389302" y="1304506"/>
            <a:ext cx="2065597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08163727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3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309836" y="331101"/>
            <a:ext cx="897780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2" name="Picture 11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19" name="Picture 18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4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18409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3_Text Option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7" y="331101"/>
            <a:ext cx="8977799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09836" y="1851262"/>
            <a:ext cx="10514221" cy="35240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3" name="Picture 12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0" name="Picture 19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5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067078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ll3_Bullets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837" y="331101"/>
            <a:ext cx="8977799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1154" y="1865607"/>
            <a:ext cx="11051116" cy="3519196"/>
          </a:xfrm>
        </p:spPr>
        <p:txBody>
          <a:bodyPr/>
          <a:lstStyle>
            <a:lvl1pPr marL="234945" indent="-234945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cap="none">
                <a:solidFill>
                  <a:schemeClr val="bg1"/>
                </a:solidFill>
              </a:defRPr>
            </a:lvl1pPr>
            <a:lvl2pPr marL="634984" indent="-222245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–"/>
              <a:tabLst/>
              <a:defRPr sz="1600">
                <a:solidFill>
                  <a:schemeClr val="bg1"/>
                </a:solidFill>
              </a:defRPr>
            </a:lvl2pPr>
            <a:lvl3pPr marL="922844" indent="-23706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8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5pPr marL="1291134" indent="-2328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85000"/>
              <a:buFont typeface="Arial" panose="020B0604020202020204" pitchFamily="34" charset="0"/>
              <a:buChar char="-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20" name="Picture 19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2" name="Picture 21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6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75456"/>
      </p:ext>
    </p:extLst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ain Title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-12699" y="-9522"/>
            <a:ext cx="6285793" cy="6875913"/>
          </a:xfrm>
          <a:custGeom>
            <a:avLst/>
            <a:gdLst>
              <a:gd name="connsiteX0" fmla="*/ 0 w 4000500"/>
              <a:gd name="connsiteY0" fmla="*/ 0 h 5143500"/>
              <a:gd name="connsiteX1" fmla="*/ 4000500 w 4000500"/>
              <a:gd name="connsiteY1" fmla="*/ 0 h 5143500"/>
              <a:gd name="connsiteX2" fmla="*/ 4000500 w 4000500"/>
              <a:gd name="connsiteY2" fmla="*/ 5143500 h 5143500"/>
              <a:gd name="connsiteX3" fmla="*/ 0 w 4000500"/>
              <a:gd name="connsiteY3" fmla="*/ 5143500 h 5143500"/>
              <a:gd name="connsiteX4" fmla="*/ 0 w 4000500"/>
              <a:gd name="connsiteY4" fmla="*/ 0 h 5143500"/>
              <a:gd name="connsiteX0" fmla="*/ 0 w 4000500"/>
              <a:gd name="connsiteY0" fmla="*/ 0 h 5143500"/>
              <a:gd name="connsiteX1" fmla="*/ 432547 w 4000500"/>
              <a:gd name="connsiteY1" fmla="*/ 8964 h 5143500"/>
              <a:gd name="connsiteX2" fmla="*/ 4000500 w 4000500"/>
              <a:gd name="connsiteY2" fmla="*/ 5143500 h 5143500"/>
              <a:gd name="connsiteX3" fmla="*/ 0 w 4000500"/>
              <a:gd name="connsiteY3" fmla="*/ 5143500 h 5143500"/>
              <a:gd name="connsiteX4" fmla="*/ 0 w 4000500"/>
              <a:gd name="connsiteY4" fmla="*/ 0 h 5143500"/>
              <a:gd name="connsiteX0" fmla="*/ 0 w 3740523"/>
              <a:gd name="connsiteY0" fmla="*/ 0 h 5143500"/>
              <a:gd name="connsiteX1" fmla="*/ 432547 w 3740523"/>
              <a:gd name="connsiteY1" fmla="*/ 8964 h 5143500"/>
              <a:gd name="connsiteX2" fmla="*/ 3740523 w 3740523"/>
              <a:gd name="connsiteY2" fmla="*/ 5143500 h 5143500"/>
              <a:gd name="connsiteX3" fmla="*/ 0 w 3740523"/>
              <a:gd name="connsiteY3" fmla="*/ 5143500 h 5143500"/>
              <a:gd name="connsiteX4" fmla="*/ 0 w 3740523"/>
              <a:gd name="connsiteY4" fmla="*/ 0 h 5143500"/>
              <a:gd name="connsiteX0" fmla="*/ 0 w 3740523"/>
              <a:gd name="connsiteY0" fmla="*/ 0 h 5143500"/>
              <a:gd name="connsiteX1" fmla="*/ 441511 w 3740523"/>
              <a:gd name="connsiteY1" fmla="*/ 17929 h 5143500"/>
              <a:gd name="connsiteX2" fmla="*/ 3740523 w 3740523"/>
              <a:gd name="connsiteY2" fmla="*/ 5143500 h 5143500"/>
              <a:gd name="connsiteX3" fmla="*/ 0 w 3740523"/>
              <a:gd name="connsiteY3" fmla="*/ 5143500 h 5143500"/>
              <a:gd name="connsiteX4" fmla="*/ 0 w 3740523"/>
              <a:gd name="connsiteY4" fmla="*/ 0 h 5143500"/>
              <a:gd name="connsiteX0" fmla="*/ 0 w 3740523"/>
              <a:gd name="connsiteY0" fmla="*/ 8966 h 5152466"/>
              <a:gd name="connsiteX1" fmla="*/ 441511 w 3740523"/>
              <a:gd name="connsiteY1" fmla="*/ 0 h 5152466"/>
              <a:gd name="connsiteX2" fmla="*/ 3740523 w 3740523"/>
              <a:gd name="connsiteY2" fmla="*/ 5152466 h 5152466"/>
              <a:gd name="connsiteX3" fmla="*/ 0 w 3740523"/>
              <a:gd name="connsiteY3" fmla="*/ 5152466 h 5152466"/>
              <a:gd name="connsiteX4" fmla="*/ 0 w 3740523"/>
              <a:gd name="connsiteY4" fmla="*/ 8966 h 5152466"/>
              <a:gd name="connsiteX0" fmla="*/ 0 w 3797216"/>
              <a:gd name="connsiteY0" fmla="*/ 8966 h 5152466"/>
              <a:gd name="connsiteX1" fmla="*/ 441511 w 3797216"/>
              <a:gd name="connsiteY1" fmla="*/ 0 h 5152466"/>
              <a:gd name="connsiteX2" fmla="*/ 3797216 w 3797216"/>
              <a:gd name="connsiteY2" fmla="*/ 5152466 h 5152466"/>
              <a:gd name="connsiteX3" fmla="*/ 0 w 3797216"/>
              <a:gd name="connsiteY3" fmla="*/ 5152466 h 5152466"/>
              <a:gd name="connsiteX4" fmla="*/ 0 w 3797216"/>
              <a:gd name="connsiteY4" fmla="*/ 8966 h 5152466"/>
              <a:gd name="connsiteX0" fmla="*/ 0 w 3797216"/>
              <a:gd name="connsiteY0" fmla="*/ 0 h 5143500"/>
              <a:gd name="connsiteX1" fmla="*/ 299780 w 3797216"/>
              <a:gd name="connsiteY1" fmla="*/ 16201 h 5143500"/>
              <a:gd name="connsiteX2" fmla="*/ 3797216 w 3797216"/>
              <a:gd name="connsiteY2" fmla="*/ 5143500 h 5143500"/>
              <a:gd name="connsiteX3" fmla="*/ 0 w 3797216"/>
              <a:gd name="connsiteY3" fmla="*/ 5143500 h 5143500"/>
              <a:gd name="connsiteX4" fmla="*/ 0 w 3797216"/>
              <a:gd name="connsiteY4" fmla="*/ 0 h 5143500"/>
              <a:gd name="connsiteX0" fmla="*/ 0 w 3974380"/>
              <a:gd name="connsiteY0" fmla="*/ 0 h 5143500"/>
              <a:gd name="connsiteX1" fmla="*/ 299780 w 3974380"/>
              <a:gd name="connsiteY1" fmla="*/ 16201 h 5143500"/>
              <a:gd name="connsiteX2" fmla="*/ 3974380 w 3974380"/>
              <a:gd name="connsiteY2" fmla="*/ 5118334 h 5143500"/>
              <a:gd name="connsiteX3" fmla="*/ 0 w 3974380"/>
              <a:gd name="connsiteY3" fmla="*/ 5143500 h 5143500"/>
              <a:gd name="connsiteX4" fmla="*/ 0 w 3974380"/>
              <a:gd name="connsiteY4" fmla="*/ 0 h 5143500"/>
              <a:gd name="connsiteX0" fmla="*/ 0 w 3974380"/>
              <a:gd name="connsiteY0" fmla="*/ 2675 h 5146175"/>
              <a:gd name="connsiteX1" fmla="*/ 306867 w 3974380"/>
              <a:gd name="connsiteY1" fmla="*/ 0 h 5146175"/>
              <a:gd name="connsiteX2" fmla="*/ 3974380 w 3974380"/>
              <a:gd name="connsiteY2" fmla="*/ 5121009 h 5146175"/>
              <a:gd name="connsiteX3" fmla="*/ 0 w 3974380"/>
              <a:gd name="connsiteY3" fmla="*/ 5146175 h 5146175"/>
              <a:gd name="connsiteX4" fmla="*/ 0 w 3974380"/>
              <a:gd name="connsiteY4" fmla="*/ 2675 h 5146175"/>
              <a:gd name="connsiteX0" fmla="*/ 0 w 3974380"/>
              <a:gd name="connsiteY0" fmla="*/ 2675 h 5152467"/>
              <a:gd name="connsiteX1" fmla="*/ 306867 w 3974380"/>
              <a:gd name="connsiteY1" fmla="*/ 0 h 5152467"/>
              <a:gd name="connsiteX2" fmla="*/ 3974380 w 3974380"/>
              <a:gd name="connsiteY2" fmla="*/ 5152467 h 5152467"/>
              <a:gd name="connsiteX3" fmla="*/ 0 w 3974380"/>
              <a:gd name="connsiteY3" fmla="*/ 5146175 h 5152467"/>
              <a:gd name="connsiteX4" fmla="*/ 0 w 3974380"/>
              <a:gd name="connsiteY4" fmla="*/ 2675 h 5152467"/>
              <a:gd name="connsiteX0" fmla="*/ 0 w 3974380"/>
              <a:gd name="connsiteY0" fmla="*/ 2675 h 5152467"/>
              <a:gd name="connsiteX1" fmla="*/ 306867 w 3974380"/>
              <a:gd name="connsiteY1" fmla="*/ 0 h 5152467"/>
              <a:gd name="connsiteX2" fmla="*/ 3974380 w 3974380"/>
              <a:gd name="connsiteY2" fmla="*/ 5152467 h 5152467"/>
              <a:gd name="connsiteX3" fmla="*/ 21260 w 3974380"/>
              <a:gd name="connsiteY3" fmla="*/ 5146175 h 5152467"/>
              <a:gd name="connsiteX4" fmla="*/ 0 w 3974380"/>
              <a:gd name="connsiteY4" fmla="*/ 2675 h 5152467"/>
              <a:gd name="connsiteX0" fmla="*/ 0 w 3974380"/>
              <a:gd name="connsiteY0" fmla="*/ 2675 h 5152467"/>
              <a:gd name="connsiteX1" fmla="*/ 306867 w 3974380"/>
              <a:gd name="connsiteY1" fmla="*/ 0 h 5152467"/>
              <a:gd name="connsiteX2" fmla="*/ 3974380 w 3974380"/>
              <a:gd name="connsiteY2" fmla="*/ 5152467 h 5152467"/>
              <a:gd name="connsiteX3" fmla="*/ 14173 w 3974380"/>
              <a:gd name="connsiteY3" fmla="*/ 5152467 h 5152467"/>
              <a:gd name="connsiteX4" fmla="*/ 0 w 3974380"/>
              <a:gd name="connsiteY4" fmla="*/ 2675 h 5152467"/>
              <a:gd name="connsiteX0" fmla="*/ 3766 w 3978146"/>
              <a:gd name="connsiteY0" fmla="*/ 2675 h 5152467"/>
              <a:gd name="connsiteX1" fmla="*/ 310633 w 3978146"/>
              <a:gd name="connsiteY1" fmla="*/ 0 h 5152467"/>
              <a:gd name="connsiteX2" fmla="*/ 3978146 w 3978146"/>
              <a:gd name="connsiteY2" fmla="*/ 5152467 h 5152467"/>
              <a:gd name="connsiteX3" fmla="*/ 1847 w 3978146"/>
              <a:gd name="connsiteY3" fmla="*/ 5152467 h 5152467"/>
              <a:gd name="connsiteX4" fmla="*/ 3766 w 3978146"/>
              <a:gd name="connsiteY4" fmla="*/ 2675 h 5152467"/>
              <a:gd name="connsiteX0" fmla="*/ 0 w 3982426"/>
              <a:gd name="connsiteY0" fmla="*/ 0 h 5171223"/>
              <a:gd name="connsiteX1" fmla="*/ 314913 w 3982426"/>
              <a:gd name="connsiteY1" fmla="*/ 18756 h 5171223"/>
              <a:gd name="connsiteX2" fmla="*/ 3982426 w 3982426"/>
              <a:gd name="connsiteY2" fmla="*/ 5171223 h 5171223"/>
              <a:gd name="connsiteX3" fmla="*/ 6127 w 3982426"/>
              <a:gd name="connsiteY3" fmla="*/ 5171223 h 5171223"/>
              <a:gd name="connsiteX4" fmla="*/ 0 w 3982426"/>
              <a:gd name="connsiteY4" fmla="*/ 0 h 5171223"/>
              <a:gd name="connsiteX0" fmla="*/ 0 w 3982426"/>
              <a:gd name="connsiteY0" fmla="*/ 0 h 5156935"/>
              <a:gd name="connsiteX1" fmla="*/ 314913 w 3982426"/>
              <a:gd name="connsiteY1" fmla="*/ 4468 h 5156935"/>
              <a:gd name="connsiteX2" fmla="*/ 3982426 w 3982426"/>
              <a:gd name="connsiteY2" fmla="*/ 5156935 h 5156935"/>
              <a:gd name="connsiteX3" fmla="*/ 6127 w 3982426"/>
              <a:gd name="connsiteY3" fmla="*/ 5156935 h 5156935"/>
              <a:gd name="connsiteX4" fmla="*/ 0 w 3982426"/>
              <a:gd name="connsiteY4" fmla="*/ 0 h 515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2426" h="5156935">
                <a:moveTo>
                  <a:pt x="0" y="0"/>
                </a:moveTo>
                <a:lnTo>
                  <a:pt x="314913" y="4468"/>
                </a:lnTo>
                <a:lnTo>
                  <a:pt x="3982426" y="5156935"/>
                </a:lnTo>
                <a:lnTo>
                  <a:pt x="6127" y="5156935"/>
                </a:lnTo>
                <a:cubicBezTo>
                  <a:pt x="-960" y="3442435"/>
                  <a:pt x="7087" y="1714500"/>
                  <a:pt x="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68002" y="2867111"/>
            <a:ext cx="6265412" cy="683264"/>
          </a:xfrm>
        </p:spPr>
        <p:txBody>
          <a:bodyPr anchor="ctr"/>
          <a:lstStyle>
            <a:lvl1pPr>
              <a:defRPr sz="4933" baseline="0"/>
            </a:lvl1pPr>
          </a:lstStyle>
          <a:p>
            <a:r>
              <a:rPr lang="en-US" dirty="0"/>
              <a:t>Impact word(s)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68002" y="3819109"/>
            <a:ext cx="6265412" cy="1776400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bg2">
                    <a:lumMod val="75000"/>
                  </a:schemeClr>
                </a:solidFill>
              </a:defRPr>
            </a:lvl1pPr>
            <a:lvl2pPr marL="4320" indent="0" algn="l">
              <a:spcBef>
                <a:spcPts val="0"/>
              </a:spcBef>
              <a:buNone/>
              <a:tabLst/>
              <a:defRPr baseline="0">
                <a:solidFill>
                  <a:schemeClr val="bg2">
                    <a:lumMod val="75000"/>
                  </a:schemeClr>
                </a:solidFill>
              </a:defRPr>
            </a:lvl2pPr>
            <a:lvl3pPr marL="1232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8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4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7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13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9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  <a:p>
            <a:pPr lvl="1"/>
            <a:r>
              <a:rPr lang="en-US" dirty="0"/>
              <a:t>Job title, date, or other relevant presenter info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568002" y="1700809"/>
            <a:ext cx="6265412" cy="1001215"/>
          </a:xfrm>
        </p:spPr>
        <p:txBody>
          <a:bodyPr anchor="b">
            <a:normAutofit/>
          </a:bodyPr>
          <a:lstStyle>
            <a:lvl1pPr>
              <a:defRPr sz="2933" b="0" cap="none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Full presentation title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10322584" y="548681"/>
            <a:ext cx="1553701" cy="648072"/>
          </a:xfrm>
          <a:solidFill>
            <a:schemeClr val="bg1"/>
          </a:solidFill>
        </p:spPr>
        <p:txBody>
          <a:bodyPr/>
          <a:lstStyle>
            <a:lvl1pPr algn="ctr">
              <a:defRPr sz="1867"/>
            </a:lvl1pPr>
          </a:lstStyle>
          <a:p>
            <a:r>
              <a:rPr lang="en-GB" dirty="0"/>
              <a:t>Client Logo</a:t>
            </a:r>
            <a:br>
              <a:rPr lang="en-GB" dirty="0"/>
            </a:br>
            <a:r>
              <a:rPr lang="en-GB" dirty="0"/>
              <a:t>(delete if unused)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9753" y="6169897"/>
            <a:ext cx="747175" cy="346923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67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algn="r">
              <a:defRPr/>
            </a:pPr>
            <a:fld id="{03EC2379-44EA-45BB-B6A5-DB80829FE2CC}" type="slidenum">
              <a:rPr lang="en-US" smtClean="0">
                <a:solidFill>
                  <a:srgbClr val="1F497D"/>
                </a:solidFill>
              </a:rPr>
              <a:pPr algn="r">
                <a:defRPr/>
              </a:pPr>
              <a:t>‹#›</a:t>
            </a:fld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5568002" y="5375268"/>
            <a:ext cx="6265412" cy="794629"/>
          </a:xfrm>
          <a:prstGeom prst="rect">
            <a:avLst/>
          </a:prstGeom>
        </p:spPr>
        <p:txBody>
          <a:bodyPr lIns="0" tIns="0" rIns="0" bIns="0"/>
          <a:lstStyle>
            <a:lvl1pPr>
              <a:defRPr sz="1333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© 2015 Ipsos.  All rights reserved. Contains Ipsos' Confidential and Proprietary information and may not be disclosed or reproduced without the prior written consent of Ipsos.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333">
                <a:solidFill>
                  <a:schemeClr val="bg1"/>
                </a:solidFill>
              </a:rPr>
              <a:pPr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864441"/>
      </p:ext>
    </p:extLst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177574"/>
      </p:ext>
    </p:extLst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30200" y="331101"/>
            <a:ext cx="9963949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 rot="420000">
            <a:off x="8672441" y="2177425"/>
            <a:ext cx="2413097" cy="285510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0977046"/>
      </p:ext>
    </p:extLst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emphasis part of title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9648" y="6341237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91177" y="2163487"/>
            <a:ext cx="1680000" cy="1260000"/>
          </a:xfrm>
          <a:prstGeom prst="ellipse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090971" y="2163487"/>
            <a:ext cx="1680000" cy="1260000"/>
          </a:xfrm>
          <a:prstGeom prst="ellipse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190765" y="2163487"/>
            <a:ext cx="1680000" cy="1260000"/>
          </a:xfrm>
          <a:prstGeom prst="ellipse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4" name="Picture 13" descr="IPSOS_GAMECHANGERS_blue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24" name="Picture 23" descr="IPSOS_GAMECHANGERS_blue.png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8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710027"/>
      </p:ext>
    </p:extLst>
  </p:cSld>
  <p:clrMapOvr>
    <a:masterClrMapping/>
  </p:clrMapOvr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Yellow White 2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antone ipsos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200" y="152401"/>
            <a:ext cx="694267" cy="477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6"/>
          <p:cNvSpPr>
            <a:spLocks noGrp="1"/>
          </p:cNvSpPr>
          <p:nvPr>
            <p:ph type="title"/>
          </p:nvPr>
        </p:nvSpPr>
        <p:spPr bwMode="gray">
          <a:xfrm>
            <a:off x="1117600" y="132944"/>
            <a:ext cx="9347200" cy="609398"/>
          </a:xfrm>
          <a:prstGeom prst="rect">
            <a:avLst/>
          </a:prstGeom>
        </p:spPr>
        <p:txBody>
          <a:bodyPr/>
          <a:lstStyle>
            <a:lvl1pPr algn="l">
              <a:defRPr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0"/>
          </p:nvPr>
        </p:nvSpPr>
        <p:spPr bwMode="gray">
          <a:xfrm>
            <a:off x="1117600" y="1600200"/>
            <a:ext cx="9347200" cy="4876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/>
              <a:buNone/>
              <a:defRPr sz="2667" b="0" cap="none" baseline="0">
                <a:solidFill>
                  <a:schemeClr val="bg1"/>
                </a:solidFill>
                <a:latin typeface="Calibri" pitchFamily="34" charset="0"/>
              </a:defRPr>
            </a:lvl1pPr>
            <a:lvl2pPr>
              <a:lnSpc>
                <a:spcPct val="100000"/>
              </a:lnSpc>
              <a:buFont typeface="Arial"/>
              <a:buChar char="•"/>
              <a:defRPr sz="2667" cap="none" baseline="0">
                <a:solidFill>
                  <a:schemeClr val="bg1"/>
                </a:solidFill>
                <a:latin typeface="Calibri" pitchFamily="34" charset="0"/>
              </a:defRPr>
            </a:lvl2pPr>
            <a:lvl3pPr>
              <a:lnSpc>
                <a:spcPct val="100000"/>
              </a:lnSpc>
              <a:buFont typeface="Lucida Grande"/>
              <a:buChar char="–"/>
              <a:defRPr sz="2667" cap="none" baseline="0">
                <a:solidFill>
                  <a:schemeClr val="bg1"/>
                </a:solidFill>
                <a:latin typeface="Calibri" pitchFamily="34" charset="0"/>
              </a:defRPr>
            </a:lvl3pPr>
            <a:lvl4pPr>
              <a:lnSpc>
                <a:spcPct val="150000"/>
              </a:lnSpc>
              <a:buFont typeface="Arial"/>
              <a:buChar char="•"/>
              <a:defRPr sz="1867" cap="none" baseline="0">
                <a:solidFill>
                  <a:srgbClr val="595959"/>
                </a:solidFill>
                <a:latin typeface="Arial"/>
              </a:defRPr>
            </a:lvl4pPr>
            <a:lvl5pPr>
              <a:lnSpc>
                <a:spcPct val="150000"/>
              </a:lnSpc>
              <a:defRPr sz="1867" cap="none" baseline="0">
                <a:solidFill>
                  <a:srgbClr val="595959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280576" y="6453337"/>
            <a:ext cx="768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fld id="{BB7F9C34-9D92-4675-A111-D72EA7A0DB23}" type="slidenum">
              <a:rPr lang="en-GB" sz="1400" b="1" smtClean="0">
                <a:solidFill>
                  <a:srgbClr val="FFFFFF"/>
                </a:solidFill>
              </a:rPr>
              <a:pPr algn="r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GB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985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Yellow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antone ipsos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200" y="152401"/>
            <a:ext cx="694267" cy="477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6"/>
          <p:cNvSpPr>
            <a:spLocks noGrp="1"/>
          </p:cNvSpPr>
          <p:nvPr>
            <p:ph type="title"/>
          </p:nvPr>
        </p:nvSpPr>
        <p:spPr bwMode="gray">
          <a:xfrm>
            <a:off x="1117600" y="132944"/>
            <a:ext cx="9347200" cy="609398"/>
          </a:xfrm>
          <a:prstGeom prst="rect">
            <a:avLst/>
          </a:prstGeom>
        </p:spPr>
        <p:txBody>
          <a:bodyPr/>
          <a:lstStyle>
            <a:lvl1pPr algn="l">
              <a:defRPr b="1" cap="all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0"/>
          </p:nvPr>
        </p:nvSpPr>
        <p:spPr bwMode="gray">
          <a:xfrm>
            <a:off x="1117600" y="1600200"/>
            <a:ext cx="9347200" cy="4876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/>
              <a:buNone/>
              <a:defRPr sz="2667" b="0" cap="none" baseline="0">
                <a:solidFill>
                  <a:srgbClr val="595959"/>
                </a:solidFill>
                <a:latin typeface="Calibri" pitchFamily="34" charset="0"/>
              </a:defRPr>
            </a:lvl1pPr>
            <a:lvl2pPr>
              <a:lnSpc>
                <a:spcPct val="100000"/>
              </a:lnSpc>
              <a:buFont typeface="Arial"/>
              <a:buChar char="•"/>
              <a:defRPr sz="2667" cap="none" baseline="0">
                <a:solidFill>
                  <a:srgbClr val="595959"/>
                </a:solidFill>
                <a:latin typeface="Calibri" pitchFamily="34" charset="0"/>
              </a:defRPr>
            </a:lvl2pPr>
            <a:lvl3pPr>
              <a:lnSpc>
                <a:spcPct val="100000"/>
              </a:lnSpc>
              <a:buFont typeface="Lucida Grande"/>
              <a:buChar char="–"/>
              <a:defRPr sz="2667" cap="none" baseline="0">
                <a:solidFill>
                  <a:srgbClr val="595959"/>
                </a:solidFill>
                <a:latin typeface="Calibri" pitchFamily="34" charset="0"/>
              </a:defRPr>
            </a:lvl3pPr>
            <a:lvl4pPr>
              <a:lnSpc>
                <a:spcPct val="150000"/>
              </a:lnSpc>
              <a:buFont typeface="Arial"/>
              <a:buChar char="•"/>
              <a:defRPr sz="1867" cap="none" baseline="0">
                <a:solidFill>
                  <a:srgbClr val="595959"/>
                </a:solidFill>
                <a:latin typeface="Arial"/>
              </a:defRPr>
            </a:lvl4pPr>
            <a:lvl5pPr>
              <a:lnSpc>
                <a:spcPct val="150000"/>
              </a:lnSpc>
              <a:defRPr sz="1867" cap="none" baseline="0">
                <a:solidFill>
                  <a:srgbClr val="595959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280576" y="6453337"/>
            <a:ext cx="768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fld id="{BB7F9C34-9D92-4675-A111-D72EA7A0DB23}" type="slidenum">
              <a:rPr lang="en-GB" sz="1400" b="1" smtClean="0">
                <a:solidFill>
                  <a:srgbClr val="58595B"/>
                </a:solidFill>
              </a:rPr>
              <a:pPr algn="r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GB" sz="1400" b="1" dirty="0">
              <a:solidFill>
                <a:srgbClr val="58595B"/>
              </a:solidFill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r="22019"/>
          <a:stretch>
            <a:fillRect/>
          </a:stretch>
        </p:blipFill>
        <p:spPr bwMode="auto">
          <a:xfrm>
            <a:off x="8162229" y="6379169"/>
            <a:ext cx="3310368" cy="43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143256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antone ipsos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200" y="152401"/>
            <a:ext cx="694267" cy="477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 bwMode="white">
          <a:xfrm>
            <a:off x="1828800" y="4038600"/>
            <a:ext cx="9144000" cy="609398"/>
          </a:xfrm>
          <a:prstGeom prst="rect">
            <a:avLst/>
          </a:prstGeom>
        </p:spPr>
        <p:txBody>
          <a:bodyPr/>
          <a:lstStyle>
            <a:lvl1pPr algn="l">
              <a:defRPr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2"/>
          </p:nvPr>
        </p:nvSpPr>
        <p:spPr bwMode="white">
          <a:xfrm>
            <a:off x="1828800" y="5562600"/>
            <a:ext cx="8026400" cy="1066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sz="2133">
                <a:solidFill>
                  <a:schemeClr val="bg1"/>
                </a:solidFill>
                <a:latin typeface="+mn-lt"/>
              </a:defRPr>
            </a:lvl1pPr>
            <a:lvl2pPr>
              <a:buNone/>
              <a:defRPr sz="2133"/>
            </a:lvl2pPr>
            <a:lvl3pPr>
              <a:buNone/>
              <a:defRPr sz="2133"/>
            </a:lvl3pPr>
            <a:lvl4pPr>
              <a:buNone/>
              <a:defRPr sz="2133"/>
            </a:lvl4pPr>
            <a:lvl5pPr>
              <a:buNone/>
              <a:defRPr sz="21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280576" y="6453337"/>
            <a:ext cx="768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fld id="{BB7F9C34-9D92-4675-A111-D72EA7A0DB23}" type="slidenum">
              <a:rPr lang="en-GB" sz="1400" b="1" smtClean="0">
                <a:solidFill>
                  <a:srgbClr val="58595B"/>
                </a:solidFill>
              </a:rPr>
              <a:pPr algn="r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GB" sz="1400" b="1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88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5" y="1304506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2345143" y="1304506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10075019" y="1304506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277612" y="1304506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210081" y="1304506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8142549" y="1304506"/>
            <a:ext cx="1682850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110281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675" y="1304508"/>
            <a:ext cx="11368461" cy="4428975"/>
          </a:xfrm>
        </p:spPr>
        <p:txBody>
          <a:bodyPr>
            <a:noAutofit/>
          </a:bodyPr>
          <a:lstStyle>
            <a:lvl2pPr>
              <a:tabLst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0570261" y="6381230"/>
            <a:ext cx="1187344" cy="184668"/>
          </a:xfrm>
          <a:prstGeom prst="rect">
            <a:avLst/>
          </a:prstGeom>
        </p:spPr>
        <p:txBody>
          <a:bodyPr lIns="81573" tIns="40785" rIns="81573" bIns="40785"/>
          <a:lstStyle>
            <a:lvl1pPr>
              <a:defRPr/>
            </a:lvl1pPr>
          </a:lstStyle>
          <a:p>
            <a:pPr defTabSz="1099349">
              <a:defRPr/>
            </a:pPr>
            <a:fld id="{0BDF4B04-D1FB-45EE-85F0-96534F685469}" type="slidenum">
              <a:rPr lang="en-GB" sz="2133" smtClean="0">
                <a:solidFill>
                  <a:srgbClr val="58595B"/>
                </a:solidFill>
              </a:rPr>
              <a:pPr defTabSz="1099349">
                <a:defRPr/>
              </a:pPr>
              <a:t>‹#›</a:t>
            </a:fld>
            <a:endParaRPr lang="en-GB" sz="2133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71864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ll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26887" y="884286"/>
            <a:ext cx="9742437" cy="615527"/>
          </a:xfrm>
        </p:spPr>
        <p:txBody>
          <a:bodyPr/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26891" y="331105"/>
            <a:ext cx="8250511" cy="590215"/>
          </a:xfrm>
        </p:spPr>
        <p:txBody>
          <a:bodyPr anchor="b">
            <a:normAutofit/>
          </a:bodyPr>
          <a:lstStyle>
            <a:lvl1pPr marL="0" indent="0">
              <a:buNone/>
              <a:defRPr sz="2533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tag line or beginning of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843816" y="1851257"/>
            <a:ext cx="10518785" cy="3524011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867">
                <a:solidFill>
                  <a:schemeClr val="tx1"/>
                </a:solidFill>
              </a:defRPr>
            </a:lvl3pPr>
            <a:lvl4pPr>
              <a:defRPr sz="1867">
                <a:solidFill>
                  <a:schemeClr val="tx1"/>
                </a:solidFill>
              </a:defRPr>
            </a:lvl4pPr>
            <a:lvl5pPr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93489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8402" y="97200"/>
            <a:ext cx="10883100" cy="6120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>
              <a:lnSpc>
                <a:spcPct val="90000"/>
              </a:lnSpc>
              <a:defRPr sz="2667" b="1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br>
              <a:rPr lang="en-US" noProof="0" dirty="0"/>
            </a:b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70399" y="6566400"/>
            <a:ext cx="4800000" cy="184667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endParaRPr lang="de-DE" dirty="0">
              <a:solidFill>
                <a:srgbClr val="1F497D"/>
              </a:solidFill>
            </a:endParaRPr>
          </a:p>
        </p:txBody>
      </p:sp>
      <p:grpSp>
        <p:nvGrpSpPr>
          <p:cNvPr id="3" name="Group 18"/>
          <p:cNvGrpSpPr>
            <a:grpSpLocks noChangeAspect="1"/>
          </p:cNvGrpSpPr>
          <p:nvPr/>
        </p:nvGrpSpPr>
        <p:grpSpPr bwMode="auto">
          <a:xfrm>
            <a:off x="201602" y="151200"/>
            <a:ext cx="696383" cy="468312"/>
            <a:chOff x="1352" y="681"/>
            <a:chExt cx="3519" cy="3153"/>
          </a:xfrm>
        </p:grpSpPr>
        <p:sp>
          <p:nvSpPr>
            <p:cNvPr id="24" name="Freeform 19"/>
            <p:cNvSpPr>
              <a:spLocks noChangeAspect="1"/>
            </p:cNvSpPr>
            <p:nvPr/>
          </p:nvSpPr>
          <p:spPr bwMode="auto">
            <a:xfrm>
              <a:off x="1352" y="681"/>
              <a:ext cx="3519" cy="3153"/>
            </a:xfrm>
            <a:custGeom>
              <a:avLst/>
              <a:gdLst>
                <a:gd name="T0" fmla="*/ 0 w 3862"/>
                <a:gd name="T1" fmla="*/ 3449 h 3449"/>
                <a:gd name="T2" fmla="*/ 0 w 3862"/>
                <a:gd name="T3" fmla="*/ 3449 h 3449"/>
                <a:gd name="T4" fmla="*/ 0 w 3862"/>
                <a:gd name="T5" fmla="*/ 0 h 3449"/>
                <a:gd name="T6" fmla="*/ 3696 w 3862"/>
                <a:gd name="T7" fmla="*/ 0 h 3449"/>
                <a:gd name="T8" fmla="*/ 3327 w 3862"/>
                <a:gd name="T9" fmla="*/ 3449 h 3449"/>
                <a:gd name="T10" fmla="*/ 0 w 3862"/>
                <a:gd name="T11" fmla="*/ 3449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5" name="Freeform 20"/>
            <p:cNvSpPr>
              <a:spLocks noChangeAspect="1"/>
            </p:cNvSpPr>
            <p:nvPr/>
          </p:nvSpPr>
          <p:spPr bwMode="auto">
            <a:xfrm>
              <a:off x="2708" y="1843"/>
              <a:ext cx="75" cy="54"/>
            </a:xfrm>
            <a:custGeom>
              <a:avLst/>
              <a:gdLst>
                <a:gd name="T0" fmla="*/ 16 w 81"/>
                <a:gd name="T1" fmla="*/ 40 h 66"/>
                <a:gd name="T2" fmla="*/ 16 w 81"/>
                <a:gd name="T3" fmla="*/ 40 h 66"/>
                <a:gd name="T4" fmla="*/ 0 w 81"/>
                <a:gd name="T5" fmla="*/ 54 h 66"/>
                <a:gd name="T6" fmla="*/ 79 w 81"/>
                <a:gd name="T7" fmla="*/ 22 h 66"/>
                <a:gd name="T8" fmla="*/ 81 w 81"/>
                <a:gd name="T9" fmla="*/ 0 h 66"/>
                <a:gd name="T10" fmla="*/ 16 w 81"/>
                <a:gd name="T11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6" name="Freeform 21"/>
            <p:cNvSpPr>
              <a:spLocks noChangeAspect="1"/>
            </p:cNvSpPr>
            <p:nvPr/>
          </p:nvSpPr>
          <p:spPr bwMode="auto">
            <a:xfrm>
              <a:off x="2869" y="1972"/>
              <a:ext cx="65" cy="54"/>
            </a:xfrm>
            <a:custGeom>
              <a:avLst/>
              <a:gdLst>
                <a:gd name="T0" fmla="*/ 27 w 81"/>
                <a:gd name="T1" fmla="*/ 1 h 63"/>
                <a:gd name="T2" fmla="*/ 27 w 81"/>
                <a:gd name="T3" fmla="*/ 1 h 63"/>
                <a:gd name="T4" fmla="*/ 0 w 81"/>
                <a:gd name="T5" fmla="*/ 0 h 63"/>
                <a:gd name="T6" fmla="*/ 33 w 81"/>
                <a:gd name="T7" fmla="*/ 58 h 63"/>
                <a:gd name="T8" fmla="*/ 53 w 81"/>
                <a:gd name="T9" fmla="*/ 63 h 63"/>
                <a:gd name="T10" fmla="*/ 27 w 81"/>
                <a:gd name="T11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7" name="Freeform 22"/>
            <p:cNvSpPr>
              <a:spLocks noChangeAspect="1"/>
            </p:cNvSpPr>
            <p:nvPr/>
          </p:nvSpPr>
          <p:spPr bwMode="auto">
            <a:xfrm>
              <a:off x="2622" y="1413"/>
              <a:ext cx="86" cy="75"/>
            </a:xfrm>
            <a:custGeom>
              <a:avLst/>
              <a:gdLst>
                <a:gd name="T0" fmla="*/ 20 w 96"/>
                <a:gd name="T1" fmla="*/ 50 h 79"/>
                <a:gd name="T2" fmla="*/ 20 w 96"/>
                <a:gd name="T3" fmla="*/ 50 h 79"/>
                <a:gd name="T4" fmla="*/ 0 w 96"/>
                <a:gd name="T5" fmla="*/ 64 h 79"/>
                <a:gd name="T6" fmla="*/ 89 w 96"/>
                <a:gd name="T7" fmla="*/ 27 h 79"/>
                <a:gd name="T8" fmla="*/ 96 w 96"/>
                <a:gd name="T9" fmla="*/ 0 h 79"/>
                <a:gd name="T10" fmla="*/ 20 w 96"/>
                <a:gd name="T11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8" name="Freeform 23"/>
            <p:cNvSpPr>
              <a:spLocks noChangeAspect="1"/>
            </p:cNvSpPr>
            <p:nvPr/>
          </p:nvSpPr>
          <p:spPr bwMode="auto">
            <a:xfrm>
              <a:off x="2568" y="1563"/>
              <a:ext cx="75" cy="76"/>
            </a:xfrm>
            <a:custGeom>
              <a:avLst/>
              <a:gdLst>
                <a:gd name="T0" fmla="*/ 77 w 77"/>
                <a:gd name="T1" fmla="*/ 22 h 77"/>
                <a:gd name="T2" fmla="*/ 77 w 77"/>
                <a:gd name="T3" fmla="*/ 22 h 77"/>
                <a:gd name="T4" fmla="*/ 71 w 77"/>
                <a:gd name="T5" fmla="*/ 0 h 77"/>
                <a:gd name="T6" fmla="*/ 0 w 77"/>
                <a:gd name="T7" fmla="*/ 44 h 77"/>
                <a:gd name="T8" fmla="*/ 0 w 77"/>
                <a:gd name="T9" fmla="*/ 62 h 77"/>
                <a:gd name="T10" fmla="*/ 77 w 77"/>
                <a:gd name="T11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9" name="Freeform 24"/>
            <p:cNvSpPr>
              <a:spLocks noChangeAspect="1"/>
            </p:cNvSpPr>
            <p:nvPr/>
          </p:nvSpPr>
          <p:spPr bwMode="auto">
            <a:xfrm>
              <a:off x="2547" y="1725"/>
              <a:ext cx="86" cy="64"/>
            </a:xfrm>
            <a:custGeom>
              <a:avLst/>
              <a:gdLst>
                <a:gd name="T0" fmla="*/ 0 w 90"/>
                <a:gd name="T1" fmla="*/ 52 h 74"/>
                <a:gd name="T2" fmla="*/ 0 w 90"/>
                <a:gd name="T3" fmla="*/ 52 h 74"/>
                <a:gd name="T4" fmla="*/ 14 w 90"/>
                <a:gd name="T5" fmla="*/ 60 h 74"/>
                <a:gd name="T6" fmla="*/ 73 w 90"/>
                <a:gd name="T7" fmla="*/ 23 h 74"/>
                <a:gd name="T8" fmla="*/ 90 w 90"/>
                <a:gd name="T9" fmla="*/ 8 h 74"/>
                <a:gd name="T10" fmla="*/ 0 w 90"/>
                <a:gd name="T11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0" name="Freeform 25"/>
            <p:cNvSpPr>
              <a:spLocks noChangeAspect="1"/>
            </p:cNvSpPr>
            <p:nvPr/>
          </p:nvSpPr>
          <p:spPr bwMode="auto">
            <a:xfrm>
              <a:off x="2773" y="1176"/>
              <a:ext cx="86" cy="75"/>
            </a:xfrm>
            <a:custGeom>
              <a:avLst/>
              <a:gdLst>
                <a:gd name="T0" fmla="*/ 16 w 88"/>
                <a:gd name="T1" fmla="*/ 4 h 72"/>
                <a:gd name="T2" fmla="*/ 16 w 88"/>
                <a:gd name="T3" fmla="*/ 4 h 72"/>
                <a:gd name="T4" fmla="*/ 0 w 88"/>
                <a:gd name="T5" fmla="*/ 12 h 72"/>
                <a:gd name="T6" fmla="*/ 86 w 88"/>
                <a:gd name="T7" fmla="*/ 49 h 72"/>
                <a:gd name="T8" fmla="*/ 88 w 88"/>
                <a:gd name="T9" fmla="*/ 22 h 72"/>
                <a:gd name="T10" fmla="*/ 16 w 88"/>
                <a:gd name="T11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1" name="Freeform 26"/>
            <p:cNvSpPr>
              <a:spLocks noChangeAspect="1"/>
            </p:cNvSpPr>
            <p:nvPr/>
          </p:nvSpPr>
          <p:spPr bwMode="auto">
            <a:xfrm>
              <a:off x="2955" y="1111"/>
              <a:ext cx="76" cy="87"/>
            </a:xfrm>
            <a:custGeom>
              <a:avLst/>
              <a:gdLst>
                <a:gd name="T0" fmla="*/ 46 w 86"/>
                <a:gd name="T1" fmla="*/ 7 h 92"/>
                <a:gd name="T2" fmla="*/ 46 w 86"/>
                <a:gd name="T3" fmla="*/ 7 h 92"/>
                <a:gd name="T4" fmla="*/ 21 w 86"/>
                <a:gd name="T5" fmla="*/ 0 h 92"/>
                <a:gd name="T6" fmla="*/ 14 w 86"/>
                <a:gd name="T7" fmla="*/ 66 h 92"/>
                <a:gd name="T8" fmla="*/ 27 w 86"/>
                <a:gd name="T9" fmla="*/ 92 h 92"/>
                <a:gd name="T10" fmla="*/ 46 w 86"/>
                <a:gd name="T11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2" name="Freeform 27"/>
            <p:cNvSpPr>
              <a:spLocks noChangeAspect="1" noEditPoints="1"/>
            </p:cNvSpPr>
            <p:nvPr/>
          </p:nvSpPr>
          <p:spPr bwMode="auto">
            <a:xfrm>
              <a:off x="3149" y="929"/>
              <a:ext cx="667" cy="1678"/>
            </a:xfrm>
            <a:custGeom>
              <a:avLst/>
              <a:gdLst>
                <a:gd name="T0" fmla="*/ 451 w 724"/>
                <a:gd name="T1" fmla="*/ 808 h 1845"/>
                <a:gd name="T2" fmla="*/ 451 w 724"/>
                <a:gd name="T3" fmla="*/ 808 h 1845"/>
                <a:gd name="T4" fmla="*/ 326 w 724"/>
                <a:gd name="T5" fmla="*/ 776 h 1845"/>
                <a:gd name="T6" fmla="*/ 477 w 724"/>
                <a:gd name="T7" fmla="*/ 746 h 1845"/>
                <a:gd name="T8" fmla="*/ 493 w 724"/>
                <a:gd name="T9" fmla="*/ 773 h 1845"/>
                <a:gd name="T10" fmla="*/ 451 w 724"/>
                <a:gd name="T11" fmla="*/ 808 h 1845"/>
                <a:gd name="T12" fmla="*/ 451 w 724"/>
                <a:gd name="T13" fmla="*/ 808 h 1845"/>
                <a:gd name="T14" fmla="*/ 639 w 724"/>
                <a:gd name="T15" fmla="*/ 841 h 1845"/>
                <a:gd name="T16" fmla="*/ 639 w 724"/>
                <a:gd name="T17" fmla="*/ 841 h 1845"/>
                <a:gd name="T18" fmla="*/ 601 w 724"/>
                <a:gd name="T19" fmla="*/ 701 h 1845"/>
                <a:gd name="T20" fmla="*/ 634 w 724"/>
                <a:gd name="T21" fmla="*/ 646 h 1845"/>
                <a:gd name="T22" fmla="*/ 627 w 724"/>
                <a:gd name="T23" fmla="*/ 477 h 1845"/>
                <a:gd name="T24" fmla="*/ 641 w 724"/>
                <a:gd name="T25" fmla="*/ 463 h 1845"/>
                <a:gd name="T26" fmla="*/ 627 w 724"/>
                <a:gd name="T27" fmla="*/ 414 h 1845"/>
                <a:gd name="T28" fmla="*/ 615 w 724"/>
                <a:gd name="T29" fmla="*/ 342 h 1845"/>
                <a:gd name="T30" fmla="*/ 590 w 724"/>
                <a:gd name="T31" fmla="*/ 286 h 1845"/>
                <a:gd name="T32" fmla="*/ 602 w 724"/>
                <a:gd name="T33" fmla="*/ 260 h 1845"/>
                <a:gd name="T34" fmla="*/ 560 w 724"/>
                <a:gd name="T35" fmla="*/ 236 h 1845"/>
                <a:gd name="T36" fmla="*/ 523 w 724"/>
                <a:gd name="T37" fmla="*/ 213 h 1845"/>
                <a:gd name="T38" fmla="*/ 514 w 724"/>
                <a:gd name="T39" fmla="*/ 180 h 1845"/>
                <a:gd name="T40" fmla="*/ 483 w 724"/>
                <a:gd name="T41" fmla="*/ 195 h 1845"/>
                <a:gd name="T42" fmla="*/ 476 w 724"/>
                <a:gd name="T43" fmla="*/ 154 h 1845"/>
                <a:gd name="T44" fmla="*/ 434 w 724"/>
                <a:gd name="T45" fmla="*/ 171 h 1845"/>
                <a:gd name="T46" fmla="*/ 411 w 724"/>
                <a:gd name="T47" fmla="*/ 119 h 1845"/>
                <a:gd name="T48" fmla="*/ 389 w 724"/>
                <a:gd name="T49" fmla="*/ 124 h 1845"/>
                <a:gd name="T50" fmla="*/ 356 w 724"/>
                <a:gd name="T51" fmla="*/ 150 h 1845"/>
                <a:gd name="T52" fmla="*/ 356 w 724"/>
                <a:gd name="T53" fmla="*/ 101 h 1845"/>
                <a:gd name="T54" fmla="*/ 341 w 724"/>
                <a:gd name="T55" fmla="*/ 93 h 1845"/>
                <a:gd name="T56" fmla="*/ 314 w 724"/>
                <a:gd name="T57" fmla="*/ 81 h 1845"/>
                <a:gd name="T58" fmla="*/ 276 w 724"/>
                <a:gd name="T59" fmla="*/ 97 h 1845"/>
                <a:gd name="T60" fmla="*/ 292 w 724"/>
                <a:gd name="T61" fmla="*/ 51 h 1845"/>
                <a:gd name="T62" fmla="*/ 244 w 724"/>
                <a:gd name="T63" fmla="*/ 106 h 1845"/>
                <a:gd name="T64" fmla="*/ 216 w 724"/>
                <a:gd name="T65" fmla="*/ 112 h 1845"/>
                <a:gd name="T66" fmla="*/ 266 w 724"/>
                <a:gd name="T67" fmla="*/ 43 h 1845"/>
                <a:gd name="T68" fmla="*/ 214 w 724"/>
                <a:gd name="T69" fmla="*/ 91 h 1845"/>
                <a:gd name="T70" fmla="*/ 173 w 724"/>
                <a:gd name="T71" fmla="*/ 98 h 1845"/>
                <a:gd name="T72" fmla="*/ 186 w 724"/>
                <a:gd name="T73" fmla="*/ 38 h 1845"/>
                <a:gd name="T74" fmla="*/ 173 w 724"/>
                <a:gd name="T75" fmla="*/ 69 h 1845"/>
                <a:gd name="T76" fmla="*/ 166 w 724"/>
                <a:gd name="T77" fmla="*/ 36 h 1845"/>
                <a:gd name="T78" fmla="*/ 142 w 724"/>
                <a:gd name="T79" fmla="*/ 114 h 1845"/>
                <a:gd name="T80" fmla="*/ 126 w 724"/>
                <a:gd name="T81" fmla="*/ 39 h 1845"/>
                <a:gd name="T82" fmla="*/ 80 w 724"/>
                <a:gd name="T83" fmla="*/ 112 h 1845"/>
                <a:gd name="T84" fmla="*/ 56 w 724"/>
                <a:gd name="T85" fmla="*/ 117 h 1845"/>
                <a:gd name="T86" fmla="*/ 37 w 724"/>
                <a:gd name="T87" fmla="*/ 43 h 1845"/>
                <a:gd name="T88" fmla="*/ 5 w 724"/>
                <a:gd name="T89" fmla="*/ 1808 h 1845"/>
                <a:gd name="T90" fmla="*/ 0 w 724"/>
                <a:gd name="T91" fmla="*/ 1840 h 1845"/>
                <a:gd name="T92" fmla="*/ 162 w 724"/>
                <a:gd name="T93" fmla="*/ 1823 h 1845"/>
                <a:gd name="T94" fmla="*/ 529 w 724"/>
                <a:gd name="T95" fmla="*/ 1842 h 1845"/>
                <a:gd name="T96" fmla="*/ 614 w 724"/>
                <a:gd name="T97" fmla="*/ 1829 h 1845"/>
                <a:gd name="T98" fmla="*/ 421 w 724"/>
                <a:gd name="T99" fmla="*/ 1778 h 1845"/>
                <a:gd name="T100" fmla="*/ 272 w 724"/>
                <a:gd name="T101" fmla="*/ 1664 h 1845"/>
                <a:gd name="T102" fmla="*/ 237 w 724"/>
                <a:gd name="T103" fmla="*/ 1566 h 1845"/>
                <a:gd name="T104" fmla="*/ 239 w 724"/>
                <a:gd name="T105" fmla="*/ 1432 h 1845"/>
                <a:gd name="T106" fmla="*/ 315 w 724"/>
                <a:gd name="T107" fmla="*/ 1404 h 1845"/>
                <a:gd name="T108" fmla="*/ 586 w 724"/>
                <a:gd name="T109" fmla="*/ 1387 h 1845"/>
                <a:gd name="T110" fmla="*/ 605 w 724"/>
                <a:gd name="T111" fmla="*/ 1286 h 1845"/>
                <a:gd name="T112" fmla="*/ 609 w 724"/>
                <a:gd name="T113" fmla="*/ 1223 h 1845"/>
                <a:gd name="T114" fmla="*/ 630 w 724"/>
                <a:gd name="T115" fmla="*/ 1174 h 1845"/>
                <a:gd name="T116" fmla="*/ 590 w 724"/>
                <a:gd name="T117" fmla="*/ 1133 h 1845"/>
                <a:gd name="T118" fmla="*/ 650 w 724"/>
                <a:gd name="T119" fmla="*/ 1082 h 1845"/>
                <a:gd name="T120" fmla="*/ 621 w 724"/>
                <a:gd name="T121" fmla="*/ 1018 h 1845"/>
                <a:gd name="T122" fmla="*/ 704 w 724"/>
                <a:gd name="T123" fmla="*/ 959 h 1845"/>
                <a:gd name="T124" fmla="*/ 639 w 724"/>
                <a:gd name="T125" fmla="*/ 841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3" name="Freeform 28"/>
            <p:cNvSpPr>
              <a:spLocks noChangeAspect="1"/>
            </p:cNvSpPr>
            <p:nvPr/>
          </p:nvSpPr>
          <p:spPr bwMode="auto">
            <a:xfrm>
              <a:off x="1352" y="681"/>
              <a:ext cx="1829" cy="3153"/>
            </a:xfrm>
            <a:custGeom>
              <a:avLst/>
              <a:gdLst>
                <a:gd name="T0" fmla="*/ 1974 w 2011"/>
                <a:gd name="T1" fmla="*/ 2106 h 3449"/>
                <a:gd name="T2" fmla="*/ 0 w 2011"/>
                <a:gd name="T3" fmla="*/ 3449 h 3449"/>
                <a:gd name="T4" fmla="*/ 1972 w 2011"/>
                <a:gd name="T5" fmla="*/ 0 h 3449"/>
                <a:gd name="T6" fmla="*/ 1980 w 2011"/>
                <a:gd name="T7" fmla="*/ 347 h 3449"/>
                <a:gd name="T8" fmla="*/ 1982 w 2011"/>
                <a:gd name="T9" fmla="*/ 392 h 3449"/>
                <a:gd name="T10" fmla="*/ 1923 w 2011"/>
                <a:gd name="T11" fmla="*/ 324 h 3449"/>
                <a:gd name="T12" fmla="*/ 1878 w 2011"/>
                <a:gd name="T13" fmla="*/ 384 h 3449"/>
                <a:gd name="T14" fmla="*/ 1858 w 2011"/>
                <a:gd name="T15" fmla="*/ 411 h 3449"/>
                <a:gd name="T16" fmla="*/ 1823 w 2011"/>
                <a:gd name="T17" fmla="*/ 348 h 3449"/>
                <a:gd name="T18" fmla="*/ 1766 w 2011"/>
                <a:gd name="T19" fmla="*/ 359 h 3449"/>
                <a:gd name="T20" fmla="*/ 1702 w 2011"/>
                <a:gd name="T21" fmla="*/ 494 h 3449"/>
                <a:gd name="T22" fmla="*/ 1680 w 2011"/>
                <a:gd name="T23" fmla="*/ 420 h 3449"/>
                <a:gd name="T24" fmla="*/ 1605 w 2011"/>
                <a:gd name="T25" fmla="*/ 427 h 3449"/>
                <a:gd name="T26" fmla="*/ 1609 w 2011"/>
                <a:gd name="T27" fmla="*/ 499 h 3449"/>
                <a:gd name="T28" fmla="*/ 1520 w 2011"/>
                <a:gd name="T29" fmla="*/ 498 h 3449"/>
                <a:gd name="T30" fmla="*/ 1513 w 2011"/>
                <a:gd name="T31" fmla="*/ 560 h 3449"/>
                <a:gd name="T32" fmla="*/ 1407 w 2011"/>
                <a:gd name="T33" fmla="*/ 521 h 3449"/>
                <a:gd name="T34" fmla="*/ 1521 w 2011"/>
                <a:gd name="T35" fmla="*/ 578 h 3449"/>
                <a:gd name="T36" fmla="*/ 1453 w 2011"/>
                <a:gd name="T37" fmla="*/ 612 h 3449"/>
                <a:gd name="T38" fmla="*/ 1441 w 2011"/>
                <a:gd name="T39" fmla="*/ 603 h 3449"/>
                <a:gd name="T40" fmla="*/ 1404 w 2011"/>
                <a:gd name="T41" fmla="*/ 640 h 3449"/>
                <a:gd name="T42" fmla="*/ 1448 w 2011"/>
                <a:gd name="T43" fmla="*/ 632 h 3449"/>
                <a:gd name="T44" fmla="*/ 1433 w 2011"/>
                <a:gd name="T45" fmla="*/ 703 h 3449"/>
                <a:gd name="T46" fmla="*/ 1392 w 2011"/>
                <a:gd name="T47" fmla="*/ 719 h 3449"/>
                <a:gd name="T48" fmla="*/ 1410 w 2011"/>
                <a:gd name="T49" fmla="*/ 785 h 3449"/>
                <a:gd name="T50" fmla="*/ 1321 w 2011"/>
                <a:gd name="T51" fmla="*/ 761 h 3449"/>
                <a:gd name="T52" fmla="*/ 1255 w 2011"/>
                <a:gd name="T53" fmla="*/ 760 h 3449"/>
                <a:gd name="T54" fmla="*/ 1205 w 2011"/>
                <a:gd name="T55" fmla="*/ 829 h 3449"/>
                <a:gd name="T56" fmla="*/ 1350 w 2011"/>
                <a:gd name="T57" fmla="*/ 845 h 3449"/>
                <a:gd name="T58" fmla="*/ 1308 w 2011"/>
                <a:gd name="T59" fmla="*/ 881 h 3449"/>
                <a:gd name="T60" fmla="*/ 1308 w 2011"/>
                <a:gd name="T61" fmla="*/ 953 h 3449"/>
                <a:gd name="T62" fmla="*/ 1358 w 2011"/>
                <a:gd name="T63" fmla="*/ 951 h 3449"/>
                <a:gd name="T64" fmla="*/ 1319 w 2011"/>
                <a:gd name="T65" fmla="*/ 1061 h 3449"/>
                <a:gd name="T66" fmla="*/ 1324 w 2011"/>
                <a:gd name="T67" fmla="*/ 1115 h 3449"/>
                <a:gd name="T68" fmla="*/ 1283 w 2011"/>
                <a:gd name="T69" fmla="*/ 1185 h 3449"/>
                <a:gd name="T70" fmla="*/ 1257 w 2011"/>
                <a:gd name="T71" fmla="*/ 1226 h 3449"/>
                <a:gd name="T72" fmla="*/ 1285 w 2011"/>
                <a:gd name="T73" fmla="*/ 1267 h 3449"/>
                <a:gd name="T74" fmla="*/ 1314 w 2011"/>
                <a:gd name="T75" fmla="*/ 1311 h 3449"/>
                <a:gd name="T76" fmla="*/ 1363 w 2011"/>
                <a:gd name="T77" fmla="*/ 1376 h 3449"/>
                <a:gd name="T78" fmla="*/ 1438 w 2011"/>
                <a:gd name="T79" fmla="*/ 1413 h 3449"/>
                <a:gd name="T80" fmla="*/ 1494 w 2011"/>
                <a:gd name="T81" fmla="*/ 1379 h 3449"/>
                <a:gd name="T82" fmla="*/ 1513 w 2011"/>
                <a:gd name="T83" fmla="*/ 1471 h 3449"/>
                <a:gd name="T84" fmla="*/ 1605 w 2011"/>
                <a:gd name="T85" fmla="*/ 1474 h 3449"/>
                <a:gd name="T86" fmla="*/ 1584 w 2011"/>
                <a:gd name="T87" fmla="*/ 1525 h 3449"/>
                <a:gd name="T88" fmla="*/ 1618 w 2011"/>
                <a:gd name="T89" fmla="*/ 1559 h 3449"/>
                <a:gd name="T90" fmla="*/ 1644 w 2011"/>
                <a:gd name="T91" fmla="*/ 1602 h 3449"/>
                <a:gd name="T92" fmla="*/ 1700 w 2011"/>
                <a:gd name="T93" fmla="*/ 1594 h 3449"/>
                <a:gd name="T94" fmla="*/ 1729 w 2011"/>
                <a:gd name="T95" fmla="*/ 1535 h 3449"/>
                <a:gd name="T96" fmla="*/ 1794 w 2011"/>
                <a:gd name="T97" fmla="*/ 1574 h 3449"/>
                <a:gd name="T98" fmla="*/ 1808 w 2011"/>
                <a:gd name="T99" fmla="*/ 1711 h 3449"/>
                <a:gd name="T100" fmla="*/ 1870 w 2011"/>
                <a:gd name="T101" fmla="*/ 1688 h 3449"/>
                <a:gd name="T102" fmla="*/ 1839 w 2011"/>
                <a:gd name="T103" fmla="*/ 1844 h 3449"/>
                <a:gd name="T104" fmla="*/ 1446 w 2011"/>
                <a:gd name="T105" fmla="*/ 2092 h 3449"/>
                <a:gd name="T106" fmla="*/ 1654 w 2011"/>
                <a:gd name="T107" fmla="*/ 2103 h 3449"/>
                <a:gd name="T108" fmla="*/ 1974 w 2011"/>
                <a:gd name="T109" fmla="*/ 2105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4" name="Freeform 29"/>
            <p:cNvSpPr>
              <a:spLocks noChangeAspect="1" noEditPoints="1"/>
            </p:cNvSpPr>
            <p:nvPr/>
          </p:nvSpPr>
          <p:spPr bwMode="auto">
            <a:xfrm>
              <a:off x="3235" y="2758"/>
              <a:ext cx="581" cy="570"/>
            </a:xfrm>
            <a:custGeom>
              <a:avLst/>
              <a:gdLst>
                <a:gd name="T0" fmla="*/ 321 w 639"/>
                <a:gd name="T1" fmla="*/ 621 h 621"/>
                <a:gd name="T2" fmla="*/ 321 w 639"/>
                <a:gd name="T3" fmla="*/ 621 h 621"/>
                <a:gd name="T4" fmla="*/ 639 w 639"/>
                <a:gd name="T5" fmla="*/ 307 h 621"/>
                <a:gd name="T6" fmla="*/ 321 w 639"/>
                <a:gd name="T7" fmla="*/ 0 h 621"/>
                <a:gd name="T8" fmla="*/ 0 w 639"/>
                <a:gd name="T9" fmla="*/ 307 h 621"/>
                <a:gd name="T10" fmla="*/ 321 w 639"/>
                <a:gd name="T11" fmla="*/ 621 h 621"/>
                <a:gd name="T12" fmla="*/ 321 w 639"/>
                <a:gd name="T13" fmla="*/ 621 h 621"/>
                <a:gd name="T14" fmla="*/ 162 w 639"/>
                <a:gd name="T15" fmla="*/ 307 h 621"/>
                <a:gd name="T16" fmla="*/ 162 w 639"/>
                <a:gd name="T17" fmla="*/ 307 h 621"/>
                <a:gd name="T18" fmla="*/ 321 w 639"/>
                <a:gd name="T19" fmla="*/ 125 h 621"/>
                <a:gd name="T20" fmla="*/ 477 w 639"/>
                <a:gd name="T21" fmla="*/ 307 h 621"/>
                <a:gd name="T22" fmla="*/ 321 w 639"/>
                <a:gd name="T23" fmla="*/ 495 h 621"/>
                <a:gd name="T24" fmla="*/ 162 w 639"/>
                <a:gd name="T25" fmla="*/ 30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5" name="Freeform 30"/>
            <p:cNvSpPr>
              <a:spLocks noChangeAspect="1"/>
            </p:cNvSpPr>
            <p:nvPr/>
          </p:nvSpPr>
          <p:spPr bwMode="auto">
            <a:xfrm>
              <a:off x="3892" y="2758"/>
              <a:ext cx="409" cy="570"/>
            </a:xfrm>
            <a:custGeom>
              <a:avLst/>
              <a:gdLst>
                <a:gd name="T0" fmla="*/ 377 w 441"/>
                <a:gd name="T1" fmla="*/ 128 h 621"/>
                <a:gd name="T2" fmla="*/ 377 w 441"/>
                <a:gd name="T3" fmla="*/ 128 h 621"/>
                <a:gd name="T4" fmla="*/ 270 w 441"/>
                <a:gd name="T5" fmla="*/ 114 h 621"/>
                <a:gd name="T6" fmla="*/ 163 w 441"/>
                <a:gd name="T7" fmla="*/ 160 h 621"/>
                <a:gd name="T8" fmla="*/ 290 w 441"/>
                <a:gd name="T9" fmla="*/ 260 h 621"/>
                <a:gd name="T10" fmla="*/ 441 w 441"/>
                <a:gd name="T11" fmla="*/ 443 h 621"/>
                <a:gd name="T12" fmla="*/ 187 w 441"/>
                <a:gd name="T13" fmla="*/ 621 h 621"/>
                <a:gd name="T14" fmla="*/ 11 w 441"/>
                <a:gd name="T15" fmla="*/ 594 h 621"/>
                <a:gd name="T16" fmla="*/ 11 w 441"/>
                <a:gd name="T17" fmla="*/ 469 h 621"/>
                <a:gd name="T18" fmla="*/ 193 w 441"/>
                <a:gd name="T19" fmla="*/ 506 h 621"/>
                <a:gd name="T20" fmla="*/ 279 w 441"/>
                <a:gd name="T21" fmla="*/ 448 h 621"/>
                <a:gd name="T22" fmla="*/ 153 w 441"/>
                <a:gd name="T23" fmla="*/ 349 h 621"/>
                <a:gd name="T24" fmla="*/ 0 w 441"/>
                <a:gd name="T25" fmla="*/ 160 h 621"/>
                <a:gd name="T26" fmla="*/ 243 w 441"/>
                <a:gd name="T27" fmla="*/ 0 h 621"/>
                <a:gd name="T28" fmla="*/ 377 w 441"/>
                <a:gd name="T29" fmla="*/ 10 h 621"/>
                <a:gd name="T30" fmla="*/ 377 w 441"/>
                <a:gd name="T31" fmla="*/ 128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6" name="Freeform 31"/>
            <p:cNvSpPr>
              <a:spLocks noChangeAspect="1"/>
            </p:cNvSpPr>
            <p:nvPr/>
          </p:nvSpPr>
          <p:spPr bwMode="auto">
            <a:xfrm>
              <a:off x="1772" y="2564"/>
              <a:ext cx="215" cy="743"/>
            </a:xfrm>
            <a:custGeom>
              <a:avLst/>
              <a:gdLst>
                <a:gd name="T0" fmla="*/ 18 w 229"/>
                <a:gd name="T1" fmla="*/ 817 h 817"/>
                <a:gd name="T2" fmla="*/ 18 w 229"/>
                <a:gd name="T3" fmla="*/ 817 h 817"/>
                <a:gd name="T4" fmla="*/ 24 w 229"/>
                <a:gd name="T5" fmla="*/ 606 h 817"/>
                <a:gd name="T6" fmla="*/ 24 w 229"/>
                <a:gd name="T7" fmla="*/ 287 h 817"/>
                <a:gd name="T8" fmla="*/ 0 w 229"/>
                <a:gd name="T9" fmla="*/ 0 h 817"/>
                <a:gd name="T10" fmla="*/ 211 w 229"/>
                <a:gd name="T11" fmla="*/ 0 h 817"/>
                <a:gd name="T12" fmla="*/ 205 w 229"/>
                <a:gd name="T13" fmla="*/ 232 h 817"/>
                <a:gd name="T14" fmla="*/ 205 w 229"/>
                <a:gd name="T15" fmla="*/ 530 h 817"/>
                <a:gd name="T16" fmla="*/ 229 w 229"/>
                <a:gd name="T17" fmla="*/ 817 h 817"/>
                <a:gd name="T18" fmla="*/ 18 w 229"/>
                <a:gd name="T19" fmla="*/ 817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7" name="Freeform 32"/>
            <p:cNvSpPr>
              <a:spLocks noChangeAspect="1" noEditPoints="1"/>
            </p:cNvSpPr>
            <p:nvPr/>
          </p:nvSpPr>
          <p:spPr bwMode="auto">
            <a:xfrm>
              <a:off x="2095" y="2758"/>
              <a:ext cx="602" cy="785"/>
            </a:xfrm>
            <a:custGeom>
              <a:avLst/>
              <a:gdLst>
                <a:gd name="T0" fmla="*/ 210 w 662"/>
                <a:gd name="T1" fmla="*/ 851 h 863"/>
                <a:gd name="T2" fmla="*/ 210 w 662"/>
                <a:gd name="T3" fmla="*/ 851 h 863"/>
                <a:gd name="T4" fmla="*/ 198 w 662"/>
                <a:gd name="T5" fmla="*/ 632 h 863"/>
                <a:gd name="T6" fmla="*/ 198 w 662"/>
                <a:gd name="T7" fmla="*/ 564 h 863"/>
                <a:gd name="T8" fmla="*/ 385 w 662"/>
                <a:gd name="T9" fmla="*/ 621 h 863"/>
                <a:gd name="T10" fmla="*/ 662 w 662"/>
                <a:gd name="T11" fmla="*/ 322 h 863"/>
                <a:gd name="T12" fmla="*/ 378 w 662"/>
                <a:gd name="T13" fmla="*/ 0 h 863"/>
                <a:gd name="T14" fmla="*/ 174 w 662"/>
                <a:gd name="T15" fmla="*/ 98 h 863"/>
                <a:gd name="T16" fmla="*/ 153 w 662"/>
                <a:gd name="T17" fmla="*/ 15 h 863"/>
                <a:gd name="T18" fmla="*/ 0 w 662"/>
                <a:gd name="T19" fmla="*/ 26 h 863"/>
                <a:gd name="T20" fmla="*/ 36 w 662"/>
                <a:gd name="T21" fmla="*/ 323 h 863"/>
                <a:gd name="T22" fmla="*/ 36 w 662"/>
                <a:gd name="T23" fmla="*/ 564 h 863"/>
                <a:gd name="T24" fmla="*/ 12 w 662"/>
                <a:gd name="T25" fmla="*/ 863 h 863"/>
                <a:gd name="T26" fmla="*/ 210 w 662"/>
                <a:gd name="T27" fmla="*/ 851 h 863"/>
                <a:gd name="T28" fmla="*/ 210 w 662"/>
                <a:gd name="T29" fmla="*/ 851 h 863"/>
                <a:gd name="T30" fmla="*/ 186 w 662"/>
                <a:gd name="T31" fmla="*/ 323 h 863"/>
                <a:gd name="T32" fmla="*/ 186 w 662"/>
                <a:gd name="T33" fmla="*/ 323 h 863"/>
                <a:gd name="T34" fmla="*/ 338 w 662"/>
                <a:gd name="T35" fmla="*/ 125 h 863"/>
                <a:gd name="T36" fmla="*/ 500 w 662"/>
                <a:gd name="T37" fmla="*/ 323 h 863"/>
                <a:gd name="T38" fmla="*/ 345 w 662"/>
                <a:gd name="T39" fmla="*/ 495 h 863"/>
                <a:gd name="T40" fmla="*/ 186 w 662"/>
                <a:gd name="T41" fmla="*/ 32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38" name="Freeform 33"/>
            <p:cNvSpPr>
              <a:spLocks noChangeAspect="1"/>
            </p:cNvSpPr>
            <p:nvPr/>
          </p:nvSpPr>
          <p:spPr bwMode="auto">
            <a:xfrm>
              <a:off x="2773" y="2758"/>
              <a:ext cx="398" cy="570"/>
            </a:xfrm>
            <a:custGeom>
              <a:avLst/>
              <a:gdLst>
                <a:gd name="T0" fmla="*/ 364 w 440"/>
                <a:gd name="T1" fmla="*/ 126 h 621"/>
                <a:gd name="T2" fmla="*/ 364 w 440"/>
                <a:gd name="T3" fmla="*/ 126 h 621"/>
                <a:gd name="T4" fmla="*/ 270 w 440"/>
                <a:gd name="T5" fmla="*/ 114 h 621"/>
                <a:gd name="T6" fmla="*/ 162 w 440"/>
                <a:gd name="T7" fmla="*/ 160 h 621"/>
                <a:gd name="T8" fmla="*/ 289 w 440"/>
                <a:gd name="T9" fmla="*/ 260 h 621"/>
                <a:gd name="T10" fmla="*/ 440 w 440"/>
                <a:gd name="T11" fmla="*/ 443 h 621"/>
                <a:gd name="T12" fmla="*/ 186 w 440"/>
                <a:gd name="T13" fmla="*/ 621 h 621"/>
                <a:gd name="T14" fmla="*/ 11 w 440"/>
                <a:gd name="T15" fmla="*/ 594 h 621"/>
                <a:gd name="T16" fmla="*/ 11 w 440"/>
                <a:gd name="T17" fmla="*/ 469 h 621"/>
                <a:gd name="T18" fmla="*/ 192 w 440"/>
                <a:gd name="T19" fmla="*/ 506 h 621"/>
                <a:gd name="T20" fmla="*/ 278 w 440"/>
                <a:gd name="T21" fmla="*/ 448 h 621"/>
                <a:gd name="T22" fmla="*/ 152 w 440"/>
                <a:gd name="T23" fmla="*/ 349 h 621"/>
                <a:gd name="T24" fmla="*/ 0 w 440"/>
                <a:gd name="T25" fmla="*/ 160 h 621"/>
                <a:gd name="T26" fmla="*/ 242 w 440"/>
                <a:gd name="T27" fmla="*/ 0 h 621"/>
                <a:gd name="T28" fmla="*/ 387 w 440"/>
                <a:gd name="T29" fmla="*/ 12 h 621"/>
                <a:gd name="T30" fmla="*/ 364 w 440"/>
                <a:gd name="T31" fmla="*/ 12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</p:grpSp>
      <p:sp>
        <p:nvSpPr>
          <p:cNvPr id="4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748661" y="6504846"/>
            <a:ext cx="243656" cy="24622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algn="r">
              <a:defRPr sz="1600" b="1"/>
            </a:lvl1pPr>
          </a:lstStyle>
          <a:p>
            <a:fld id="{99DB18A3-D21F-4BB0-9E84-DFB029941648}" type="slidenum">
              <a:rPr lang="de-DE" smtClean="0">
                <a:solidFill>
                  <a:srgbClr val="1F497D"/>
                </a:solidFill>
              </a:rPr>
              <a:pPr/>
              <a:t>‹#›</a:t>
            </a:fld>
            <a:endParaRPr lang="de-DE" dirty="0">
              <a:solidFill>
                <a:srgbClr val="1F497D"/>
              </a:solidFill>
            </a:endParaRP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gray">
          <a:xfrm>
            <a:off x="201602" y="151200"/>
            <a:ext cx="695607" cy="468000"/>
            <a:chOff x="1352" y="681"/>
            <a:chExt cx="3519" cy="3153"/>
          </a:xfrm>
        </p:grpSpPr>
        <p:sp>
          <p:nvSpPr>
            <p:cNvPr id="67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68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69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0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1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2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3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4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5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6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7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8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79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80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81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</p:grpSp>
      <p:sp>
        <p:nvSpPr>
          <p:cNvPr id="56" name="Inhaltsplatzhalter 2"/>
          <p:cNvSpPr>
            <a:spLocks noGrp="1"/>
          </p:cNvSpPr>
          <p:nvPr>
            <p:ph idx="1" hasCustomPrompt="1"/>
          </p:nvPr>
        </p:nvSpPr>
        <p:spPr>
          <a:xfrm>
            <a:off x="470400" y="982800"/>
            <a:ext cx="11543800" cy="5400000"/>
          </a:xfrm>
          <a:prstGeom prst="rect">
            <a:avLst/>
          </a:prstGeom>
        </p:spPr>
        <p:txBody>
          <a:bodyPr lIns="0" tIns="0" rIns="0" bIns="0"/>
          <a:lstStyle>
            <a:lvl1pPr marL="243411" indent="-243411">
              <a:lnSpc>
                <a:spcPct val="100000"/>
              </a:lnSpc>
              <a:spcBef>
                <a:spcPts val="1067"/>
              </a:spcBef>
              <a:buFont typeface="Arial" pitchFamily="34" charset="0"/>
              <a:buChar char="•"/>
              <a:defRPr sz="2400"/>
            </a:lvl1pPr>
            <a:lvl2pPr marL="478355" indent="-234945">
              <a:lnSpc>
                <a:spcPct val="100000"/>
              </a:lnSpc>
              <a:spcBef>
                <a:spcPts val="1067"/>
              </a:spcBef>
              <a:buClr>
                <a:schemeClr val="tx1"/>
              </a:buClr>
              <a:buFont typeface="Calibri" pitchFamily="34" charset="0"/>
              <a:buChar char="─"/>
              <a:defRPr sz="2133"/>
            </a:lvl2pPr>
            <a:lvl3pPr marL="717533" indent="-239178">
              <a:lnSpc>
                <a:spcPct val="100000"/>
              </a:lnSpc>
              <a:spcBef>
                <a:spcPts val="1067"/>
              </a:spcBef>
              <a:buClr>
                <a:schemeClr val="tx1"/>
              </a:buClr>
              <a:buFont typeface="Wingdings" pitchFamily="2" charset="2"/>
              <a:buChar char="§"/>
              <a:defRPr sz="1867"/>
            </a:lvl3pPr>
            <a:lvl4pPr marL="956709" indent="-239178">
              <a:lnSpc>
                <a:spcPct val="100000"/>
              </a:lnSpc>
              <a:spcBef>
                <a:spcPts val="1067"/>
              </a:spcBef>
              <a:defRPr sz="1600"/>
            </a:lvl4pPr>
            <a:lvl5pPr marL="1195887" indent="-239178">
              <a:lnSpc>
                <a:spcPct val="100000"/>
              </a:lnSpc>
              <a:spcBef>
                <a:spcPts val="1067"/>
              </a:spcBef>
              <a:buFont typeface="Calibri" pitchFamily="34" charset="0"/>
              <a:buChar char="─"/>
              <a:defRPr sz="1333"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sz="1600" noProof="0" dirty="0"/>
              <a:t>Fourth level</a:t>
            </a:r>
          </a:p>
          <a:p>
            <a:pPr lvl="4"/>
            <a:r>
              <a:rPr lang="en-US" sz="1333" noProof="0" dirty="0"/>
              <a:t>Fifth level</a:t>
            </a:r>
            <a:endParaRPr lang="en-US" noProof="0" dirty="0"/>
          </a:p>
          <a:p>
            <a:pPr lvl="3"/>
            <a:endParaRPr lang="en-US" noProof="0" dirty="0"/>
          </a:p>
        </p:txBody>
      </p:sp>
      <p:grpSp>
        <p:nvGrpSpPr>
          <p:cNvPr id="6" name="Gruppieren 38"/>
          <p:cNvGrpSpPr>
            <a:grpSpLocks noChangeAspect="1"/>
          </p:cNvGrpSpPr>
          <p:nvPr userDrawn="1"/>
        </p:nvGrpSpPr>
        <p:grpSpPr bwMode="black">
          <a:xfrm>
            <a:off x="9149831" y="6566400"/>
            <a:ext cx="2117188" cy="216000"/>
            <a:chOff x="257175" y="2757488"/>
            <a:chExt cx="8636000" cy="1174751"/>
          </a:xfrm>
        </p:grpSpPr>
        <p:sp>
          <p:nvSpPr>
            <p:cNvPr id="40" name="Freeform 7"/>
            <p:cNvSpPr>
              <a:spLocks/>
            </p:cNvSpPr>
            <p:nvPr/>
          </p:nvSpPr>
          <p:spPr bwMode="black">
            <a:xfrm>
              <a:off x="257175" y="2828926"/>
              <a:ext cx="219075" cy="822325"/>
            </a:xfrm>
            <a:custGeom>
              <a:avLst/>
              <a:gdLst>
                <a:gd name="T0" fmla="*/ 5 w 64"/>
                <a:gd name="T1" fmla="*/ 241 h 241"/>
                <a:gd name="T2" fmla="*/ 7 w 64"/>
                <a:gd name="T3" fmla="*/ 179 h 241"/>
                <a:gd name="T4" fmla="*/ 7 w 64"/>
                <a:gd name="T5" fmla="*/ 84 h 241"/>
                <a:gd name="T6" fmla="*/ 0 w 64"/>
                <a:gd name="T7" fmla="*/ 0 h 241"/>
                <a:gd name="T8" fmla="*/ 59 w 64"/>
                <a:gd name="T9" fmla="*/ 0 h 241"/>
                <a:gd name="T10" fmla="*/ 58 w 64"/>
                <a:gd name="T11" fmla="*/ 68 h 241"/>
                <a:gd name="T12" fmla="*/ 58 w 64"/>
                <a:gd name="T13" fmla="*/ 156 h 241"/>
                <a:gd name="T14" fmla="*/ 64 w 64"/>
                <a:gd name="T15" fmla="*/ 241 h 241"/>
                <a:gd name="T16" fmla="*/ 5 w 64"/>
                <a:gd name="T17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41">
                  <a:moveTo>
                    <a:pt x="5" y="241"/>
                  </a:moveTo>
                  <a:cubicBezTo>
                    <a:pt x="6" y="222"/>
                    <a:pt x="7" y="206"/>
                    <a:pt x="7" y="179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7" y="50"/>
                    <a:pt x="5" y="25"/>
                    <a:pt x="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7"/>
                    <a:pt x="58" y="41"/>
                    <a:pt x="58" y="68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81"/>
                    <a:pt x="61" y="218"/>
                    <a:pt x="64" y="241"/>
                  </a:cubicBezTo>
                  <a:lnTo>
                    <a:pt x="5" y="24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1" name="Freeform 8"/>
            <p:cNvSpPr>
              <a:spLocks noEditPoints="1"/>
            </p:cNvSpPr>
            <p:nvPr/>
          </p:nvSpPr>
          <p:spPr bwMode="black">
            <a:xfrm>
              <a:off x="598488" y="3044826"/>
              <a:ext cx="633413" cy="873125"/>
            </a:xfrm>
            <a:custGeom>
              <a:avLst/>
              <a:gdLst>
                <a:gd name="T0" fmla="*/ 3 w 186"/>
                <a:gd name="T1" fmla="*/ 256 h 256"/>
                <a:gd name="T2" fmla="*/ 10 w 186"/>
                <a:gd name="T3" fmla="*/ 167 h 256"/>
                <a:gd name="T4" fmla="*/ 10 w 186"/>
                <a:gd name="T5" fmla="*/ 96 h 256"/>
                <a:gd name="T6" fmla="*/ 0 w 186"/>
                <a:gd name="T7" fmla="*/ 8 h 256"/>
                <a:gd name="T8" fmla="*/ 43 w 186"/>
                <a:gd name="T9" fmla="*/ 4 h 256"/>
                <a:gd name="T10" fmla="*/ 49 w 186"/>
                <a:gd name="T11" fmla="*/ 29 h 256"/>
                <a:gd name="T12" fmla="*/ 106 w 186"/>
                <a:gd name="T13" fmla="*/ 0 h 256"/>
                <a:gd name="T14" fmla="*/ 186 w 186"/>
                <a:gd name="T15" fmla="*/ 96 h 256"/>
                <a:gd name="T16" fmla="*/ 108 w 186"/>
                <a:gd name="T17" fmla="*/ 184 h 256"/>
                <a:gd name="T18" fmla="*/ 56 w 186"/>
                <a:gd name="T19" fmla="*/ 167 h 256"/>
                <a:gd name="T20" fmla="*/ 56 w 186"/>
                <a:gd name="T21" fmla="*/ 188 h 256"/>
                <a:gd name="T22" fmla="*/ 59 w 186"/>
                <a:gd name="T23" fmla="*/ 252 h 256"/>
                <a:gd name="T24" fmla="*/ 3 w 186"/>
                <a:gd name="T25" fmla="*/ 256 h 256"/>
                <a:gd name="T26" fmla="*/ 97 w 186"/>
                <a:gd name="T27" fmla="*/ 147 h 256"/>
                <a:gd name="T28" fmla="*/ 141 w 186"/>
                <a:gd name="T29" fmla="*/ 96 h 256"/>
                <a:gd name="T30" fmla="*/ 95 w 186"/>
                <a:gd name="T31" fmla="*/ 37 h 256"/>
                <a:gd name="T32" fmla="*/ 52 w 186"/>
                <a:gd name="T33" fmla="*/ 96 h 256"/>
                <a:gd name="T34" fmla="*/ 97 w 186"/>
                <a:gd name="T35" fmla="*/ 14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256">
                  <a:moveTo>
                    <a:pt x="3" y="256"/>
                  </a:moveTo>
                  <a:cubicBezTo>
                    <a:pt x="5" y="240"/>
                    <a:pt x="10" y="192"/>
                    <a:pt x="10" y="16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5"/>
                    <a:pt x="5" y="37"/>
                    <a:pt x="0" y="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5" y="12"/>
                    <a:pt x="47" y="20"/>
                    <a:pt x="49" y="29"/>
                  </a:cubicBezTo>
                  <a:cubicBezTo>
                    <a:pt x="60" y="17"/>
                    <a:pt x="73" y="0"/>
                    <a:pt x="106" y="0"/>
                  </a:cubicBezTo>
                  <a:cubicBezTo>
                    <a:pt x="154" y="0"/>
                    <a:pt x="186" y="40"/>
                    <a:pt x="186" y="96"/>
                  </a:cubicBezTo>
                  <a:cubicBezTo>
                    <a:pt x="186" y="147"/>
                    <a:pt x="155" y="184"/>
                    <a:pt x="108" y="184"/>
                  </a:cubicBezTo>
                  <a:cubicBezTo>
                    <a:pt x="81" y="184"/>
                    <a:pt x="68" y="175"/>
                    <a:pt x="56" y="167"/>
                  </a:cubicBezTo>
                  <a:cubicBezTo>
                    <a:pt x="56" y="188"/>
                    <a:pt x="56" y="188"/>
                    <a:pt x="56" y="188"/>
                  </a:cubicBezTo>
                  <a:cubicBezTo>
                    <a:pt x="56" y="197"/>
                    <a:pt x="56" y="226"/>
                    <a:pt x="59" y="252"/>
                  </a:cubicBezTo>
                  <a:lnTo>
                    <a:pt x="3" y="256"/>
                  </a:lnTo>
                  <a:close/>
                  <a:moveTo>
                    <a:pt x="97" y="147"/>
                  </a:moveTo>
                  <a:cubicBezTo>
                    <a:pt x="126" y="147"/>
                    <a:pt x="141" y="126"/>
                    <a:pt x="141" y="96"/>
                  </a:cubicBezTo>
                  <a:cubicBezTo>
                    <a:pt x="141" y="62"/>
                    <a:pt x="122" y="37"/>
                    <a:pt x="95" y="37"/>
                  </a:cubicBezTo>
                  <a:cubicBezTo>
                    <a:pt x="66" y="37"/>
                    <a:pt x="52" y="61"/>
                    <a:pt x="52" y="96"/>
                  </a:cubicBezTo>
                  <a:cubicBezTo>
                    <a:pt x="52" y="129"/>
                    <a:pt x="69" y="147"/>
                    <a:pt x="97" y="14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black">
            <a:xfrm>
              <a:off x="1308100" y="3044826"/>
              <a:ext cx="425450" cy="627063"/>
            </a:xfrm>
            <a:custGeom>
              <a:avLst/>
              <a:gdLst>
                <a:gd name="T0" fmla="*/ 107 w 125"/>
                <a:gd name="T1" fmla="*/ 38 h 184"/>
                <a:gd name="T2" fmla="*/ 77 w 125"/>
                <a:gd name="T3" fmla="*/ 34 h 184"/>
                <a:gd name="T4" fmla="*/ 46 w 125"/>
                <a:gd name="T5" fmla="*/ 48 h 184"/>
                <a:gd name="T6" fmla="*/ 82 w 125"/>
                <a:gd name="T7" fmla="*/ 77 h 184"/>
                <a:gd name="T8" fmla="*/ 125 w 125"/>
                <a:gd name="T9" fmla="*/ 132 h 184"/>
                <a:gd name="T10" fmla="*/ 53 w 125"/>
                <a:gd name="T11" fmla="*/ 184 h 184"/>
                <a:gd name="T12" fmla="*/ 4 w 125"/>
                <a:gd name="T13" fmla="*/ 176 h 184"/>
                <a:gd name="T14" fmla="*/ 4 w 125"/>
                <a:gd name="T15" fmla="*/ 139 h 184"/>
                <a:gd name="T16" fmla="*/ 55 w 125"/>
                <a:gd name="T17" fmla="*/ 150 h 184"/>
                <a:gd name="T18" fmla="*/ 79 w 125"/>
                <a:gd name="T19" fmla="*/ 133 h 184"/>
                <a:gd name="T20" fmla="*/ 44 w 125"/>
                <a:gd name="T21" fmla="*/ 104 h 184"/>
                <a:gd name="T22" fmla="*/ 0 w 125"/>
                <a:gd name="T23" fmla="*/ 48 h 184"/>
                <a:gd name="T24" fmla="*/ 69 w 125"/>
                <a:gd name="T25" fmla="*/ 0 h 184"/>
                <a:gd name="T26" fmla="*/ 107 w 125"/>
                <a:gd name="T27" fmla="*/ 3 h 184"/>
                <a:gd name="T28" fmla="*/ 107 w 125"/>
                <a:gd name="T29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84">
                  <a:moveTo>
                    <a:pt x="107" y="38"/>
                  </a:moveTo>
                  <a:cubicBezTo>
                    <a:pt x="97" y="36"/>
                    <a:pt x="87" y="34"/>
                    <a:pt x="77" y="34"/>
                  </a:cubicBezTo>
                  <a:cubicBezTo>
                    <a:pt x="59" y="34"/>
                    <a:pt x="46" y="38"/>
                    <a:pt x="46" y="48"/>
                  </a:cubicBezTo>
                  <a:cubicBezTo>
                    <a:pt x="46" y="58"/>
                    <a:pt x="63" y="67"/>
                    <a:pt x="82" y="77"/>
                  </a:cubicBezTo>
                  <a:cubicBezTo>
                    <a:pt x="100" y="87"/>
                    <a:pt x="125" y="101"/>
                    <a:pt x="125" y="132"/>
                  </a:cubicBezTo>
                  <a:cubicBezTo>
                    <a:pt x="125" y="165"/>
                    <a:pt x="97" y="184"/>
                    <a:pt x="53" y="184"/>
                  </a:cubicBezTo>
                  <a:cubicBezTo>
                    <a:pt x="33" y="184"/>
                    <a:pt x="20" y="180"/>
                    <a:pt x="4" y="176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16" y="143"/>
                    <a:pt x="37" y="150"/>
                    <a:pt x="55" y="150"/>
                  </a:cubicBezTo>
                  <a:cubicBezTo>
                    <a:pt x="67" y="150"/>
                    <a:pt x="79" y="144"/>
                    <a:pt x="79" y="133"/>
                  </a:cubicBezTo>
                  <a:cubicBezTo>
                    <a:pt x="79" y="122"/>
                    <a:pt x="65" y="116"/>
                    <a:pt x="44" y="104"/>
                  </a:cubicBezTo>
                  <a:cubicBezTo>
                    <a:pt x="25" y="94"/>
                    <a:pt x="0" y="73"/>
                    <a:pt x="0" y="48"/>
                  </a:cubicBezTo>
                  <a:cubicBezTo>
                    <a:pt x="0" y="17"/>
                    <a:pt x="30" y="0"/>
                    <a:pt x="69" y="0"/>
                  </a:cubicBezTo>
                  <a:cubicBezTo>
                    <a:pt x="82" y="0"/>
                    <a:pt x="95" y="1"/>
                    <a:pt x="107" y="3"/>
                  </a:cubicBezTo>
                  <a:lnTo>
                    <a:pt x="107" y="3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3" name="Freeform 10"/>
            <p:cNvSpPr>
              <a:spLocks noEditPoints="1"/>
            </p:cNvSpPr>
            <p:nvPr/>
          </p:nvSpPr>
          <p:spPr bwMode="black">
            <a:xfrm>
              <a:off x="1792288" y="3044826"/>
              <a:ext cx="615950" cy="627063"/>
            </a:xfrm>
            <a:custGeom>
              <a:avLst/>
              <a:gdLst>
                <a:gd name="T0" fmla="*/ 0 w 181"/>
                <a:gd name="T1" fmla="*/ 91 h 184"/>
                <a:gd name="T2" fmla="*/ 91 w 181"/>
                <a:gd name="T3" fmla="*/ 0 h 184"/>
                <a:gd name="T4" fmla="*/ 181 w 181"/>
                <a:gd name="T5" fmla="*/ 91 h 184"/>
                <a:gd name="T6" fmla="*/ 91 w 181"/>
                <a:gd name="T7" fmla="*/ 184 h 184"/>
                <a:gd name="T8" fmla="*/ 0 w 181"/>
                <a:gd name="T9" fmla="*/ 91 h 184"/>
                <a:gd name="T10" fmla="*/ 91 w 181"/>
                <a:gd name="T11" fmla="*/ 147 h 184"/>
                <a:gd name="T12" fmla="*/ 135 w 181"/>
                <a:gd name="T13" fmla="*/ 91 h 184"/>
                <a:gd name="T14" fmla="*/ 91 w 181"/>
                <a:gd name="T15" fmla="*/ 37 h 184"/>
                <a:gd name="T16" fmla="*/ 46 w 181"/>
                <a:gd name="T17" fmla="*/ 91 h 184"/>
                <a:gd name="T18" fmla="*/ 91 w 181"/>
                <a:gd name="T19" fmla="*/ 14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84">
                  <a:moveTo>
                    <a:pt x="0" y="91"/>
                  </a:moveTo>
                  <a:cubicBezTo>
                    <a:pt x="0" y="36"/>
                    <a:pt x="37" y="0"/>
                    <a:pt x="91" y="0"/>
                  </a:cubicBezTo>
                  <a:cubicBezTo>
                    <a:pt x="145" y="0"/>
                    <a:pt x="181" y="37"/>
                    <a:pt x="181" y="91"/>
                  </a:cubicBezTo>
                  <a:cubicBezTo>
                    <a:pt x="181" y="142"/>
                    <a:pt x="145" y="184"/>
                    <a:pt x="91" y="184"/>
                  </a:cubicBezTo>
                  <a:cubicBezTo>
                    <a:pt x="38" y="184"/>
                    <a:pt x="0" y="145"/>
                    <a:pt x="0" y="91"/>
                  </a:cubicBezTo>
                  <a:close/>
                  <a:moveTo>
                    <a:pt x="91" y="147"/>
                  </a:moveTo>
                  <a:cubicBezTo>
                    <a:pt x="121" y="147"/>
                    <a:pt x="135" y="123"/>
                    <a:pt x="135" y="91"/>
                  </a:cubicBezTo>
                  <a:cubicBezTo>
                    <a:pt x="135" y="57"/>
                    <a:pt x="121" y="37"/>
                    <a:pt x="91" y="37"/>
                  </a:cubicBezTo>
                  <a:cubicBezTo>
                    <a:pt x="61" y="37"/>
                    <a:pt x="46" y="59"/>
                    <a:pt x="46" y="91"/>
                  </a:cubicBezTo>
                  <a:cubicBezTo>
                    <a:pt x="46" y="123"/>
                    <a:pt x="63" y="147"/>
                    <a:pt x="91" y="14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black">
            <a:xfrm>
              <a:off x="2490788" y="3044826"/>
              <a:ext cx="422275" cy="627063"/>
            </a:xfrm>
            <a:custGeom>
              <a:avLst/>
              <a:gdLst>
                <a:gd name="T0" fmla="*/ 106 w 124"/>
                <a:gd name="T1" fmla="*/ 38 h 184"/>
                <a:gd name="T2" fmla="*/ 76 w 124"/>
                <a:gd name="T3" fmla="*/ 34 h 184"/>
                <a:gd name="T4" fmla="*/ 45 w 124"/>
                <a:gd name="T5" fmla="*/ 48 h 184"/>
                <a:gd name="T6" fmla="*/ 81 w 124"/>
                <a:gd name="T7" fmla="*/ 77 h 184"/>
                <a:gd name="T8" fmla="*/ 124 w 124"/>
                <a:gd name="T9" fmla="*/ 132 h 184"/>
                <a:gd name="T10" fmla="*/ 52 w 124"/>
                <a:gd name="T11" fmla="*/ 184 h 184"/>
                <a:gd name="T12" fmla="*/ 3 w 124"/>
                <a:gd name="T13" fmla="*/ 176 h 184"/>
                <a:gd name="T14" fmla="*/ 3 w 124"/>
                <a:gd name="T15" fmla="*/ 139 h 184"/>
                <a:gd name="T16" fmla="*/ 54 w 124"/>
                <a:gd name="T17" fmla="*/ 150 h 184"/>
                <a:gd name="T18" fmla="*/ 78 w 124"/>
                <a:gd name="T19" fmla="*/ 133 h 184"/>
                <a:gd name="T20" fmla="*/ 43 w 124"/>
                <a:gd name="T21" fmla="*/ 104 h 184"/>
                <a:gd name="T22" fmla="*/ 0 w 124"/>
                <a:gd name="T23" fmla="*/ 48 h 184"/>
                <a:gd name="T24" fmla="*/ 68 w 124"/>
                <a:gd name="T25" fmla="*/ 0 h 184"/>
                <a:gd name="T26" fmla="*/ 106 w 124"/>
                <a:gd name="T27" fmla="*/ 3 h 184"/>
                <a:gd name="T28" fmla="*/ 106 w 124"/>
                <a:gd name="T29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4">
                  <a:moveTo>
                    <a:pt x="106" y="38"/>
                  </a:moveTo>
                  <a:cubicBezTo>
                    <a:pt x="96" y="36"/>
                    <a:pt x="86" y="34"/>
                    <a:pt x="76" y="34"/>
                  </a:cubicBezTo>
                  <a:cubicBezTo>
                    <a:pt x="58" y="34"/>
                    <a:pt x="45" y="38"/>
                    <a:pt x="45" y="48"/>
                  </a:cubicBezTo>
                  <a:cubicBezTo>
                    <a:pt x="45" y="58"/>
                    <a:pt x="62" y="67"/>
                    <a:pt x="81" y="77"/>
                  </a:cubicBezTo>
                  <a:cubicBezTo>
                    <a:pt x="99" y="87"/>
                    <a:pt x="124" y="101"/>
                    <a:pt x="124" y="132"/>
                  </a:cubicBezTo>
                  <a:cubicBezTo>
                    <a:pt x="124" y="165"/>
                    <a:pt x="96" y="184"/>
                    <a:pt x="52" y="184"/>
                  </a:cubicBezTo>
                  <a:cubicBezTo>
                    <a:pt x="33" y="184"/>
                    <a:pt x="19" y="180"/>
                    <a:pt x="3" y="176"/>
                  </a:cubicBezTo>
                  <a:cubicBezTo>
                    <a:pt x="3" y="139"/>
                    <a:pt x="3" y="139"/>
                    <a:pt x="3" y="139"/>
                  </a:cubicBezTo>
                  <a:cubicBezTo>
                    <a:pt x="15" y="143"/>
                    <a:pt x="36" y="150"/>
                    <a:pt x="54" y="150"/>
                  </a:cubicBezTo>
                  <a:cubicBezTo>
                    <a:pt x="66" y="150"/>
                    <a:pt x="78" y="144"/>
                    <a:pt x="78" y="133"/>
                  </a:cubicBezTo>
                  <a:cubicBezTo>
                    <a:pt x="78" y="122"/>
                    <a:pt x="64" y="116"/>
                    <a:pt x="43" y="104"/>
                  </a:cubicBezTo>
                  <a:cubicBezTo>
                    <a:pt x="24" y="94"/>
                    <a:pt x="0" y="73"/>
                    <a:pt x="0" y="48"/>
                  </a:cubicBezTo>
                  <a:cubicBezTo>
                    <a:pt x="0" y="17"/>
                    <a:pt x="29" y="0"/>
                    <a:pt x="68" y="0"/>
                  </a:cubicBezTo>
                  <a:cubicBezTo>
                    <a:pt x="81" y="0"/>
                    <a:pt x="94" y="1"/>
                    <a:pt x="106" y="3"/>
                  </a:cubicBezTo>
                  <a:lnTo>
                    <a:pt x="106" y="3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black">
            <a:xfrm>
              <a:off x="3424238" y="2828926"/>
              <a:ext cx="982663" cy="842963"/>
            </a:xfrm>
            <a:custGeom>
              <a:avLst/>
              <a:gdLst>
                <a:gd name="T0" fmla="*/ 0 w 288"/>
                <a:gd name="T1" fmla="*/ 241 h 247"/>
                <a:gd name="T2" fmla="*/ 4 w 288"/>
                <a:gd name="T3" fmla="*/ 170 h 247"/>
                <a:gd name="T4" fmla="*/ 7 w 288"/>
                <a:gd name="T5" fmla="*/ 82 h 247"/>
                <a:gd name="T6" fmla="*/ 7 w 288"/>
                <a:gd name="T7" fmla="*/ 55 h 247"/>
                <a:gd name="T8" fmla="*/ 5 w 288"/>
                <a:gd name="T9" fmla="*/ 0 h 247"/>
                <a:gd name="T10" fmla="*/ 81 w 288"/>
                <a:gd name="T11" fmla="*/ 0 h 247"/>
                <a:gd name="T12" fmla="*/ 142 w 288"/>
                <a:gd name="T13" fmla="*/ 198 h 247"/>
                <a:gd name="T14" fmla="*/ 142 w 288"/>
                <a:gd name="T15" fmla="*/ 198 h 247"/>
                <a:gd name="T16" fmla="*/ 206 w 288"/>
                <a:gd name="T17" fmla="*/ 0 h 247"/>
                <a:gd name="T18" fmla="*/ 281 w 288"/>
                <a:gd name="T19" fmla="*/ 0 h 247"/>
                <a:gd name="T20" fmla="*/ 281 w 288"/>
                <a:gd name="T21" fmla="*/ 77 h 247"/>
                <a:gd name="T22" fmla="*/ 283 w 288"/>
                <a:gd name="T23" fmla="*/ 170 h 247"/>
                <a:gd name="T24" fmla="*/ 288 w 288"/>
                <a:gd name="T25" fmla="*/ 241 h 247"/>
                <a:gd name="T26" fmla="*/ 234 w 288"/>
                <a:gd name="T27" fmla="*/ 241 h 247"/>
                <a:gd name="T28" fmla="*/ 235 w 288"/>
                <a:gd name="T29" fmla="*/ 170 h 247"/>
                <a:gd name="T30" fmla="*/ 233 w 288"/>
                <a:gd name="T31" fmla="*/ 50 h 247"/>
                <a:gd name="T32" fmla="*/ 232 w 288"/>
                <a:gd name="T33" fmla="*/ 50 h 247"/>
                <a:gd name="T34" fmla="*/ 170 w 288"/>
                <a:gd name="T35" fmla="*/ 241 h 247"/>
                <a:gd name="T36" fmla="*/ 112 w 288"/>
                <a:gd name="T37" fmla="*/ 247 h 247"/>
                <a:gd name="T38" fmla="*/ 49 w 288"/>
                <a:gd name="T39" fmla="*/ 50 h 247"/>
                <a:gd name="T40" fmla="*/ 48 w 288"/>
                <a:gd name="T41" fmla="*/ 50 h 247"/>
                <a:gd name="T42" fmla="*/ 45 w 288"/>
                <a:gd name="T43" fmla="*/ 170 h 247"/>
                <a:gd name="T44" fmla="*/ 48 w 288"/>
                <a:gd name="T45" fmla="*/ 241 h 247"/>
                <a:gd name="T46" fmla="*/ 0 w 288"/>
                <a:gd name="T47" fmla="*/ 241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8" h="247">
                  <a:moveTo>
                    <a:pt x="0" y="241"/>
                  </a:moveTo>
                  <a:cubicBezTo>
                    <a:pt x="1" y="225"/>
                    <a:pt x="3" y="200"/>
                    <a:pt x="4" y="170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7" y="73"/>
                    <a:pt x="7" y="63"/>
                    <a:pt x="7" y="55"/>
                  </a:cubicBezTo>
                  <a:cubicBezTo>
                    <a:pt x="7" y="42"/>
                    <a:pt x="6" y="18"/>
                    <a:pt x="5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1" y="33"/>
                    <a:pt x="136" y="168"/>
                    <a:pt x="142" y="198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54" y="159"/>
                    <a:pt x="189" y="48"/>
                    <a:pt x="206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77"/>
                    <a:pt x="281" y="77"/>
                    <a:pt x="281" y="77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3" y="193"/>
                    <a:pt x="286" y="218"/>
                    <a:pt x="288" y="241"/>
                  </a:cubicBezTo>
                  <a:cubicBezTo>
                    <a:pt x="234" y="241"/>
                    <a:pt x="234" y="241"/>
                    <a:pt x="234" y="241"/>
                  </a:cubicBezTo>
                  <a:cubicBezTo>
                    <a:pt x="236" y="218"/>
                    <a:pt x="236" y="184"/>
                    <a:pt x="235" y="170"/>
                  </a:cubicBezTo>
                  <a:cubicBezTo>
                    <a:pt x="233" y="50"/>
                    <a:pt x="233" y="50"/>
                    <a:pt x="233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13" y="102"/>
                    <a:pt x="181" y="198"/>
                    <a:pt x="170" y="241"/>
                  </a:cubicBezTo>
                  <a:cubicBezTo>
                    <a:pt x="112" y="247"/>
                    <a:pt x="112" y="247"/>
                    <a:pt x="112" y="247"/>
                  </a:cubicBezTo>
                  <a:cubicBezTo>
                    <a:pt x="103" y="203"/>
                    <a:pt x="69" y="110"/>
                    <a:pt x="49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5" y="170"/>
                    <a:pt x="45" y="170"/>
                    <a:pt x="45" y="170"/>
                  </a:cubicBezTo>
                  <a:cubicBezTo>
                    <a:pt x="44" y="194"/>
                    <a:pt x="46" y="221"/>
                    <a:pt x="48" y="241"/>
                  </a:cubicBezTo>
                  <a:lnTo>
                    <a:pt x="0" y="24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7" name="Freeform 13"/>
            <p:cNvSpPr>
              <a:spLocks noEditPoints="1"/>
            </p:cNvSpPr>
            <p:nvPr/>
          </p:nvSpPr>
          <p:spPr bwMode="black">
            <a:xfrm>
              <a:off x="4516438" y="3044826"/>
              <a:ext cx="555625" cy="627063"/>
            </a:xfrm>
            <a:custGeom>
              <a:avLst/>
              <a:gdLst>
                <a:gd name="T0" fmla="*/ 120 w 163"/>
                <a:gd name="T1" fmla="*/ 178 h 184"/>
                <a:gd name="T2" fmla="*/ 118 w 163"/>
                <a:gd name="T3" fmla="*/ 149 h 184"/>
                <a:gd name="T4" fmla="*/ 117 w 163"/>
                <a:gd name="T5" fmla="*/ 149 h 184"/>
                <a:gd name="T6" fmla="*/ 56 w 163"/>
                <a:gd name="T7" fmla="*/ 184 h 184"/>
                <a:gd name="T8" fmla="*/ 0 w 163"/>
                <a:gd name="T9" fmla="*/ 130 h 184"/>
                <a:gd name="T10" fmla="*/ 96 w 163"/>
                <a:gd name="T11" fmla="*/ 61 h 184"/>
                <a:gd name="T12" fmla="*/ 115 w 163"/>
                <a:gd name="T13" fmla="*/ 62 h 184"/>
                <a:gd name="T14" fmla="*/ 69 w 163"/>
                <a:gd name="T15" fmla="*/ 32 h 184"/>
                <a:gd name="T16" fmla="*/ 22 w 163"/>
                <a:gd name="T17" fmla="*/ 39 h 184"/>
                <a:gd name="T18" fmla="*/ 22 w 163"/>
                <a:gd name="T19" fmla="*/ 7 h 184"/>
                <a:gd name="T20" fmla="*/ 78 w 163"/>
                <a:gd name="T21" fmla="*/ 0 h 184"/>
                <a:gd name="T22" fmla="*/ 157 w 163"/>
                <a:gd name="T23" fmla="*/ 84 h 184"/>
                <a:gd name="T24" fmla="*/ 157 w 163"/>
                <a:gd name="T25" fmla="*/ 119 h 184"/>
                <a:gd name="T26" fmla="*/ 163 w 163"/>
                <a:gd name="T27" fmla="*/ 178 h 184"/>
                <a:gd name="T28" fmla="*/ 120 w 163"/>
                <a:gd name="T29" fmla="*/ 178 h 184"/>
                <a:gd name="T30" fmla="*/ 115 w 163"/>
                <a:gd name="T31" fmla="*/ 92 h 184"/>
                <a:gd name="T32" fmla="*/ 96 w 163"/>
                <a:gd name="T33" fmla="*/ 90 h 184"/>
                <a:gd name="T34" fmla="*/ 46 w 163"/>
                <a:gd name="T35" fmla="*/ 125 h 184"/>
                <a:gd name="T36" fmla="*/ 73 w 163"/>
                <a:gd name="T37" fmla="*/ 147 h 184"/>
                <a:gd name="T38" fmla="*/ 115 w 163"/>
                <a:gd name="T39" fmla="*/ 98 h 184"/>
                <a:gd name="T40" fmla="*/ 115 w 163"/>
                <a:gd name="T41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84">
                  <a:moveTo>
                    <a:pt x="120" y="178"/>
                  </a:moveTo>
                  <a:cubicBezTo>
                    <a:pt x="119" y="169"/>
                    <a:pt x="118" y="158"/>
                    <a:pt x="118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07" y="164"/>
                    <a:pt x="90" y="184"/>
                    <a:pt x="56" y="184"/>
                  </a:cubicBezTo>
                  <a:cubicBezTo>
                    <a:pt x="24" y="184"/>
                    <a:pt x="0" y="163"/>
                    <a:pt x="0" y="130"/>
                  </a:cubicBezTo>
                  <a:cubicBezTo>
                    <a:pt x="0" y="86"/>
                    <a:pt x="40" y="61"/>
                    <a:pt x="96" y="61"/>
                  </a:cubicBezTo>
                  <a:cubicBezTo>
                    <a:pt x="103" y="61"/>
                    <a:pt x="109" y="61"/>
                    <a:pt x="115" y="62"/>
                  </a:cubicBezTo>
                  <a:cubicBezTo>
                    <a:pt x="113" y="44"/>
                    <a:pt x="104" y="32"/>
                    <a:pt x="69" y="32"/>
                  </a:cubicBezTo>
                  <a:cubicBezTo>
                    <a:pt x="51" y="32"/>
                    <a:pt x="31" y="37"/>
                    <a:pt x="22" y="39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2" y="4"/>
                    <a:pt x="50" y="0"/>
                    <a:pt x="78" y="0"/>
                  </a:cubicBezTo>
                  <a:cubicBezTo>
                    <a:pt x="155" y="0"/>
                    <a:pt x="157" y="42"/>
                    <a:pt x="157" y="84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7" y="140"/>
                    <a:pt x="160" y="162"/>
                    <a:pt x="163" y="178"/>
                  </a:cubicBezTo>
                  <a:lnTo>
                    <a:pt x="120" y="178"/>
                  </a:lnTo>
                  <a:close/>
                  <a:moveTo>
                    <a:pt x="115" y="92"/>
                  </a:moveTo>
                  <a:cubicBezTo>
                    <a:pt x="108" y="91"/>
                    <a:pt x="103" y="90"/>
                    <a:pt x="96" y="90"/>
                  </a:cubicBezTo>
                  <a:cubicBezTo>
                    <a:pt x="65" y="90"/>
                    <a:pt x="46" y="105"/>
                    <a:pt x="46" y="125"/>
                  </a:cubicBezTo>
                  <a:cubicBezTo>
                    <a:pt x="46" y="138"/>
                    <a:pt x="57" y="147"/>
                    <a:pt x="73" y="147"/>
                  </a:cubicBezTo>
                  <a:cubicBezTo>
                    <a:pt x="101" y="147"/>
                    <a:pt x="115" y="120"/>
                    <a:pt x="115" y="98"/>
                  </a:cubicBezTo>
                  <a:lnTo>
                    <a:pt x="115" y="92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black">
            <a:xfrm>
              <a:off x="5170488" y="3044826"/>
              <a:ext cx="371475" cy="606425"/>
            </a:xfrm>
            <a:custGeom>
              <a:avLst/>
              <a:gdLst>
                <a:gd name="T0" fmla="*/ 8 w 109"/>
                <a:gd name="T1" fmla="*/ 178 h 178"/>
                <a:gd name="T2" fmla="*/ 10 w 109"/>
                <a:gd name="T3" fmla="*/ 120 h 178"/>
                <a:gd name="T4" fmla="*/ 10 w 109"/>
                <a:gd name="T5" fmla="*/ 79 h 178"/>
                <a:gd name="T6" fmla="*/ 0 w 109"/>
                <a:gd name="T7" fmla="*/ 8 h 178"/>
                <a:gd name="T8" fmla="*/ 45 w 109"/>
                <a:gd name="T9" fmla="*/ 4 h 178"/>
                <a:gd name="T10" fmla="*/ 50 w 109"/>
                <a:gd name="T11" fmla="*/ 30 h 178"/>
                <a:gd name="T12" fmla="*/ 51 w 109"/>
                <a:gd name="T13" fmla="*/ 30 h 178"/>
                <a:gd name="T14" fmla="*/ 99 w 109"/>
                <a:gd name="T15" fmla="*/ 0 h 178"/>
                <a:gd name="T16" fmla="*/ 107 w 109"/>
                <a:gd name="T17" fmla="*/ 0 h 178"/>
                <a:gd name="T18" fmla="*/ 109 w 109"/>
                <a:gd name="T19" fmla="*/ 39 h 178"/>
                <a:gd name="T20" fmla="*/ 94 w 109"/>
                <a:gd name="T21" fmla="*/ 37 h 178"/>
                <a:gd name="T22" fmla="*/ 56 w 109"/>
                <a:gd name="T23" fmla="*/ 99 h 178"/>
                <a:gd name="T24" fmla="*/ 56 w 109"/>
                <a:gd name="T25" fmla="*/ 120 h 178"/>
                <a:gd name="T26" fmla="*/ 58 w 109"/>
                <a:gd name="T27" fmla="*/ 178 h 178"/>
                <a:gd name="T28" fmla="*/ 8 w 109"/>
                <a:gd name="T2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78">
                  <a:moveTo>
                    <a:pt x="8" y="178"/>
                  </a:moveTo>
                  <a:cubicBezTo>
                    <a:pt x="9" y="159"/>
                    <a:pt x="10" y="140"/>
                    <a:pt x="10" y="12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54"/>
                    <a:pt x="5" y="32"/>
                    <a:pt x="0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7" y="12"/>
                    <a:pt x="49" y="21"/>
                    <a:pt x="50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8" y="14"/>
                    <a:pt x="80" y="0"/>
                    <a:pt x="99" y="0"/>
                  </a:cubicBezTo>
                  <a:cubicBezTo>
                    <a:pt x="102" y="0"/>
                    <a:pt x="104" y="0"/>
                    <a:pt x="107" y="0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3" y="38"/>
                    <a:pt x="99" y="37"/>
                    <a:pt x="94" y="37"/>
                  </a:cubicBezTo>
                  <a:cubicBezTo>
                    <a:pt x="56" y="37"/>
                    <a:pt x="56" y="63"/>
                    <a:pt x="56" y="99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6" y="134"/>
                    <a:pt x="57" y="159"/>
                    <a:pt x="58" y="178"/>
                  </a:cubicBezTo>
                  <a:lnTo>
                    <a:pt x="8" y="17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9" name="Freeform 15"/>
            <p:cNvSpPr>
              <a:spLocks noEditPoints="1"/>
            </p:cNvSpPr>
            <p:nvPr/>
          </p:nvSpPr>
          <p:spPr bwMode="black">
            <a:xfrm>
              <a:off x="5607050" y="2757488"/>
              <a:ext cx="600075" cy="893763"/>
            </a:xfrm>
            <a:custGeom>
              <a:avLst/>
              <a:gdLst>
                <a:gd name="T0" fmla="*/ 5 w 176"/>
                <a:gd name="T1" fmla="*/ 262 h 262"/>
                <a:gd name="T2" fmla="*/ 6 w 176"/>
                <a:gd name="T3" fmla="*/ 191 h 262"/>
                <a:gd name="T4" fmla="*/ 6 w 176"/>
                <a:gd name="T5" fmla="*/ 97 h 262"/>
                <a:gd name="T6" fmla="*/ 0 w 176"/>
                <a:gd name="T7" fmla="*/ 3 h 262"/>
                <a:gd name="T8" fmla="*/ 54 w 176"/>
                <a:gd name="T9" fmla="*/ 0 h 262"/>
                <a:gd name="T10" fmla="*/ 52 w 176"/>
                <a:gd name="T11" fmla="*/ 64 h 262"/>
                <a:gd name="T12" fmla="*/ 52 w 176"/>
                <a:gd name="T13" fmla="*/ 191 h 262"/>
                <a:gd name="T14" fmla="*/ 54 w 176"/>
                <a:gd name="T15" fmla="*/ 262 h 262"/>
                <a:gd name="T16" fmla="*/ 5 w 176"/>
                <a:gd name="T17" fmla="*/ 262 h 262"/>
                <a:gd name="T18" fmla="*/ 54 w 176"/>
                <a:gd name="T19" fmla="*/ 171 h 262"/>
                <a:gd name="T20" fmla="*/ 106 w 176"/>
                <a:gd name="T21" fmla="*/ 92 h 262"/>
                <a:gd name="T22" fmla="*/ 161 w 176"/>
                <a:gd name="T23" fmla="*/ 88 h 262"/>
                <a:gd name="T24" fmla="*/ 118 w 176"/>
                <a:gd name="T25" fmla="*/ 143 h 262"/>
                <a:gd name="T26" fmla="*/ 101 w 176"/>
                <a:gd name="T27" fmla="*/ 168 h 262"/>
                <a:gd name="T28" fmla="*/ 127 w 176"/>
                <a:gd name="T29" fmla="*/ 201 h 262"/>
                <a:gd name="T30" fmla="*/ 176 w 176"/>
                <a:gd name="T31" fmla="*/ 262 h 262"/>
                <a:gd name="T32" fmla="*/ 118 w 176"/>
                <a:gd name="T33" fmla="*/ 262 h 262"/>
                <a:gd name="T34" fmla="*/ 54 w 176"/>
                <a:gd name="T35" fmla="*/ 17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262">
                  <a:moveTo>
                    <a:pt x="5" y="262"/>
                  </a:moveTo>
                  <a:cubicBezTo>
                    <a:pt x="5" y="238"/>
                    <a:pt x="6" y="218"/>
                    <a:pt x="6" y="191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6" y="82"/>
                    <a:pt x="6" y="42"/>
                    <a:pt x="0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27"/>
                    <a:pt x="52" y="46"/>
                    <a:pt x="52" y="64"/>
                  </a:cubicBezTo>
                  <a:cubicBezTo>
                    <a:pt x="52" y="191"/>
                    <a:pt x="52" y="191"/>
                    <a:pt x="52" y="191"/>
                  </a:cubicBezTo>
                  <a:cubicBezTo>
                    <a:pt x="52" y="215"/>
                    <a:pt x="52" y="238"/>
                    <a:pt x="54" y="262"/>
                  </a:cubicBezTo>
                  <a:lnTo>
                    <a:pt x="5" y="262"/>
                  </a:lnTo>
                  <a:close/>
                  <a:moveTo>
                    <a:pt x="54" y="171"/>
                  </a:moveTo>
                  <a:cubicBezTo>
                    <a:pt x="106" y="92"/>
                    <a:pt x="106" y="92"/>
                    <a:pt x="106" y="92"/>
                  </a:cubicBezTo>
                  <a:cubicBezTo>
                    <a:pt x="161" y="88"/>
                    <a:pt x="161" y="88"/>
                    <a:pt x="161" y="88"/>
                  </a:cubicBezTo>
                  <a:cubicBezTo>
                    <a:pt x="146" y="107"/>
                    <a:pt x="131" y="125"/>
                    <a:pt x="118" y="143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27" y="201"/>
                    <a:pt x="127" y="201"/>
                    <a:pt x="127" y="201"/>
                  </a:cubicBezTo>
                  <a:cubicBezTo>
                    <a:pt x="144" y="225"/>
                    <a:pt x="162" y="247"/>
                    <a:pt x="176" y="262"/>
                  </a:cubicBezTo>
                  <a:cubicBezTo>
                    <a:pt x="118" y="262"/>
                    <a:pt x="118" y="262"/>
                    <a:pt x="118" y="262"/>
                  </a:cubicBezTo>
                  <a:lnTo>
                    <a:pt x="54" y="17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50" name="Freeform 16"/>
            <p:cNvSpPr>
              <a:spLocks noEditPoints="1"/>
            </p:cNvSpPr>
            <p:nvPr/>
          </p:nvSpPr>
          <p:spPr bwMode="black">
            <a:xfrm>
              <a:off x="6192838" y="3044826"/>
              <a:ext cx="566738" cy="627063"/>
            </a:xfrm>
            <a:custGeom>
              <a:avLst/>
              <a:gdLst>
                <a:gd name="T0" fmla="*/ 150 w 166"/>
                <a:gd name="T1" fmla="*/ 179 h 184"/>
                <a:gd name="T2" fmla="*/ 105 w 166"/>
                <a:gd name="T3" fmla="*/ 184 h 184"/>
                <a:gd name="T4" fmla="*/ 0 w 166"/>
                <a:gd name="T5" fmla="*/ 81 h 184"/>
                <a:gd name="T6" fmla="*/ 84 w 166"/>
                <a:gd name="T7" fmla="*/ 0 h 184"/>
                <a:gd name="T8" fmla="*/ 166 w 166"/>
                <a:gd name="T9" fmla="*/ 89 h 184"/>
                <a:gd name="T10" fmla="*/ 166 w 166"/>
                <a:gd name="T11" fmla="*/ 100 h 184"/>
                <a:gd name="T12" fmla="*/ 46 w 166"/>
                <a:gd name="T13" fmla="*/ 100 h 184"/>
                <a:gd name="T14" fmla="*/ 111 w 166"/>
                <a:gd name="T15" fmla="*/ 147 h 184"/>
                <a:gd name="T16" fmla="*/ 150 w 166"/>
                <a:gd name="T17" fmla="*/ 141 h 184"/>
                <a:gd name="T18" fmla="*/ 150 w 166"/>
                <a:gd name="T19" fmla="*/ 179 h 184"/>
                <a:gd name="T20" fmla="*/ 120 w 166"/>
                <a:gd name="T21" fmla="*/ 71 h 184"/>
                <a:gd name="T22" fmla="*/ 85 w 166"/>
                <a:gd name="T23" fmla="*/ 37 h 184"/>
                <a:gd name="T24" fmla="*/ 46 w 166"/>
                <a:gd name="T25" fmla="*/ 71 h 184"/>
                <a:gd name="T26" fmla="*/ 120 w 166"/>
                <a:gd name="T27" fmla="*/ 7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84">
                  <a:moveTo>
                    <a:pt x="150" y="179"/>
                  </a:moveTo>
                  <a:cubicBezTo>
                    <a:pt x="135" y="182"/>
                    <a:pt x="120" y="184"/>
                    <a:pt x="105" y="184"/>
                  </a:cubicBezTo>
                  <a:cubicBezTo>
                    <a:pt x="39" y="184"/>
                    <a:pt x="0" y="140"/>
                    <a:pt x="0" y="81"/>
                  </a:cubicBezTo>
                  <a:cubicBezTo>
                    <a:pt x="0" y="33"/>
                    <a:pt x="35" y="0"/>
                    <a:pt x="84" y="0"/>
                  </a:cubicBezTo>
                  <a:cubicBezTo>
                    <a:pt x="148" y="0"/>
                    <a:pt x="166" y="49"/>
                    <a:pt x="166" y="89"/>
                  </a:cubicBezTo>
                  <a:cubicBezTo>
                    <a:pt x="166" y="92"/>
                    <a:pt x="166" y="96"/>
                    <a:pt x="166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7" y="116"/>
                    <a:pt x="59" y="147"/>
                    <a:pt x="111" y="147"/>
                  </a:cubicBezTo>
                  <a:cubicBezTo>
                    <a:pt x="124" y="147"/>
                    <a:pt x="137" y="144"/>
                    <a:pt x="150" y="141"/>
                  </a:cubicBezTo>
                  <a:lnTo>
                    <a:pt x="150" y="179"/>
                  </a:lnTo>
                  <a:close/>
                  <a:moveTo>
                    <a:pt x="120" y="71"/>
                  </a:moveTo>
                  <a:cubicBezTo>
                    <a:pt x="120" y="57"/>
                    <a:pt x="108" y="37"/>
                    <a:pt x="85" y="37"/>
                  </a:cubicBezTo>
                  <a:cubicBezTo>
                    <a:pt x="58" y="37"/>
                    <a:pt x="47" y="58"/>
                    <a:pt x="46" y="71"/>
                  </a:cubicBezTo>
                  <a:lnTo>
                    <a:pt x="120" y="71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51" name="Freeform 17"/>
            <p:cNvSpPr>
              <a:spLocks/>
            </p:cNvSpPr>
            <p:nvPr/>
          </p:nvSpPr>
          <p:spPr bwMode="black">
            <a:xfrm>
              <a:off x="6783388" y="2890838"/>
              <a:ext cx="392113" cy="781050"/>
            </a:xfrm>
            <a:custGeom>
              <a:avLst/>
              <a:gdLst>
                <a:gd name="T0" fmla="*/ 112 w 115"/>
                <a:gd name="T1" fmla="*/ 227 h 229"/>
                <a:gd name="T2" fmla="*/ 92 w 115"/>
                <a:gd name="T3" fmla="*/ 229 h 229"/>
                <a:gd name="T4" fmla="*/ 33 w 115"/>
                <a:gd name="T5" fmla="*/ 168 h 229"/>
                <a:gd name="T6" fmla="*/ 33 w 115"/>
                <a:gd name="T7" fmla="*/ 83 h 229"/>
                <a:gd name="T8" fmla="*/ 0 w 115"/>
                <a:gd name="T9" fmla="*/ 85 h 229"/>
                <a:gd name="T10" fmla="*/ 2 w 115"/>
                <a:gd name="T11" fmla="*/ 51 h 229"/>
                <a:gd name="T12" fmla="*/ 33 w 115"/>
                <a:gd name="T13" fmla="*/ 51 h 229"/>
                <a:gd name="T14" fmla="*/ 33 w 115"/>
                <a:gd name="T15" fmla="*/ 17 h 229"/>
                <a:gd name="T16" fmla="*/ 82 w 115"/>
                <a:gd name="T17" fmla="*/ 0 h 229"/>
                <a:gd name="T18" fmla="*/ 79 w 115"/>
                <a:gd name="T19" fmla="*/ 45 h 229"/>
                <a:gd name="T20" fmla="*/ 79 w 115"/>
                <a:gd name="T21" fmla="*/ 51 h 229"/>
                <a:gd name="T22" fmla="*/ 115 w 115"/>
                <a:gd name="T23" fmla="*/ 49 h 229"/>
                <a:gd name="T24" fmla="*/ 113 w 115"/>
                <a:gd name="T25" fmla="*/ 83 h 229"/>
                <a:gd name="T26" fmla="*/ 79 w 115"/>
                <a:gd name="T27" fmla="*/ 83 h 229"/>
                <a:gd name="T28" fmla="*/ 79 w 115"/>
                <a:gd name="T29" fmla="*/ 152 h 229"/>
                <a:gd name="T30" fmla="*/ 104 w 115"/>
                <a:gd name="T31" fmla="*/ 192 h 229"/>
                <a:gd name="T32" fmla="*/ 115 w 115"/>
                <a:gd name="T33" fmla="*/ 191 h 229"/>
                <a:gd name="T34" fmla="*/ 112 w 115"/>
                <a:gd name="T35" fmla="*/ 2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229">
                  <a:moveTo>
                    <a:pt x="112" y="227"/>
                  </a:moveTo>
                  <a:cubicBezTo>
                    <a:pt x="105" y="228"/>
                    <a:pt x="99" y="229"/>
                    <a:pt x="92" y="229"/>
                  </a:cubicBezTo>
                  <a:cubicBezTo>
                    <a:pt x="69" y="229"/>
                    <a:pt x="33" y="221"/>
                    <a:pt x="33" y="168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5" y="83"/>
                    <a:pt x="13" y="84"/>
                    <a:pt x="0" y="85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15"/>
                    <a:pt x="79" y="38"/>
                    <a:pt x="79" y="45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88" y="51"/>
                    <a:pt x="100" y="51"/>
                    <a:pt x="115" y="49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76"/>
                    <a:pt x="79" y="192"/>
                    <a:pt x="104" y="192"/>
                  </a:cubicBezTo>
                  <a:cubicBezTo>
                    <a:pt x="107" y="192"/>
                    <a:pt x="111" y="191"/>
                    <a:pt x="115" y="191"/>
                  </a:cubicBezTo>
                  <a:lnTo>
                    <a:pt x="112" y="227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52" name="Freeform 18"/>
            <p:cNvSpPr>
              <a:spLocks noEditPoints="1"/>
            </p:cNvSpPr>
            <p:nvPr/>
          </p:nvSpPr>
          <p:spPr bwMode="black">
            <a:xfrm>
              <a:off x="7277100" y="2757488"/>
              <a:ext cx="187325" cy="893763"/>
            </a:xfrm>
            <a:custGeom>
              <a:avLst/>
              <a:gdLst>
                <a:gd name="T0" fmla="*/ 2 w 55"/>
                <a:gd name="T1" fmla="*/ 31 h 262"/>
                <a:gd name="T2" fmla="*/ 0 w 55"/>
                <a:gd name="T3" fmla="*/ 4 h 262"/>
                <a:gd name="T4" fmla="*/ 53 w 55"/>
                <a:gd name="T5" fmla="*/ 0 h 262"/>
                <a:gd name="T6" fmla="*/ 51 w 55"/>
                <a:gd name="T7" fmla="*/ 31 h 262"/>
                <a:gd name="T8" fmla="*/ 51 w 55"/>
                <a:gd name="T9" fmla="*/ 51 h 262"/>
                <a:gd name="T10" fmla="*/ 2 w 55"/>
                <a:gd name="T11" fmla="*/ 54 h 262"/>
                <a:gd name="T12" fmla="*/ 2 w 55"/>
                <a:gd name="T13" fmla="*/ 31 h 262"/>
                <a:gd name="T14" fmla="*/ 6 w 55"/>
                <a:gd name="T15" fmla="*/ 262 h 262"/>
                <a:gd name="T16" fmla="*/ 7 w 55"/>
                <a:gd name="T17" fmla="*/ 204 h 262"/>
                <a:gd name="T18" fmla="*/ 7 w 55"/>
                <a:gd name="T19" fmla="*/ 163 h 262"/>
                <a:gd name="T20" fmla="*/ 2 w 55"/>
                <a:gd name="T21" fmla="*/ 92 h 262"/>
                <a:gd name="T22" fmla="*/ 55 w 55"/>
                <a:gd name="T23" fmla="*/ 88 h 262"/>
                <a:gd name="T24" fmla="*/ 53 w 55"/>
                <a:gd name="T25" fmla="*/ 142 h 262"/>
                <a:gd name="T26" fmla="*/ 53 w 55"/>
                <a:gd name="T27" fmla="*/ 204 h 262"/>
                <a:gd name="T28" fmla="*/ 55 w 55"/>
                <a:gd name="T29" fmla="*/ 262 h 262"/>
                <a:gd name="T30" fmla="*/ 6 w 55"/>
                <a:gd name="T3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262">
                  <a:moveTo>
                    <a:pt x="2" y="31"/>
                  </a:moveTo>
                  <a:cubicBezTo>
                    <a:pt x="2" y="22"/>
                    <a:pt x="1" y="14"/>
                    <a:pt x="0" y="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2" y="11"/>
                    <a:pt x="51" y="21"/>
                    <a:pt x="51" y="3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2" y="54"/>
                    <a:pt x="2" y="54"/>
                    <a:pt x="2" y="54"/>
                  </a:cubicBezTo>
                  <a:lnTo>
                    <a:pt x="2" y="31"/>
                  </a:lnTo>
                  <a:close/>
                  <a:moveTo>
                    <a:pt x="6" y="262"/>
                  </a:moveTo>
                  <a:cubicBezTo>
                    <a:pt x="6" y="243"/>
                    <a:pt x="7" y="224"/>
                    <a:pt x="7" y="204"/>
                  </a:cubicBezTo>
                  <a:cubicBezTo>
                    <a:pt x="7" y="163"/>
                    <a:pt x="7" y="163"/>
                    <a:pt x="7" y="163"/>
                  </a:cubicBezTo>
                  <a:cubicBezTo>
                    <a:pt x="7" y="138"/>
                    <a:pt x="5" y="116"/>
                    <a:pt x="2" y="92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3" y="114"/>
                    <a:pt x="53" y="124"/>
                    <a:pt x="53" y="142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3" y="224"/>
                    <a:pt x="54" y="243"/>
                    <a:pt x="55" y="262"/>
                  </a:cubicBezTo>
                  <a:lnTo>
                    <a:pt x="6" y="262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53" name="Freeform 19"/>
            <p:cNvSpPr>
              <a:spLocks/>
            </p:cNvSpPr>
            <p:nvPr/>
          </p:nvSpPr>
          <p:spPr bwMode="black">
            <a:xfrm>
              <a:off x="7567613" y="3044826"/>
              <a:ext cx="582613" cy="606425"/>
            </a:xfrm>
            <a:custGeom>
              <a:avLst/>
              <a:gdLst>
                <a:gd name="T0" fmla="*/ 8 w 171"/>
                <a:gd name="T1" fmla="*/ 178 h 178"/>
                <a:gd name="T2" fmla="*/ 10 w 171"/>
                <a:gd name="T3" fmla="*/ 120 h 178"/>
                <a:gd name="T4" fmla="*/ 10 w 171"/>
                <a:gd name="T5" fmla="*/ 79 h 178"/>
                <a:gd name="T6" fmla="*/ 0 w 171"/>
                <a:gd name="T7" fmla="*/ 8 h 178"/>
                <a:gd name="T8" fmla="*/ 43 w 171"/>
                <a:gd name="T9" fmla="*/ 4 h 178"/>
                <a:gd name="T10" fmla="*/ 49 w 171"/>
                <a:gd name="T11" fmla="*/ 29 h 178"/>
                <a:gd name="T12" fmla="*/ 110 w 171"/>
                <a:gd name="T13" fmla="*/ 0 h 178"/>
                <a:gd name="T14" fmla="*/ 167 w 171"/>
                <a:gd name="T15" fmla="*/ 80 h 178"/>
                <a:gd name="T16" fmla="*/ 167 w 171"/>
                <a:gd name="T17" fmla="*/ 120 h 178"/>
                <a:gd name="T18" fmla="*/ 171 w 171"/>
                <a:gd name="T19" fmla="*/ 178 h 178"/>
                <a:gd name="T20" fmla="*/ 123 w 171"/>
                <a:gd name="T21" fmla="*/ 178 h 178"/>
                <a:gd name="T22" fmla="*/ 121 w 171"/>
                <a:gd name="T23" fmla="*/ 120 h 178"/>
                <a:gd name="T24" fmla="*/ 121 w 171"/>
                <a:gd name="T25" fmla="*/ 87 h 178"/>
                <a:gd name="T26" fmla="*/ 92 w 171"/>
                <a:gd name="T27" fmla="*/ 37 h 178"/>
                <a:gd name="T28" fmla="*/ 56 w 171"/>
                <a:gd name="T29" fmla="*/ 99 h 178"/>
                <a:gd name="T30" fmla="*/ 56 w 171"/>
                <a:gd name="T31" fmla="*/ 120 h 178"/>
                <a:gd name="T32" fmla="*/ 57 w 171"/>
                <a:gd name="T33" fmla="*/ 178 h 178"/>
                <a:gd name="T34" fmla="*/ 8 w 171"/>
                <a:gd name="T35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178">
                  <a:moveTo>
                    <a:pt x="8" y="178"/>
                  </a:moveTo>
                  <a:cubicBezTo>
                    <a:pt x="9" y="159"/>
                    <a:pt x="10" y="140"/>
                    <a:pt x="10" y="12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54"/>
                    <a:pt x="5" y="32"/>
                    <a:pt x="0" y="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6" y="12"/>
                    <a:pt x="47" y="20"/>
                    <a:pt x="49" y="29"/>
                  </a:cubicBezTo>
                  <a:cubicBezTo>
                    <a:pt x="61" y="17"/>
                    <a:pt x="76" y="0"/>
                    <a:pt x="110" y="0"/>
                  </a:cubicBezTo>
                  <a:cubicBezTo>
                    <a:pt x="152" y="0"/>
                    <a:pt x="167" y="32"/>
                    <a:pt x="167" y="80"/>
                  </a:cubicBezTo>
                  <a:cubicBezTo>
                    <a:pt x="167" y="120"/>
                    <a:pt x="167" y="120"/>
                    <a:pt x="167" y="120"/>
                  </a:cubicBezTo>
                  <a:cubicBezTo>
                    <a:pt x="167" y="134"/>
                    <a:pt x="168" y="160"/>
                    <a:pt x="171" y="178"/>
                  </a:cubicBezTo>
                  <a:cubicBezTo>
                    <a:pt x="123" y="178"/>
                    <a:pt x="123" y="178"/>
                    <a:pt x="123" y="178"/>
                  </a:cubicBezTo>
                  <a:cubicBezTo>
                    <a:pt x="122" y="159"/>
                    <a:pt x="121" y="140"/>
                    <a:pt x="121" y="120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1" y="57"/>
                    <a:pt x="115" y="37"/>
                    <a:pt x="92" y="37"/>
                  </a:cubicBezTo>
                  <a:cubicBezTo>
                    <a:pt x="63" y="37"/>
                    <a:pt x="56" y="57"/>
                    <a:pt x="56" y="99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6" y="134"/>
                    <a:pt x="57" y="159"/>
                    <a:pt x="57" y="178"/>
                  </a:cubicBezTo>
                  <a:lnTo>
                    <a:pt x="8" y="178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54" name="Freeform 20"/>
            <p:cNvSpPr>
              <a:spLocks noEditPoints="1"/>
            </p:cNvSpPr>
            <p:nvPr/>
          </p:nvSpPr>
          <p:spPr bwMode="black">
            <a:xfrm>
              <a:off x="8251825" y="3044826"/>
              <a:ext cx="641350" cy="887413"/>
            </a:xfrm>
            <a:custGeom>
              <a:avLst/>
              <a:gdLst>
                <a:gd name="T0" fmla="*/ 188 w 188"/>
                <a:gd name="T1" fmla="*/ 3 h 260"/>
                <a:gd name="T2" fmla="*/ 181 w 188"/>
                <a:gd name="T3" fmla="*/ 88 h 260"/>
                <a:gd name="T4" fmla="*/ 183 w 188"/>
                <a:gd name="T5" fmla="*/ 165 h 260"/>
                <a:gd name="T6" fmla="*/ 74 w 188"/>
                <a:gd name="T7" fmla="*/ 260 h 260"/>
                <a:gd name="T8" fmla="*/ 20 w 188"/>
                <a:gd name="T9" fmla="*/ 255 h 260"/>
                <a:gd name="T10" fmla="*/ 18 w 188"/>
                <a:gd name="T11" fmla="*/ 216 h 260"/>
                <a:gd name="T12" fmla="*/ 73 w 188"/>
                <a:gd name="T13" fmla="*/ 222 h 260"/>
                <a:gd name="T14" fmla="*/ 139 w 188"/>
                <a:gd name="T15" fmla="*/ 165 h 260"/>
                <a:gd name="T16" fmla="*/ 139 w 188"/>
                <a:gd name="T17" fmla="*/ 152 h 260"/>
                <a:gd name="T18" fmla="*/ 138 w 188"/>
                <a:gd name="T19" fmla="*/ 152 h 260"/>
                <a:gd name="T20" fmla="*/ 81 w 188"/>
                <a:gd name="T21" fmla="*/ 184 h 260"/>
                <a:gd name="T22" fmla="*/ 0 w 188"/>
                <a:gd name="T23" fmla="*/ 88 h 260"/>
                <a:gd name="T24" fmla="*/ 83 w 188"/>
                <a:gd name="T25" fmla="*/ 0 h 260"/>
                <a:gd name="T26" fmla="*/ 142 w 188"/>
                <a:gd name="T27" fmla="*/ 28 h 260"/>
                <a:gd name="T28" fmla="*/ 146 w 188"/>
                <a:gd name="T29" fmla="*/ 6 h 260"/>
                <a:gd name="T30" fmla="*/ 188 w 188"/>
                <a:gd name="T31" fmla="*/ 3 h 260"/>
                <a:gd name="T32" fmla="*/ 92 w 188"/>
                <a:gd name="T33" fmla="*/ 147 h 260"/>
                <a:gd name="T34" fmla="*/ 137 w 188"/>
                <a:gd name="T35" fmla="*/ 88 h 260"/>
                <a:gd name="T36" fmla="*/ 92 w 188"/>
                <a:gd name="T37" fmla="*/ 37 h 260"/>
                <a:gd name="T38" fmla="*/ 46 w 188"/>
                <a:gd name="T39" fmla="*/ 88 h 260"/>
                <a:gd name="T40" fmla="*/ 92 w 188"/>
                <a:gd name="T41" fmla="*/ 14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8" h="260">
                  <a:moveTo>
                    <a:pt x="188" y="3"/>
                  </a:moveTo>
                  <a:cubicBezTo>
                    <a:pt x="185" y="28"/>
                    <a:pt x="181" y="70"/>
                    <a:pt x="181" y="88"/>
                  </a:cubicBezTo>
                  <a:cubicBezTo>
                    <a:pt x="181" y="102"/>
                    <a:pt x="183" y="139"/>
                    <a:pt x="183" y="165"/>
                  </a:cubicBezTo>
                  <a:cubicBezTo>
                    <a:pt x="183" y="233"/>
                    <a:pt x="150" y="260"/>
                    <a:pt x="74" y="260"/>
                  </a:cubicBezTo>
                  <a:cubicBezTo>
                    <a:pt x="56" y="260"/>
                    <a:pt x="38" y="257"/>
                    <a:pt x="20" y="25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37" y="219"/>
                    <a:pt x="55" y="222"/>
                    <a:pt x="73" y="222"/>
                  </a:cubicBezTo>
                  <a:cubicBezTo>
                    <a:pt x="133" y="222"/>
                    <a:pt x="139" y="200"/>
                    <a:pt x="139" y="16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1" y="165"/>
                    <a:pt x="119" y="184"/>
                    <a:pt x="81" y="184"/>
                  </a:cubicBezTo>
                  <a:cubicBezTo>
                    <a:pt x="32" y="184"/>
                    <a:pt x="0" y="145"/>
                    <a:pt x="0" y="88"/>
                  </a:cubicBezTo>
                  <a:cubicBezTo>
                    <a:pt x="0" y="36"/>
                    <a:pt x="32" y="0"/>
                    <a:pt x="83" y="0"/>
                  </a:cubicBezTo>
                  <a:cubicBezTo>
                    <a:pt x="118" y="0"/>
                    <a:pt x="133" y="19"/>
                    <a:pt x="142" y="28"/>
                  </a:cubicBezTo>
                  <a:cubicBezTo>
                    <a:pt x="143" y="20"/>
                    <a:pt x="144" y="14"/>
                    <a:pt x="146" y="6"/>
                  </a:cubicBezTo>
                  <a:lnTo>
                    <a:pt x="188" y="3"/>
                  </a:lnTo>
                  <a:close/>
                  <a:moveTo>
                    <a:pt x="92" y="147"/>
                  </a:moveTo>
                  <a:cubicBezTo>
                    <a:pt x="121" y="147"/>
                    <a:pt x="137" y="123"/>
                    <a:pt x="137" y="88"/>
                  </a:cubicBezTo>
                  <a:cubicBezTo>
                    <a:pt x="137" y="55"/>
                    <a:pt x="121" y="37"/>
                    <a:pt x="92" y="37"/>
                  </a:cubicBezTo>
                  <a:cubicBezTo>
                    <a:pt x="63" y="37"/>
                    <a:pt x="46" y="58"/>
                    <a:pt x="46" y="88"/>
                  </a:cubicBezTo>
                  <a:cubicBezTo>
                    <a:pt x="46" y="122"/>
                    <a:pt x="65" y="147"/>
                    <a:pt x="92" y="14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956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&amp; Resu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8402" y="97200"/>
            <a:ext cx="10883100" cy="6120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>
              <a:lnSpc>
                <a:spcPct val="90000"/>
              </a:lnSpc>
              <a:defRPr sz="2667" b="1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br>
              <a:rPr lang="en-US" noProof="0" dirty="0"/>
            </a:b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2" name="Freeform 37"/>
          <p:cNvSpPr>
            <a:spLocks/>
          </p:cNvSpPr>
          <p:nvPr/>
        </p:nvSpPr>
        <p:spPr bwMode="auto">
          <a:xfrm>
            <a:off x="1536702" y="6553200"/>
            <a:ext cx="1598084" cy="304800"/>
          </a:xfrm>
          <a:custGeom>
            <a:avLst/>
            <a:gdLst>
              <a:gd name="T0" fmla="*/ 368 w 368"/>
              <a:gd name="T1" fmla="*/ 104 h 104"/>
              <a:gd name="T2" fmla="*/ 184 w 368"/>
              <a:gd name="T3" fmla="*/ 0 h 104"/>
              <a:gd name="T4" fmla="*/ 0 w 368"/>
              <a:gd name="T5" fmla="*/ 104 h 104"/>
              <a:gd name="T6" fmla="*/ 368 w 368"/>
              <a:gd name="T7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8" h="104">
                <a:moveTo>
                  <a:pt x="368" y="104"/>
                </a:moveTo>
                <a:cubicBezTo>
                  <a:pt x="330" y="42"/>
                  <a:pt x="262" y="0"/>
                  <a:pt x="184" y="0"/>
                </a:cubicBezTo>
                <a:cubicBezTo>
                  <a:pt x="106" y="0"/>
                  <a:pt x="38" y="42"/>
                  <a:pt x="0" y="104"/>
                </a:cubicBezTo>
                <a:lnTo>
                  <a:pt x="368" y="1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1F497D"/>
              </a:solidFill>
            </a:endParaRPr>
          </a:p>
        </p:txBody>
      </p:sp>
      <p:sp>
        <p:nvSpPr>
          <p:cNvPr id="43" name="Freeform 38"/>
          <p:cNvSpPr>
            <a:spLocks/>
          </p:cNvSpPr>
          <p:nvPr/>
        </p:nvSpPr>
        <p:spPr bwMode="auto">
          <a:xfrm>
            <a:off x="2" y="4794251"/>
            <a:ext cx="1570567" cy="2019300"/>
          </a:xfrm>
          <a:custGeom>
            <a:avLst/>
            <a:gdLst>
              <a:gd name="T0" fmla="*/ 742 w 742"/>
              <a:gd name="T1" fmla="*/ 1272 h 1272"/>
              <a:gd name="T2" fmla="*/ 684 w 742"/>
              <a:gd name="T3" fmla="*/ 1220 h 1272"/>
              <a:gd name="T4" fmla="*/ 576 w 742"/>
              <a:gd name="T5" fmla="*/ 1110 h 1272"/>
              <a:gd name="T6" fmla="*/ 454 w 742"/>
              <a:gd name="T7" fmla="*/ 970 h 1272"/>
              <a:gd name="T8" fmla="*/ 356 w 742"/>
              <a:gd name="T9" fmla="*/ 826 h 1272"/>
              <a:gd name="T10" fmla="*/ 266 w 742"/>
              <a:gd name="T11" fmla="*/ 674 h 1272"/>
              <a:gd name="T12" fmla="*/ 186 w 742"/>
              <a:gd name="T13" fmla="*/ 512 h 1272"/>
              <a:gd name="T14" fmla="*/ 112 w 742"/>
              <a:gd name="T15" fmla="*/ 330 h 1272"/>
              <a:gd name="T16" fmla="*/ 0 w 742"/>
              <a:gd name="T1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2" h="1272">
                <a:moveTo>
                  <a:pt x="742" y="1272"/>
                </a:moveTo>
                <a:cubicBezTo>
                  <a:pt x="727" y="1259"/>
                  <a:pt x="712" y="1247"/>
                  <a:pt x="684" y="1220"/>
                </a:cubicBezTo>
                <a:cubicBezTo>
                  <a:pt x="656" y="1193"/>
                  <a:pt x="614" y="1152"/>
                  <a:pt x="576" y="1110"/>
                </a:cubicBezTo>
                <a:cubicBezTo>
                  <a:pt x="538" y="1068"/>
                  <a:pt x="491" y="1017"/>
                  <a:pt x="454" y="970"/>
                </a:cubicBezTo>
                <a:cubicBezTo>
                  <a:pt x="417" y="923"/>
                  <a:pt x="387" y="875"/>
                  <a:pt x="356" y="826"/>
                </a:cubicBezTo>
                <a:cubicBezTo>
                  <a:pt x="325" y="777"/>
                  <a:pt x="294" y="726"/>
                  <a:pt x="266" y="674"/>
                </a:cubicBezTo>
                <a:cubicBezTo>
                  <a:pt x="238" y="622"/>
                  <a:pt x="212" y="569"/>
                  <a:pt x="186" y="512"/>
                </a:cubicBezTo>
                <a:cubicBezTo>
                  <a:pt x="160" y="455"/>
                  <a:pt x="143" y="415"/>
                  <a:pt x="112" y="330"/>
                </a:cubicBezTo>
                <a:cubicBezTo>
                  <a:pt x="81" y="245"/>
                  <a:pt x="19" y="55"/>
                  <a:pt x="0" y="0"/>
                </a:cubicBezTo>
              </a:path>
            </a:pathLst>
          </a:custGeom>
          <a:noFill/>
          <a:ln w="12700" cmpd="sng">
            <a:solidFill>
              <a:schemeClr val="tx1">
                <a:alpha val="30196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1F497D"/>
              </a:solidFill>
            </a:endParaRPr>
          </a:p>
        </p:txBody>
      </p:sp>
      <p:sp>
        <p:nvSpPr>
          <p:cNvPr id="62" name="Inhaltsplatzhalter 2"/>
          <p:cNvSpPr>
            <a:spLocks noGrp="1"/>
          </p:cNvSpPr>
          <p:nvPr>
            <p:ph idx="1" hasCustomPrompt="1"/>
          </p:nvPr>
        </p:nvSpPr>
        <p:spPr>
          <a:xfrm>
            <a:off x="470400" y="979200"/>
            <a:ext cx="10320000" cy="5400000"/>
          </a:xfrm>
          <a:prstGeom prst="rect">
            <a:avLst/>
          </a:prstGeom>
        </p:spPr>
        <p:txBody>
          <a:bodyPr lIns="0" tIns="0" rIns="0" bIns="0"/>
          <a:lstStyle>
            <a:lvl1pPr marL="243411" indent="-243411">
              <a:lnSpc>
                <a:spcPct val="100000"/>
              </a:lnSpc>
              <a:spcBef>
                <a:spcPts val="1067"/>
              </a:spcBef>
              <a:buFont typeface="Arial" pitchFamily="34" charset="0"/>
              <a:buChar char="•"/>
              <a:defRPr sz="2400"/>
            </a:lvl1pPr>
            <a:lvl2pPr marL="478355" indent="-234945">
              <a:lnSpc>
                <a:spcPct val="100000"/>
              </a:lnSpc>
              <a:spcBef>
                <a:spcPts val="1067"/>
              </a:spcBef>
              <a:buClr>
                <a:schemeClr val="tx1"/>
              </a:buClr>
              <a:buFont typeface="Calibri" pitchFamily="34" charset="0"/>
              <a:buChar char="─"/>
              <a:defRPr sz="2133"/>
            </a:lvl2pPr>
            <a:lvl3pPr marL="717533" indent="-239178">
              <a:lnSpc>
                <a:spcPct val="100000"/>
              </a:lnSpc>
              <a:spcBef>
                <a:spcPts val="1067"/>
              </a:spcBef>
              <a:buClr>
                <a:schemeClr val="tx1"/>
              </a:buClr>
              <a:buFont typeface="Wingdings" pitchFamily="2" charset="2"/>
              <a:buChar char="§"/>
              <a:defRPr sz="1867"/>
            </a:lvl3pPr>
            <a:lvl4pPr marL="956709" indent="-239178">
              <a:lnSpc>
                <a:spcPct val="100000"/>
              </a:lnSpc>
              <a:spcBef>
                <a:spcPts val="1067"/>
              </a:spcBef>
              <a:defRPr sz="1600"/>
            </a:lvl4pPr>
            <a:lvl5pPr marL="1195887" indent="-239178">
              <a:lnSpc>
                <a:spcPct val="100000"/>
              </a:lnSpc>
              <a:spcBef>
                <a:spcPts val="1067"/>
              </a:spcBef>
              <a:buFont typeface="Calibri" pitchFamily="34" charset="0"/>
              <a:buChar char="─"/>
              <a:defRPr sz="1333"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sz="1600" noProof="0" dirty="0"/>
              <a:t>Fourth level</a:t>
            </a:r>
          </a:p>
          <a:p>
            <a:pPr lvl="4"/>
            <a:r>
              <a:rPr lang="en-US" sz="1333" noProof="0" dirty="0"/>
              <a:t>Fifth level</a:t>
            </a:r>
            <a:endParaRPr lang="en-US" noProof="0" dirty="0"/>
          </a:p>
          <a:p>
            <a:pPr lvl="3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490417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2002" y="293004"/>
            <a:ext cx="9314599" cy="4924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200" baseline="0"/>
            </a:lvl1pPr>
          </a:lstStyle>
          <a:p>
            <a:r>
              <a:rPr lang="en-US" dirty="0"/>
              <a:t>Click to add emphasis part of title</a:t>
            </a:r>
          </a:p>
        </p:txBody>
      </p:sp>
    </p:spTree>
    <p:extLst>
      <p:ext uri="{BB962C8B-B14F-4D97-AF65-F5344CB8AC3E}">
        <p14:creationId xmlns:p14="http://schemas.microsoft.com/office/powerpoint/2010/main" val="333974583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Whit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8401" y="97200"/>
            <a:ext cx="10883100" cy="6120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>
              <a:lnSpc>
                <a:spcPct val="90000"/>
              </a:lnSpc>
              <a:defRPr sz="2400" b="1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br>
              <a:rPr lang="en-US" noProof="0" dirty="0"/>
            </a:b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770037" y="6525365"/>
            <a:ext cx="222283" cy="225703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algn="r">
              <a:defRPr sz="1467" b="1"/>
            </a:lvl1pPr>
          </a:lstStyle>
          <a:p>
            <a:fld id="{99DB18A3-D21F-4BB0-9E84-DFB029941648}" type="slidenum">
              <a:rPr lang="de-DE" smtClean="0">
                <a:solidFill>
                  <a:srgbClr val="1F497D"/>
                </a:solidFill>
              </a:rPr>
              <a:pPr/>
              <a:t>‹#›</a:t>
            </a:fld>
            <a:endParaRPr lang="de-DE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3637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hap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 bwMode="auto">
          <a:xfrm>
            <a:off x="2" y="950913"/>
            <a:ext cx="6347884" cy="5003800"/>
          </a:xfrm>
          <a:custGeom>
            <a:avLst/>
            <a:gdLst>
              <a:gd name="T0" fmla="*/ 692 w 1492"/>
              <a:gd name="T1" fmla="*/ 0 h 1600"/>
              <a:gd name="T2" fmla="*/ 0 w 1492"/>
              <a:gd name="T3" fmla="*/ 399 h 1600"/>
              <a:gd name="T4" fmla="*/ 0 w 1492"/>
              <a:gd name="T5" fmla="*/ 1202 h 1600"/>
              <a:gd name="T6" fmla="*/ 692 w 1492"/>
              <a:gd name="T7" fmla="*/ 1600 h 1600"/>
              <a:gd name="T8" fmla="*/ 1492 w 1492"/>
              <a:gd name="T9" fmla="*/ 800 h 1600"/>
              <a:gd name="T10" fmla="*/ 692 w 1492"/>
              <a:gd name="T11" fmla="*/ 0 h 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92" h="1600">
                <a:moveTo>
                  <a:pt x="692" y="0"/>
                </a:moveTo>
                <a:cubicBezTo>
                  <a:pt x="397" y="0"/>
                  <a:pt x="139" y="161"/>
                  <a:pt x="0" y="399"/>
                </a:cubicBezTo>
                <a:cubicBezTo>
                  <a:pt x="0" y="1202"/>
                  <a:pt x="0" y="1202"/>
                  <a:pt x="0" y="1202"/>
                </a:cubicBezTo>
                <a:cubicBezTo>
                  <a:pt x="139" y="1440"/>
                  <a:pt x="397" y="1600"/>
                  <a:pt x="692" y="1600"/>
                </a:cubicBezTo>
                <a:cubicBezTo>
                  <a:pt x="1134" y="1600"/>
                  <a:pt x="1492" y="1242"/>
                  <a:pt x="1492" y="800"/>
                </a:cubicBezTo>
                <a:cubicBezTo>
                  <a:pt x="1492" y="359"/>
                  <a:pt x="1134" y="0"/>
                  <a:pt x="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1F497D"/>
              </a:solidFill>
            </a:endParaRPr>
          </a:p>
        </p:txBody>
      </p:sp>
      <p:sp>
        <p:nvSpPr>
          <p:cNvPr id="8" name="Freeform 3"/>
          <p:cNvSpPr>
            <a:spLocks/>
          </p:cNvSpPr>
          <p:nvPr userDrawn="1"/>
        </p:nvSpPr>
        <p:spPr bwMode="auto">
          <a:xfrm>
            <a:off x="9914469" y="1541463"/>
            <a:ext cx="2281767" cy="2360612"/>
          </a:xfrm>
          <a:custGeom>
            <a:avLst/>
            <a:gdLst>
              <a:gd name="T0" fmla="*/ 520 w 520"/>
              <a:gd name="T1" fmla="*/ 32 h 740"/>
              <a:gd name="T2" fmla="*/ 370 w 520"/>
              <a:gd name="T3" fmla="*/ 0 h 740"/>
              <a:gd name="T4" fmla="*/ 0 w 520"/>
              <a:gd name="T5" fmla="*/ 370 h 740"/>
              <a:gd name="T6" fmla="*/ 370 w 520"/>
              <a:gd name="T7" fmla="*/ 740 h 740"/>
              <a:gd name="T8" fmla="*/ 520 w 520"/>
              <a:gd name="T9" fmla="*/ 709 h 740"/>
              <a:gd name="T10" fmla="*/ 520 w 520"/>
              <a:gd name="T11" fmla="*/ 32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20" h="740">
                <a:moveTo>
                  <a:pt x="520" y="32"/>
                </a:moveTo>
                <a:cubicBezTo>
                  <a:pt x="474" y="12"/>
                  <a:pt x="423" y="0"/>
                  <a:pt x="370" y="0"/>
                </a:cubicBezTo>
                <a:cubicBezTo>
                  <a:pt x="166" y="0"/>
                  <a:pt x="0" y="166"/>
                  <a:pt x="0" y="370"/>
                </a:cubicBezTo>
                <a:cubicBezTo>
                  <a:pt x="0" y="575"/>
                  <a:pt x="166" y="740"/>
                  <a:pt x="370" y="740"/>
                </a:cubicBezTo>
                <a:cubicBezTo>
                  <a:pt x="423" y="740"/>
                  <a:pt x="474" y="729"/>
                  <a:pt x="520" y="709"/>
                </a:cubicBezTo>
                <a:lnTo>
                  <a:pt x="520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1F497D"/>
              </a:solidFill>
            </a:endParaRPr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-4233" y="6272214"/>
            <a:ext cx="855133" cy="592137"/>
          </a:xfrm>
          <a:custGeom>
            <a:avLst/>
            <a:gdLst>
              <a:gd name="T0" fmla="*/ 189 w 191"/>
              <a:gd name="T1" fmla="*/ 183 h 183"/>
              <a:gd name="T2" fmla="*/ 191 w 191"/>
              <a:gd name="T3" fmla="*/ 160 h 183"/>
              <a:gd name="T4" fmla="*/ 31 w 191"/>
              <a:gd name="T5" fmla="*/ 0 h 183"/>
              <a:gd name="T6" fmla="*/ 0 w 191"/>
              <a:gd name="T7" fmla="*/ 3 h 183"/>
              <a:gd name="T8" fmla="*/ 0 w 191"/>
              <a:gd name="T9" fmla="*/ 183 h 183"/>
              <a:gd name="T10" fmla="*/ 189 w 191"/>
              <a:gd name="T11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1" h="183">
                <a:moveTo>
                  <a:pt x="189" y="183"/>
                </a:moveTo>
                <a:cubicBezTo>
                  <a:pt x="190" y="175"/>
                  <a:pt x="191" y="168"/>
                  <a:pt x="191" y="160"/>
                </a:cubicBezTo>
                <a:cubicBezTo>
                  <a:pt x="191" y="72"/>
                  <a:pt x="119" y="0"/>
                  <a:pt x="31" y="0"/>
                </a:cubicBezTo>
                <a:cubicBezTo>
                  <a:pt x="21" y="0"/>
                  <a:pt x="10" y="1"/>
                  <a:pt x="0" y="3"/>
                </a:cubicBezTo>
                <a:cubicBezTo>
                  <a:pt x="0" y="183"/>
                  <a:pt x="0" y="183"/>
                  <a:pt x="0" y="183"/>
                </a:cubicBezTo>
                <a:lnTo>
                  <a:pt x="189" y="1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1F497D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105602" y="4680000"/>
            <a:ext cx="5907777" cy="1149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1067"/>
              </a:spcBef>
              <a:buNone/>
              <a:defRPr sz="37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729461" y="6504846"/>
            <a:ext cx="243656" cy="24622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99DB18A3-D21F-4BB0-9E84-DFB029941648}" type="slidenum">
              <a:rPr lang="de-DE" smtClean="0">
                <a:solidFill>
                  <a:srgbClr val="FFFFFF"/>
                </a:solidFill>
              </a:rPr>
              <a:pPr/>
              <a:t>‹#›</a:t>
            </a:fld>
            <a:endParaRPr lang="de-DE" dirty="0">
              <a:solidFill>
                <a:srgbClr val="FFFFFF"/>
              </a:solidFill>
            </a:endParaRPr>
          </a:p>
        </p:txBody>
      </p:sp>
      <p:grpSp>
        <p:nvGrpSpPr>
          <p:cNvPr id="12" name="Group 18"/>
          <p:cNvGrpSpPr>
            <a:grpSpLocks noChangeAspect="1"/>
          </p:cNvGrpSpPr>
          <p:nvPr/>
        </p:nvGrpSpPr>
        <p:grpSpPr bwMode="auto">
          <a:xfrm>
            <a:off x="201602" y="151200"/>
            <a:ext cx="696383" cy="468312"/>
            <a:chOff x="1352" y="681"/>
            <a:chExt cx="3519" cy="3153"/>
          </a:xfrm>
        </p:grpSpPr>
        <p:sp>
          <p:nvSpPr>
            <p:cNvPr id="13" name="Freeform 19"/>
            <p:cNvSpPr>
              <a:spLocks noChangeAspect="1"/>
            </p:cNvSpPr>
            <p:nvPr/>
          </p:nvSpPr>
          <p:spPr bwMode="auto">
            <a:xfrm>
              <a:off x="1352" y="681"/>
              <a:ext cx="3519" cy="3153"/>
            </a:xfrm>
            <a:custGeom>
              <a:avLst/>
              <a:gdLst>
                <a:gd name="T0" fmla="*/ 0 w 3862"/>
                <a:gd name="T1" fmla="*/ 3449 h 3449"/>
                <a:gd name="T2" fmla="*/ 0 w 3862"/>
                <a:gd name="T3" fmla="*/ 3449 h 3449"/>
                <a:gd name="T4" fmla="*/ 0 w 3862"/>
                <a:gd name="T5" fmla="*/ 0 h 3449"/>
                <a:gd name="T6" fmla="*/ 3696 w 3862"/>
                <a:gd name="T7" fmla="*/ 0 h 3449"/>
                <a:gd name="T8" fmla="*/ 3327 w 3862"/>
                <a:gd name="T9" fmla="*/ 3449 h 3449"/>
                <a:gd name="T10" fmla="*/ 0 w 3862"/>
                <a:gd name="T11" fmla="*/ 3449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14" name="Freeform 20"/>
            <p:cNvSpPr>
              <a:spLocks noChangeAspect="1"/>
            </p:cNvSpPr>
            <p:nvPr/>
          </p:nvSpPr>
          <p:spPr bwMode="auto">
            <a:xfrm>
              <a:off x="2708" y="1843"/>
              <a:ext cx="75" cy="54"/>
            </a:xfrm>
            <a:custGeom>
              <a:avLst/>
              <a:gdLst>
                <a:gd name="T0" fmla="*/ 16 w 81"/>
                <a:gd name="T1" fmla="*/ 40 h 66"/>
                <a:gd name="T2" fmla="*/ 16 w 81"/>
                <a:gd name="T3" fmla="*/ 40 h 66"/>
                <a:gd name="T4" fmla="*/ 0 w 81"/>
                <a:gd name="T5" fmla="*/ 54 h 66"/>
                <a:gd name="T6" fmla="*/ 79 w 81"/>
                <a:gd name="T7" fmla="*/ 22 h 66"/>
                <a:gd name="T8" fmla="*/ 81 w 81"/>
                <a:gd name="T9" fmla="*/ 0 h 66"/>
                <a:gd name="T10" fmla="*/ 16 w 81"/>
                <a:gd name="T11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15" name="Freeform 21"/>
            <p:cNvSpPr>
              <a:spLocks noChangeAspect="1"/>
            </p:cNvSpPr>
            <p:nvPr/>
          </p:nvSpPr>
          <p:spPr bwMode="auto">
            <a:xfrm>
              <a:off x="2869" y="1972"/>
              <a:ext cx="65" cy="54"/>
            </a:xfrm>
            <a:custGeom>
              <a:avLst/>
              <a:gdLst>
                <a:gd name="T0" fmla="*/ 27 w 81"/>
                <a:gd name="T1" fmla="*/ 1 h 63"/>
                <a:gd name="T2" fmla="*/ 27 w 81"/>
                <a:gd name="T3" fmla="*/ 1 h 63"/>
                <a:gd name="T4" fmla="*/ 0 w 81"/>
                <a:gd name="T5" fmla="*/ 0 h 63"/>
                <a:gd name="T6" fmla="*/ 33 w 81"/>
                <a:gd name="T7" fmla="*/ 58 h 63"/>
                <a:gd name="T8" fmla="*/ 53 w 81"/>
                <a:gd name="T9" fmla="*/ 63 h 63"/>
                <a:gd name="T10" fmla="*/ 27 w 81"/>
                <a:gd name="T11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16" name="Freeform 22"/>
            <p:cNvSpPr>
              <a:spLocks noChangeAspect="1"/>
            </p:cNvSpPr>
            <p:nvPr/>
          </p:nvSpPr>
          <p:spPr bwMode="auto">
            <a:xfrm>
              <a:off x="2622" y="1413"/>
              <a:ext cx="86" cy="75"/>
            </a:xfrm>
            <a:custGeom>
              <a:avLst/>
              <a:gdLst>
                <a:gd name="T0" fmla="*/ 20 w 96"/>
                <a:gd name="T1" fmla="*/ 50 h 79"/>
                <a:gd name="T2" fmla="*/ 20 w 96"/>
                <a:gd name="T3" fmla="*/ 50 h 79"/>
                <a:gd name="T4" fmla="*/ 0 w 96"/>
                <a:gd name="T5" fmla="*/ 64 h 79"/>
                <a:gd name="T6" fmla="*/ 89 w 96"/>
                <a:gd name="T7" fmla="*/ 27 h 79"/>
                <a:gd name="T8" fmla="*/ 96 w 96"/>
                <a:gd name="T9" fmla="*/ 0 h 79"/>
                <a:gd name="T10" fmla="*/ 20 w 96"/>
                <a:gd name="T11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17" name="Freeform 23"/>
            <p:cNvSpPr>
              <a:spLocks noChangeAspect="1"/>
            </p:cNvSpPr>
            <p:nvPr/>
          </p:nvSpPr>
          <p:spPr bwMode="auto">
            <a:xfrm>
              <a:off x="2568" y="1563"/>
              <a:ext cx="75" cy="76"/>
            </a:xfrm>
            <a:custGeom>
              <a:avLst/>
              <a:gdLst>
                <a:gd name="T0" fmla="*/ 77 w 77"/>
                <a:gd name="T1" fmla="*/ 22 h 77"/>
                <a:gd name="T2" fmla="*/ 77 w 77"/>
                <a:gd name="T3" fmla="*/ 22 h 77"/>
                <a:gd name="T4" fmla="*/ 71 w 77"/>
                <a:gd name="T5" fmla="*/ 0 h 77"/>
                <a:gd name="T6" fmla="*/ 0 w 77"/>
                <a:gd name="T7" fmla="*/ 44 h 77"/>
                <a:gd name="T8" fmla="*/ 0 w 77"/>
                <a:gd name="T9" fmla="*/ 62 h 77"/>
                <a:gd name="T10" fmla="*/ 77 w 77"/>
                <a:gd name="T11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18" name="Freeform 24"/>
            <p:cNvSpPr>
              <a:spLocks noChangeAspect="1"/>
            </p:cNvSpPr>
            <p:nvPr/>
          </p:nvSpPr>
          <p:spPr bwMode="auto">
            <a:xfrm>
              <a:off x="2547" y="1725"/>
              <a:ext cx="86" cy="64"/>
            </a:xfrm>
            <a:custGeom>
              <a:avLst/>
              <a:gdLst>
                <a:gd name="T0" fmla="*/ 0 w 90"/>
                <a:gd name="T1" fmla="*/ 52 h 74"/>
                <a:gd name="T2" fmla="*/ 0 w 90"/>
                <a:gd name="T3" fmla="*/ 52 h 74"/>
                <a:gd name="T4" fmla="*/ 14 w 90"/>
                <a:gd name="T5" fmla="*/ 60 h 74"/>
                <a:gd name="T6" fmla="*/ 73 w 90"/>
                <a:gd name="T7" fmla="*/ 23 h 74"/>
                <a:gd name="T8" fmla="*/ 90 w 90"/>
                <a:gd name="T9" fmla="*/ 8 h 74"/>
                <a:gd name="T10" fmla="*/ 0 w 90"/>
                <a:gd name="T11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19" name="Freeform 25"/>
            <p:cNvSpPr>
              <a:spLocks noChangeAspect="1"/>
            </p:cNvSpPr>
            <p:nvPr/>
          </p:nvSpPr>
          <p:spPr bwMode="auto">
            <a:xfrm>
              <a:off x="2773" y="1176"/>
              <a:ext cx="86" cy="75"/>
            </a:xfrm>
            <a:custGeom>
              <a:avLst/>
              <a:gdLst>
                <a:gd name="T0" fmla="*/ 16 w 88"/>
                <a:gd name="T1" fmla="*/ 4 h 72"/>
                <a:gd name="T2" fmla="*/ 16 w 88"/>
                <a:gd name="T3" fmla="*/ 4 h 72"/>
                <a:gd name="T4" fmla="*/ 0 w 88"/>
                <a:gd name="T5" fmla="*/ 12 h 72"/>
                <a:gd name="T6" fmla="*/ 86 w 88"/>
                <a:gd name="T7" fmla="*/ 49 h 72"/>
                <a:gd name="T8" fmla="*/ 88 w 88"/>
                <a:gd name="T9" fmla="*/ 22 h 72"/>
                <a:gd name="T10" fmla="*/ 16 w 88"/>
                <a:gd name="T11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0" name="Freeform 26"/>
            <p:cNvSpPr>
              <a:spLocks noChangeAspect="1"/>
            </p:cNvSpPr>
            <p:nvPr/>
          </p:nvSpPr>
          <p:spPr bwMode="auto">
            <a:xfrm>
              <a:off x="2955" y="1111"/>
              <a:ext cx="76" cy="87"/>
            </a:xfrm>
            <a:custGeom>
              <a:avLst/>
              <a:gdLst>
                <a:gd name="T0" fmla="*/ 46 w 86"/>
                <a:gd name="T1" fmla="*/ 7 h 92"/>
                <a:gd name="T2" fmla="*/ 46 w 86"/>
                <a:gd name="T3" fmla="*/ 7 h 92"/>
                <a:gd name="T4" fmla="*/ 21 w 86"/>
                <a:gd name="T5" fmla="*/ 0 h 92"/>
                <a:gd name="T6" fmla="*/ 14 w 86"/>
                <a:gd name="T7" fmla="*/ 66 h 92"/>
                <a:gd name="T8" fmla="*/ 27 w 86"/>
                <a:gd name="T9" fmla="*/ 92 h 92"/>
                <a:gd name="T10" fmla="*/ 46 w 86"/>
                <a:gd name="T11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1" name="Freeform 27"/>
            <p:cNvSpPr>
              <a:spLocks noChangeAspect="1" noEditPoints="1"/>
            </p:cNvSpPr>
            <p:nvPr/>
          </p:nvSpPr>
          <p:spPr bwMode="auto">
            <a:xfrm>
              <a:off x="3149" y="929"/>
              <a:ext cx="667" cy="1678"/>
            </a:xfrm>
            <a:custGeom>
              <a:avLst/>
              <a:gdLst>
                <a:gd name="T0" fmla="*/ 451 w 724"/>
                <a:gd name="T1" fmla="*/ 808 h 1845"/>
                <a:gd name="T2" fmla="*/ 451 w 724"/>
                <a:gd name="T3" fmla="*/ 808 h 1845"/>
                <a:gd name="T4" fmla="*/ 326 w 724"/>
                <a:gd name="T5" fmla="*/ 776 h 1845"/>
                <a:gd name="T6" fmla="*/ 477 w 724"/>
                <a:gd name="T7" fmla="*/ 746 h 1845"/>
                <a:gd name="T8" fmla="*/ 493 w 724"/>
                <a:gd name="T9" fmla="*/ 773 h 1845"/>
                <a:gd name="T10" fmla="*/ 451 w 724"/>
                <a:gd name="T11" fmla="*/ 808 h 1845"/>
                <a:gd name="T12" fmla="*/ 451 w 724"/>
                <a:gd name="T13" fmla="*/ 808 h 1845"/>
                <a:gd name="T14" fmla="*/ 639 w 724"/>
                <a:gd name="T15" fmla="*/ 841 h 1845"/>
                <a:gd name="T16" fmla="*/ 639 w 724"/>
                <a:gd name="T17" fmla="*/ 841 h 1845"/>
                <a:gd name="T18" fmla="*/ 601 w 724"/>
                <a:gd name="T19" fmla="*/ 701 h 1845"/>
                <a:gd name="T20" fmla="*/ 634 w 724"/>
                <a:gd name="T21" fmla="*/ 646 h 1845"/>
                <a:gd name="T22" fmla="*/ 627 w 724"/>
                <a:gd name="T23" fmla="*/ 477 h 1845"/>
                <a:gd name="T24" fmla="*/ 641 w 724"/>
                <a:gd name="T25" fmla="*/ 463 h 1845"/>
                <a:gd name="T26" fmla="*/ 627 w 724"/>
                <a:gd name="T27" fmla="*/ 414 h 1845"/>
                <a:gd name="T28" fmla="*/ 615 w 724"/>
                <a:gd name="T29" fmla="*/ 342 h 1845"/>
                <a:gd name="T30" fmla="*/ 590 w 724"/>
                <a:gd name="T31" fmla="*/ 286 h 1845"/>
                <a:gd name="T32" fmla="*/ 602 w 724"/>
                <a:gd name="T33" fmla="*/ 260 h 1845"/>
                <a:gd name="T34" fmla="*/ 560 w 724"/>
                <a:gd name="T35" fmla="*/ 236 h 1845"/>
                <a:gd name="T36" fmla="*/ 523 w 724"/>
                <a:gd name="T37" fmla="*/ 213 h 1845"/>
                <a:gd name="T38" fmla="*/ 514 w 724"/>
                <a:gd name="T39" fmla="*/ 180 h 1845"/>
                <a:gd name="T40" fmla="*/ 483 w 724"/>
                <a:gd name="T41" fmla="*/ 195 h 1845"/>
                <a:gd name="T42" fmla="*/ 476 w 724"/>
                <a:gd name="T43" fmla="*/ 154 h 1845"/>
                <a:gd name="T44" fmla="*/ 434 w 724"/>
                <a:gd name="T45" fmla="*/ 171 h 1845"/>
                <a:gd name="T46" fmla="*/ 411 w 724"/>
                <a:gd name="T47" fmla="*/ 119 h 1845"/>
                <a:gd name="T48" fmla="*/ 389 w 724"/>
                <a:gd name="T49" fmla="*/ 124 h 1845"/>
                <a:gd name="T50" fmla="*/ 356 w 724"/>
                <a:gd name="T51" fmla="*/ 150 h 1845"/>
                <a:gd name="T52" fmla="*/ 356 w 724"/>
                <a:gd name="T53" fmla="*/ 101 h 1845"/>
                <a:gd name="T54" fmla="*/ 341 w 724"/>
                <a:gd name="T55" fmla="*/ 93 h 1845"/>
                <a:gd name="T56" fmla="*/ 314 w 724"/>
                <a:gd name="T57" fmla="*/ 81 h 1845"/>
                <a:gd name="T58" fmla="*/ 276 w 724"/>
                <a:gd name="T59" fmla="*/ 97 h 1845"/>
                <a:gd name="T60" fmla="*/ 292 w 724"/>
                <a:gd name="T61" fmla="*/ 51 h 1845"/>
                <a:gd name="T62" fmla="*/ 244 w 724"/>
                <a:gd name="T63" fmla="*/ 106 h 1845"/>
                <a:gd name="T64" fmla="*/ 216 w 724"/>
                <a:gd name="T65" fmla="*/ 112 h 1845"/>
                <a:gd name="T66" fmla="*/ 266 w 724"/>
                <a:gd name="T67" fmla="*/ 43 h 1845"/>
                <a:gd name="T68" fmla="*/ 214 w 724"/>
                <a:gd name="T69" fmla="*/ 91 h 1845"/>
                <a:gd name="T70" fmla="*/ 173 w 724"/>
                <a:gd name="T71" fmla="*/ 98 h 1845"/>
                <a:gd name="T72" fmla="*/ 186 w 724"/>
                <a:gd name="T73" fmla="*/ 38 h 1845"/>
                <a:gd name="T74" fmla="*/ 173 w 724"/>
                <a:gd name="T75" fmla="*/ 69 h 1845"/>
                <a:gd name="T76" fmla="*/ 166 w 724"/>
                <a:gd name="T77" fmla="*/ 36 h 1845"/>
                <a:gd name="T78" fmla="*/ 142 w 724"/>
                <a:gd name="T79" fmla="*/ 114 h 1845"/>
                <a:gd name="T80" fmla="*/ 126 w 724"/>
                <a:gd name="T81" fmla="*/ 39 h 1845"/>
                <a:gd name="T82" fmla="*/ 80 w 724"/>
                <a:gd name="T83" fmla="*/ 112 h 1845"/>
                <a:gd name="T84" fmla="*/ 56 w 724"/>
                <a:gd name="T85" fmla="*/ 117 h 1845"/>
                <a:gd name="T86" fmla="*/ 37 w 724"/>
                <a:gd name="T87" fmla="*/ 43 h 1845"/>
                <a:gd name="T88" fmla="*/ 5 w 724"/>
                <a:gd name="T89" fmla="*/ 1808 h 1845"/>
                <a:gd name="T90" fmla="*/ 0 w 724"/>
                <a:gd name="T91" fmla="*/ 1840 h 1845"/>
                <a:gd name="T92" fmla="*/ 162 w 724"/>
                <a:gd name="T93" fmla="*/ 1823 h 1845"/>
                <a:gd name="T94" fmla="*/ 529 w 724"/>
                <a:gd name="T95" fmla="*/ 1842 h 1845"/>
                <a:gd name="T96" fmla="*/ 614 w 724"/>
                <a:gd name="T97" fmla="*/ 1829 h 1845"/>
                <a:gd name="T98" fmla="*/ 421 w 724"/>
                <a:gd name="T99" fmla="*/ 1778 h 1845"/>
                <a:gd name="T100" fmla="*/ 272 w 724"/>
                <a:gd name="T101" fmla="*/ 1664 h 1845"/>
                <a:gd name="T102" fmla="*/ 237 w 724"/>
                <a:gd name="T103" fmla="*/ 1566 h 1845"/>
                <a:gd name="T104" fmla="*/ 239 w 724"/>
                <a:gd name="T105" fmla="*/ 1432 h 1845"/>
                <a:gd name="T106" fmla="*/ 315 w 724"/>
                <a:gd name="T107" fmla="*/ 1404 h 1845"/>
                <a:gd name="T108" fmla="*/ 586 w 724"/>
                <a:gd name="T109" fmla="*/ 1387 h 1845"/>
                <a:gd name="T110" fmla="*/ 605 w 724"/>
                <a:gd name="T111" fmla="*/ 1286 h 1845"/>
                <a:gd name="T112" fmla="*/ 609 w 724"/>
                <a:gd name="T113" fmla="*/ 1223 h 1845"/>
                <a:gd name="T114" fmla="*/ 630 w 724"/>
                <a:gd name="T115" fmla="*/ 1174 h 1845"/>
                <a:gd name="T116" fmla="*/ 590 w 724"/>
                <a:gd name="T117" fmla="*/ 1133 h 1845"/>
                <a:gd name="T118" fmla="*/ 650 w 724"/>
                <a:gd name="T119" fmla="*/ 1082 h 1845"/>
                <a:gd name="T120" fmla="*/ 621 w 724"/>
                <a:gd name="T121" fmla="*/ 1018 h 1845"/>
                <a:gd name="T122" fmla="*/ 704 w 724"/>
                <a:gd name="T123" fmla="*/ 959 h 1845"/>
                <a:gd name="T124" fmla="*/ 639 w 724"/>
                <a:gd name="T125" fmla="*/ 841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2" name="Freeform 28"/>
            <p:cNvSpPr>
              <a:spLocks noChangeAspect="1"/>
            </p:cNvSpPr>
            <p:nvPr/>
          </p:nvSpPr>
          <p:spPr bwMode="auto">
            <a:xfrm>
              <a:off x="1352" y="681"/>
              <a:ext cx="1829" cy="3153"/>
            </a:xfrm>
            <a:custGeom>
              <a:avLst/>
              <a:gdLst>
                <a:gd name="T0" fmla="*/ 1974 w 2011"/>
                <a:gd name="T1" fmla="*/ 2106 h 3449"/>
                <a:gd name="T2" fmla="*/ 0 w 2011"/>
                <a:gd name="T3" fmla="*/ 3449 h 3449"/>
                <a:gd name="T4" fmla="*/ 1972 w 2011"/>
                <a:gd name="T5" fmla="*/ 0 h 3449"/>
                <a:gd name="T6" fmla="*/ 1980 w 2011"/>
                <a:gd name="T7" fmla="*/ 347 h 3449"/>
                <a:gd name="T8" fmla="*/ 1982 w 2011"/>
                <a:gd name="T9" fmla="*/ 392 h 3449"/>
                <a:gd name="T10" fmla="*/ 1923 w 2011"/>
                <a:gd name="T11" fmla="*/ 324 h 3449"/>
                <a:gd name="T12" fmla="*/ 1878 w 2011"/>
                <a:gd name="T13" fmla="*/ 384 h 3449"/>
                <a:gd name="T14" fmla="*/ 1858 w 2011"/>
                <a:gd name="T15" fmla="*/ 411 h 3449"/>
                <a:gd name="T16" fmla="*/ 1823 w 2011"/>
                <a:gd name="T17" fmla="*/ 348 h 3449"/>
                <a:gd name="T18" fmla="*/ 1766 w 2011"/>
                <a:gd name="T19" fmla="*/ 359 h 3449"/>
                <a:gd name="T20" fmla="*/ 1702 w 2011"/>
                <a:gd name="T21" fmla="*/ 494 h 3449"/>
                <a:gd name="T22" fmla="*/ 1680 w 2011"/>
                <a:gd name="T23" fmla="*/ 420 h 3449"/>
                <a:gd name="T24" fmla="*/ 1605 w 2011"/>
                <a:gd name="T25" fmla="*/ 427 h 3449"/>
                <a:gd name="T26" fmla="*/ 1609 w 2011"/>
                <a:gd name="T27" fmla="*/ 499 h 3449"/>
                <a:gd name="T28" fmla="*/ 1520 w 2011"/>
                <a:gd name="T29" fmla="*/ 498 h 3449"/>
                <a:gd name="T30" fmla="*/ 1513 w 2011"/>
                <a:gd name="T31" fmla="*/ 560 h 3449"/>
                <a:gd name="T32" fmla="*/ 1407 w 2011"/>
                <a:gd name="T33" fmla="*/ 521 h 3449"/>
                <a:gd name="T34" fmla="*/ 1521 w 2011"/>
                <a:gd name="T35" fmla="*/ 578 h 3449"/>
                <a:gd name="T36" fmla="*/ 1453 w 2011"/>
                <a:gd name="T37" fmla="*/ 612 h 3449"/>
                <a:gd name="T38" fmla="*/ 1441 w 2011"/>
                <a:gd name="T39" fmla="*/ 603 h 3449"/>
                <a:gd name="T40" fmla="*/ 1404 w 2011"/>
                <a:gd name="T41" fmla="*/ 640 h 3449"/>
                <a:gd name="T42" fmla="*/ 1448 w 2011"/>
                <a:gd name="T43" fmla="*/ 632 h 3449"/>
                <a:gd name="T44" fmla="*/ 1433 w 2011"/>
                <a:gd name="T45" fmla="*/ 703 h 3449"/>
                <a:gd name="T46" fmla="*/ 1392 w 2011"/>
                <a:gd name="T47" fmla="*/ 719 h 3449"/>
                <a:gd name="T48" fmla="*/ 1410 w 2011"/>
                <a:gd name="T49" fmla="*/ 785 h 3449"/>
                <a:gd name="T50" fmla="*/ 1321 w 2011"/>
                <a:gd name="T51" fmla="*/ 761 h 3449"/>
                <a:gd name="T52" fmla="*/ 1255 w 2011"/>
                <a:gd name="T53" fmla="*/ 760 h 3449"/>
                <a:gd name="T54" fmla="*/ 1205 w 2011"/>
                <a:gd name="T55" fmla="*/ 829 h 3449"/>
                <a:gd name="T56" fmla="*/ 1350 w 2011"/>
                <a:gd name="T57" fmla="*/ 845 h 3449"/>
                <a:gd name="T58" fmla="*/ 1308 w 2011"/>
                <a:gd name="T59" fmla="*/ 881 h 3449"/>
                <a:gd name="T60" fmla="*/ 1308 w 2011"/>
                <a:gd name="T61" fmla="*/ 953 h 3449"/>
                <a:gd name="T62" fmla="*/ 1358 w 2011"/>
                <a:gd name="T63" fmla="*/ 951 h 3449"/>
                <a:gd name="T64" fmla="*/ 1319 w 2011"/>
                <a:gd name="T65" fmla="*/ 1061 h 3449"/>
                <a:gd name="T66" fmla="*/ 1324 w 2011"/>
                <a:gd name="T67" fmla="*/ 1115 h 3449"/>
                <a:gd name="T68" fmla="*/ 1283 w 2011"/>
                <a:gd name="T69" fmla="*/ 1185 h 3449"/>
                <a:gd name="T70" fmla="*/ 1257 w 2011"/>
                <a:gd name="T71" fmla="*/ 1226 h 3449"/>
                <a:gd name="T72" fmla="*/ 1285 w 2011"/>
                <a:gd name="T73" fmla="*/ 1267 h 3449"/>
                <a:gd name="T74" fmla="*/ 1314 w 2011"/>
                <a:gd name="T75" fmla="*/ 1311 h 3449"/>
                <a:gd name="T76" fmla="*/ 1363 w 2011"/>
                <a:gd name="T77" fmla="*/ 1376 h 3449"/>
                <a:gd name="T78" fmla="*/ 1438 w 2011"/>
                <a:gd name="T79" fmla="*/ 1413 h 3449"/>
                <a:gd name="T80" fmla="*/ 1494 w 2011"/>
                <a:gd name="T81" fmla="*/ 1379 h 3449"/>
                <a:gd name="T82" fmla="*/ 1513 w 2011"/>
                <a:gd name="T83" fmla="*/ 1471 h 3449"/>
                <a:gd name="T84" fmla="*/ 1605 w 2011"/>
                <a:gd name="T85" fmla="*/ 1474 h 3449"/>
                <a:gd name="T86" fmla="*/ 1584 w 2011"/>
                <a:gd name="T87" fmla="*/ 1525 h 3449"/>
                <a:gd name="T88" fmla="*/ 1618 w 2011"/>
                <a:gd name="T89" fmla="*/ 1559 h 3449"/>
                <a:gd name="T90" fmla="*/ 1644 w 2011"/>
                <a:gd name="T91" fmla="*/ 1602 h 3449"/>
                <a:gd name="T92" fmla="*/ 1700 w 2011"/>
                <a:gd name="T93" fmla="*/ 1594 h 3449"/>
                <a:gd name="T94" fmla="*/ 1729 w 2011"/>
                <a:gd name="T95" fmla="*/ 1535 h 3449"/>
                <a:gd name="T96" fmla="*/ 1794 w 2011"/>
                <a:gd name="T97" fmla="*/ 1574 h 3449"/>
                <a:gd name="T98" fmla="*/ 1808 w 2011"/>
                <a:gd name="T99" fmla="*/ 1711 h 3449"/>
                <a:gd name="T100" fmla="*/ 1870 w 2011"/>
                <a:gd name="T101" fmla="*/ 1688 h 3449"/>
                <a:gd name="T102" fmla="*/ 1839 w 2011"/>
                <a:gd name="T103" fmla="*/ 1844 h 3449"/>
                <a:gd name="T104" fmla="*/ 1446 w 2011"/>
                <a:gd name="T105" fmla="*/ 2092 h 3449"/>
                <a:gd name="T106" fmla="*/ 1654 w 2011"/>
                <a:gd name="T107" fmla="*/ 2103 h 3449"/>
                <a:gd name="T108" fmla="*/ 1974 w 2011"/>
                <a:gd name="T109" fmla="*/ 2105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3" name="Freeform 29"/>
            <p:cNvSpPr>
              <a:spLocks noChangeAspect="1" noEditPoints="1"/>
            </p:cNvSpPr>
            <p:nvPr/>
          </p:nvSpPr>
          <p:spPr bwMode="auto">
            <a:xfrm>
              <a:off x="3235" y="2758"/>
              <a:ext cx="581" cy="570"/>
            </a:xfrm>
            <a:custGeom>
              <a:avLst/>
              <a:gdLst>
                <a:gd name="T0" fmla="*/ 321 w 639"/>
                <a:gd name="T1" fmla="*/ 621 h 621"/>
                <a:gd name="T2" fmla="*/ 321 w 639"/>
                <a:gd name="T3" fmla="*/ 621 h 621"/>
                <a:gd name="T4" fmla="*/ 639 w 639"/>
                <a:gd name="T5" fmla="*/ 307 h 621"/>
                <a:gd name="T6" fmla="*/ 321 w 639"/>
                <a:gd name="T7" fmla="*/ 0 h 621"/>
                <a:gd name="T8" fmla="*/ 0 w 639"/>
                <a:gd name="T9" fmla="*/ 307 h 621"/>
                <a:gd name="T10" fmla="*/ 321 w 639"/>
                <a:gd name="T11" fmla="*/ 621 h 621"/>
                <a:gd name="T12" fmla="*/ 321 w 639"/>
                <a:gd name="T13" fmla="*/ 621 h 621"/>
                <a:gd name="T14" fmla="*/ 162 w 639"/>
                <a:gd name="T15" fmla="*/ 307 h 621"/>
                <a:gd name="T16" fmla="*/ 162 w 639"/>
                <a:gd name="T17" fmla="*/ 307 h 621"/>
                <a:gd name="T18" fmla="*/ 321 w 639"/>
                <a:gd name="T19" fmla="*/ 125 h 621"/>
                <a:gd name="T20" fmla="*/ 477 w 639"/>
                <a:gd name="T21" fmla="*/ 307 h 621"/>
                <a:gd name="T22" fmla="*/ 321 w 639"/>
                <a:gd name="T23" fmla="*/ 495 h 621"/>
                <a:gd name="T24" fmla="*/ 162 w 639"/>
                <a:gd name="T25" fmla="*/ 30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4" name="Freeform 30"/>
            <p:cNvSpPr>
              <a:spLocks noChangeAspect="1"/>
            </p:cNvSpPr>
            <p:nvPr/>
          </p:nvSpPr>
          <p:spPr bwMode="auto">
            <a:xfrm>
              <a:off x="3892" y="2758"/>
              <a:ext cx="409" cy="570"/>
            </a:xfrm>
            <a:custGeom>
              <a:avLst/>
              <a:gdLst>
                <a:gd name="T0" fmla="*/ 377 w 441"/>
                <a:gd name="T1" fmla="*/ 128 h 621"/>
                <a:gd name="T2" fmla="*/ 377 w 441"/>
                <a:gd name="T3" fmla="*/ 128 h 621"/>
                <a:gd name="T4" fmla="*/ 270 w 441"/>
                <a:gd name="T5" fmla="*/ 114 h 621"/>
                <a:gd name="T6" fmla="*/ 163 w 441"/>
                <a:gd name="T7" fmla="*/ 160 h 621"/>
                <a:gd name="T8" fmla="*/ 290 w 441"/>
                <a:gd name="T9" fmla="*/ 260 h 621"/>
                <a:gd name="T10" fmla="*/ 441 w 441"/>
                <a:gd name="T11" fmla="*/ 443 h 621"/>
                <a:gd name="T12" fmla="*/ 187 w 441"/>
                <a:gd name="T13" fmla="*/ 621 h 621"/>
                <a:gd name="T14" fmla="*/ 11 w 441"/>
                <a:gd name="T15" fmla="*/ 594 h 621"/>
                <a:gd name="T16" fmla="*/ 11 w 441"/>
                <a:gd name="T17" fmla="*/ 469 h 621"/>
                <a:gd name="T18" fmla="*/ 193 w 441"/>
                <a:gd name="T19" fmla="*/ 506 h 621"/>
                <a:gd name="T20" fmla="*/ 279 w 441"/>
                <a:gd name="T21" fmla="*/ 448 h 621"/>
                <a:gd name="T22" fmla="*/ 153 w 441"/>
                <a:gd name="T23" fmla="*/ 349 h 621"/>
                <a:gd name="T24" fmla="*/ 0 w 441"/>
                <a:gd name="T25" fmla="*/ 160 h 621"/>
                <a:gd name="T26" fmla="*/ 243 w 441"/>
                <a:gd name="T27" fmla="*/ 0 h 621"/>
                <a:gd name="T28" fmla="*/ 377 w 441"/>
                <a:gd name="T29" fmla="*/ 10 h 621"/>
                <a:gd name="T30" fmla="*/ 377 w 441"/>
                <a:gd name="T31" fmla="*/ 128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5" name="Freeform 31"/>
            <p:cNvSpPr>
              <a:spLocks noChangeAspect="1"/>
            </p:cNvSpPr>
            <p:nvPr/>
          </p:nvSpPr>
          <p:spPr bwMode="auto">
            <a:xfrm>
              <a:off x="1772" y="2564"/>
              <a:ext cx="215" cy="743"/>
            </a:xfrm>
            <a:custGeom>
              <a:avLst/>
              <a:gdLst>
                <a:gd name="T0" fmla="*/ 18 w 229"/>
                <a:gd name="T1" fmla="*/ 817 h 817"/>
                <a:gd name="T2" fmla="*/ 18 w 229"/>
                <a:gd name="T3" fmla="*/ 817 h 817"/>
                <a:gd name="T4" fmla="*/ 24 w 229"/>
                <a:gd name="T5" fmla="*/ 606 h 817"/>
                <a:gd name="T6" fmla="*/ 24 w 229"/>
                <a:gd name="T7" fmla="*/ 287 h 817"/>
                <a:gd name="T8" fmla="*/ 0 w 229"/>
                <a:gd name="T9" fmla="*/ 0 h 817"/>
                <a:gd name="T10" fmla="*/ 211 w 229"/>
                <a:gd name="T11" fmla="*/ 0 h 817"/>
                <a:gd name="T12" fmla="*/ 205 w 229"/>
                <a:gd name="T13" fmla="*/ 232 h 817"/>
                <a:gd name="T14" fmla="*/ 205 w 229"/>
                <a:gd name="T15" fmla="*/ 530 h 817"/>
                <a:gd name="T16" fmla="*/ 229 w 229"/>
                <a:gd name="T17" fmla="*/ 817 h 817"/>
                <a:gd name="T18" fmla="*/ 18 w 229"/>
                <a:gd name="T19" fmla="*/ 817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6" name="Freeform 32"/>
            <p:cNvSpPr>
              <a:spLocks noChangeAspect="1" noEditPoints="1"/>
            </p:cNvSpPr>
            <p:nvPr/>
          </p:nvSpPr>
          <p:spPr bwMode="auto">
            <a:xfrm>
              <a:off x="2095" y="2758"/>
              <a:ext cx="602" cy="785"/>
            </a:xfrm>
            <a:custGeom>
              <a:avLst/>
              <a:gdLst>
                <a:gd name="T0" fmla="*/ 210 w 662"/>
                <a:gd name="T1" fmla="*/ 851 h 863"/>
                <a:gd name="T2" fmla="*/ 210 w 662"/>
                <a:gd name="T3" fmla="*/ 851 h 863"/>
                <a:gd name="T4" fmla="*/ 198 w 662"/>
                <a:gd name="T5" fmla="*/ 632 h 863"/>
                <a:gd name="T6" fmla="*/ 198 w 662"/>
                <a:gd name="T7" fmla="*/ 564 h 863"/>
                <a:gd name="T8" fmla="*/ 385 w 662"/>
                <a:gd name="T9" fmla="*/ 621 h 863"/>
                <a:gd name="T10" fmla="*/ 662 w 662"/>
                <a:gd name="T11" fmla="*/ 322 h 863"/>
                <a:gd name="T12" fmla="*/ 378 w 662"/>
                <a:gd name="T13" fmla="*/ 0 h 863"/>
                <a:gd name="T14" fmla="*/ 174 w 662"/>
                <a:gd name="T15" fmla="*/ 98 h 863"/>
                <a:gd name="T16" fmla="*/ 153 w 662"/>
                <a:gd name="T17" fmla="*/ 15 h 863"/>
                <a:gd name="T18" fmla="*/ 0 w 662"/>
                <a:gd name="T19" fmla="*/ 26 h 863"/>
                <a:gd name="T20" fmla="*/ 36 w 662"/>
                <a:gd name="T21" fmla="*/ 323 h 863"/>
                <a:gd name="T22" fmla="*/ 36 w 662"/>
                <a:gd name="T23" fmla="*/ 564 h 863"/>
                <a:gd name="T24" fmla="*/ 12 w 662"/>
                <a:gd name="T25" fmla="*/ 863 h 863"/>
                <a:gd name="T26" fmla="*/ 210 w 662"/>
                <a:gd name="T27" fmla="*/ 851 h 863"/>
                <a:gd name="T28" fmla="*/ 210 w 662"/>
                <a:gd name="T29" fmla="*/ 851 h 863"/>
                <a:gd name="T30" fmla="*/ 186 w 662"/>
                <a:gd name="T31" fmla="*/ 323 h 863"/>
                <a:gd name="T32" fmla="*/ 186 w 662"/>
                <a:gd name="T33" fmla="*/ 323 h 863"/>
                <a:gd name="T34" fmla="*/ 338 w 662"/>
                <a:gd name="T35" fmla="*/ 125 h 863"/>
                <a:gd name="T36" fmla="*/ 500 w 662"/>
                <a:gd name="T37" fmla="*/ 323 h 863"/>
                <a:gd name="T38" fmla="*/ 345 w 662"/>
                <a:gd name="T39" fmla="*/ 495 h 863"/>
                <a:gd name="T40" fmla="*/ 186 w 662"/>
                <a:gd name="T41" fmla="*/ 32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27" name="Freeform 33"/>
            <p:cNvSpPr>
              <a:spLocks noChangeAspect="1"/>
            </p:cNvSpPr>
            <p:nvPr/>
          </p:nvSpPr>
          <p:spPr bwMode="auto">
            <a:xfrm>
              <a:off x="2773" y="2758"/>
              <a:ext cx="398" cy="570"/>
            </a:xfrm>
            <a:custGeom>
              <a:avLst/>
              <a:gdLst>
                <a:gd name="T0" fmla="*/ 364 w 440"/>
                <a:gd name="T1" fmla="*/ 126 h 621"/>
                <a:gd name="T2" fmla="*/ 364 w 440"/>
                <a:gd name="T3" fmla="*/ 126 h 621"/>
                <a:gd name="T4" fmla="*/ 270 w 440"/>
                <a:gd name="T5" fmla="*/ 114 h 621"/>
                <a:gd name="T6" fmla="*/ 162 w 440"/>
                <a:gd name="T7" fmla="*/ 160 h 621"/>
                <a:gd name="T8" fmla="*/ 289 w 440"/>
                <a:gd name="T9" fmla="*/ 260 h 621"/>
                <a:gd name="T10" fmla="*/ 440 w 440"/>
                <a:gd name="T11" fmla="*/ 443 h 621"/>
                <a:gd name="T12" fmla="*/ 186 w 440"/>
                <a:gd name="T13" fmla="*/ 621 h 621"/>
                <a:gd name="T14" fmla="*/ 11 w 440"/>
                <a:gd name="T15" fmla="*/ 594 h 621"/>
                <a:gd name="T16" fmla="*/ 11 w 440"/>
                <a:gd name="T17" fmla="*/ 469 h 621"/>
                <a:gd name="T18" fmla="*/ 192 w 440"/>
                <a:gd name="T19" fmla="*/ 506 h 621"/>
                <a:gd name="T20" fmla="*/ 278 w 440"/>
                <a:gd name="T21" fmla="*/ 448 h 621"/>
                <a:gd name="T22" fmla="*/ 152 w 440"/>
                <a:gd name="T23" fmla="*/ 349 h 621"/>
                <a:gd name="T24" fmla="*/ 0 w 440"/>
                <a:gd name="T25" fmla="*/ 160 h 621"/>
                <a:gd name="T26" fmla="*/ 242 w 440"/>
                <a:gd name="T27" fmla="*/ 0 h 621"/>
                <a:gd name="T28" fmla="*/ 387 w 440"/>
                <a:gd name="T29" fmla="*/ 12 h 621"/>
                <a:gd name="T30" fmla="*/ 364 w 440"/>
                <a:gd name="T31" fmla="*/ 12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</p:grpSp>
      <p:sp>
        <p:nvSpPr>
          <p:cNvPr id="31" name="Freeform 5"/>
          <p:cNvSpPr>
            <a:spLocks/>
          </p:cNvSpPr>
          <p:nvPr userDrawn="1"/>
        </p:nvSpPr>
        <p:spPr bwMode="ltGray">
          <a:xfrm>
            <a:off x="778936" y="5846764"/>
            <a:ext cx="1223433" cy="746125"/>
          </a:xfrm>
          <a:custGeom>
            <a:avLst/>
            <a:gdLst>
              <a:gd name="T0" fmla="*/ 0 w 578"/>
              <a:gd name="T1" fmla="*/ 470 h 470"/>
              <a:gd name="T2" fmla="*/ 286 w 578"/>
              <a:gd name="T3" fmla="*/ 270 h 470"/>
              <a:gd name="T4" fmla="*/ 578 w 578"/>
              <a:gd name="T5" fmla="*/ 0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8" h="470">
                <a:moveTo>
                  <a:pt x="0" y="470"/>
                </a:moveTo>
                <a:cubicBezTo>
                  <a:pt x="95" y="409"/>
                  <a:pt x="190" y="348"/>
                  <a:pt x="286" y="270"/>
                </a:cubicBezTo>
                <a:cubicBezTo>
                  <a:pt x="382" y="192"/>
                  <a:pt x="529" y="45"/>
                  <a:pt x="578" y="0"/>
                </a:cubicBezTo>
              </a:path>
            </a:pathLst>
          </a:custGeom>
          <a:noFill/>
          <a:ln w="12700" cmpd="sng">
            <a:solidFill>
              <a:srgbClr val="FFFFFF">
                <a:alpha val="49804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1F497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8386" y="2768998"/>
            <a:ext cx="5892183" cy="132959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90000"/>
              </a:lnSpc>
              <a:defRPr sz="4800" b="1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49" name="Group 4"/>
          <p:cNvGrpSpPr>
            <a:grpSpLocks noChangeAspect="1"/>
          </p:cNvGrpSpPr>
          <p:nvPr userDrawn="1"/>
        </p:nvGrpSpPr>
        <p:grpSpPr bwMode="gray">
          <a:xfrm>
            <a:off x="201602" y="151200"/>
            <a:ext cx="695607" cy="468000"/>
            <a:chOff x="1352" y="681"/>
            <a:chExt cx="3519" cy="3153"/>
          </a:xfrm>
        </p:grpSpPr>
        <p:sp>
          <p:nvSpPr>
            <p:cNvPr id="50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1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2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3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4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5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6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7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8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59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60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61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62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63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  <p:sp>
          <p:nvSpPr>
            <p:cNvPr id="64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solidFill>
                  <a:srgbClr val="1F497D"/>
                </a:solidFill>
              </a:endParaRPr>
            </a:p>
          </p:txBody>
        </p:sp>
      </p:grpSp>
      <p:sp>
        <p:nvSpPr>
          <p:cNvPr id="9" name="Line 4"/>
          <p:cNvSpPr>
            <a:spLocks noChangeShapeType="1"/>
          </p:cNvSpPr>
          <p:nvPr userDrawn="1"/>
        </p:nvSpPr>
        <p:spPr bwMode="auto">
          <a:xfrm flipH="1">
            <a:off x="6290734" y="2803526"/>
            <a:ext cx="3623733" cy="249239"/>
          </a:xfrm>
          <a:prstGeom prst="line">
            <a:avLst/>
          </a:prstGeom>
          <a:solidFill>
            <a:schemeClr val="bg1"/>
          </a:solidFill>
          <a:ln w="12700">
            <a:solidFill>
              <a:srgbClr val="FFFFFF">
                <a:alpha val="49804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1F497D"/>
              </a:solidFill>
            </a:endParaRPr>
          </a:p>
        </p:txBody>
      </p:sp>
      <p:grpSp>
        <p:nvGrpSpPr>
          <p:cNvPr id="42" name="Gruppieren 41"/>
          <p:cNvGrpSpPr>
            <a:grpSpLocks noChangeAspect="1"/>
          </p:cNvGrpSpPr>
          <p:nvPr userDrawn="1"/>
        </p:nvGrpSpPr>
        <p:grpSpPr bwMode="black">
          <a:xfrm>
            <a:off x="9149831" y="6566400"/>
            <a:ext cx="2117188" cy="216000"/>
            <a:chOff x="257175" y="2757488"/>
            <a:chExt cx="8636000" cy="1174751"/>
          </a:xfrm>
          <a:solidFill>
            <a:schemeClr val="bg1"/>
          </a:solidFill>
        </p:grpSpPr>
        <p:sp>
          <p:nvSpPr>
            <p:cNvPr id="43" name="Freeform 7"/>
            <p:cNvSpPr>
              <a:spLocks/>
            </p:cNvSpPr>
            <p:nvPr/>
          </p:nvSpPr>
          <p:spPr bwMode="black">
            <a:xfrm>
              <a:off x="257175" y="2828926"/>
              <a:ext cx="219075" cy="822325"/>
            </a:xfrm>
            <a:custGeom>
              <a:avLst/>
              <a:gdLst>
                <a:gd name="T0" fmla="*/ 5 w 64"/>
                <a:gd name="T1" fmla="*/ 241 h 241"/>
                <a:gd name="T2" fmla="*/ 7 w 64"/>
                <a:gd name="T3" fmla="*/ 179 h 241"/>
                <a:gd name="T4" fmla="*/ 7 w 64"/>
                <a:gd name="T5" fmla="*/ 84 h 241"/>
                <a:gd name="T6" fmla="*/ 0 w 64"/>
                <a:gd name="T7" fmla="*/ 0 h 241"/>
                <a:gd name="T8" fmla="*/ 59 w 64"/>
                <a:gd name="T9" fmla="*/ 0 h 241"/>
                <a:gd name="T10" fmla="*/ 58 w 64"/>
                <a:gd name="T11" fmla="*/ 68 h 241"/>
                <a:gd name="T12" fmla="*/ 58 w 64"/>
                <a:gd name="T13" fmla="*/ 156 h 241"/>
                <a:gd name="T14" fmla="*/ 64 w 64"/>
                <a:gd name="T15" fmla="*/ 241 h 241"/>
                <a:gd name="T16" fmla="*/ 5 w 64"/>
                <a:gd name="T17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41">
                  <a:moveTo>
                    <a:pt x="5" y="241"/>
                  </a:moveTo>
                  <a:cubicBezTo>
                    <a:pt x="6" y="222"/>
                    <a:pt x="7" y="206"/>
                    <a:pt x="7" y="179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7" y="50"/>
                    <a:pt x="5" y="25"/>
                    <a:pt x="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7"/>
                    <a:pt x="58" y="41"/>
                    <a:pt x="58" y="68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81"/>
                    <a:pt x="61" y="218"/>
                    <a:pt x="64" y="241"/>
                  </a:cubicBezTo>
                  <a:lnTo>
                    <a:pt x="5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4" name="Freeform 8"/>
            <p:cNvSpPr>
              <a:spLocks noEditPoints="1"/>
            </p:cNvSpPr>
            <p:nvPr/>
          </p:nvSpPr>
          <p:spPr bwMode="black">
            <a:xfrm>
              <a:off x="598488" y="3044826"/>
              <a:ext cx="633413" cy="873125"/>
            </a:xfrm>
            <a:custGeom>
              <a:avLst/>
              <a:gdLst>
                <a:gd name="T0" fmla="*/ 3 w 186"/>
                <a:gd name="T1" fmla="*/ 256 h 256"/>
                <a:gd name="T2" fmla="*/ 10 w 186"/>
                <a:gd name="T3" fmla="*/ 167 h 256"/>
                <a:gd name="T4" fmla="*/ 10 w 186"/>
                <a:gd name="T5" fmla="*/ 96 h 256"/>
                <a:gd name="T6" fmla="*/ 0 w 186"/>
                <a:gd name="T7" fmla="*/ 8 h 256"/>
                <a:gd name="T8" fmla="*/ 43 w 186"/>
                <a:gd name="T9" fmla="*/ 4 h 256"/>
                <a:gd name="T10" fmla="*/ 49 w 186"/>
                <a:gd name="T11" fmla="*/ 29 h 256"/>
                <a:gd name="T12" fmla="*/ 106 w 186"/>
                <a:gd name="T13" fmla="*/ 0 h 256"/>
                <a:gd name="T14" fmla="*/ 186 w 186"/>
                <a:gd name="T15" fmla="*/ 96 h 256"/>
                <a:gd name="T16" fmla="*/ 108 w 186"/>
                <a:gd name="T17" fmla="*/ 184 h 256"/>
                <a:gd name="T18" fmla="*/ 56 w 186"/>
                <a:gd name="T19" fmla="*/ 167 h 256"/>
                <a:gd name="T20" fmla="*/ 56 w 186"/>
                <a:gd name="T21" fmla="*/ 188 h 256"/>
                <a:gd name="T22" fmla="*/ 59 w 186"/>
                <a:gd name="T23" fmla="*/ 252 h 256"/>
                <a:gd name="T24" fmla="*/ 3 w 186"/>
                <a:gd name="T25" fmla="*/ 256 h 256"/>
                <a:gd name="T26" fmla="*/ 97 w 186"/>
                <a:gd name="T27" fmla="*/ 147 h 256"/>
                <a:gd name="T28" fmla="*/ 141 w 186"/>
                <a:gd name="T29" fmla="*/ 96 h 256"/>
                <a:gd name="T30" fmla="*/ 95 w 186"/>
                <a:gd name="T31" fmla="*/ 37 h 256"/>
                <a:gd name="T32" fmla="*/ 52 w 186"/>
                <a:gd name="T33" fmla="*/ 96 h 256"/>
                <a:gd name="T34" fmla="*/ 97 w 186"/>
                <a:gd name="T35" fmla="*/ 14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256">
                  <a:moveTo>
                    <a:pt x="3" y="256"/>
                  </a:moveTo>
                  <a:cubicBezTo>
                    <a:pt x="5" y="240"/>
                    <a:pt x="10" y="192"/>
                    <a:pt x="10" y="16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65"/>
                    <a:pt x="5" y="37"/>
                    <a:pt x="0" y="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5" y="12"/>
                    <a:pt x="47" y="20"/>
                    <a:pt x="49" y="29"/>
                  </a:cubicBezTo>
                  <a:cubicBezTo>
                    <a:pt x="60" y="17"/>
                    <a:pt x="73" y="0"/>
                    <a:pt x="106" y="0"/>
                  </a:cubicBezTo>
                  <a:cubicBezTo>
                    <a:pt x="154" y="0"/>
                    <a:pt x="186" y="40"/>
                    <a:pt x="186" y="96"/>
                  </a:cubicBezTo>
                  <a:cubicBezTo>
                    <a:pt x="186" y="147"/>
                    <a:pt x="155" y="184"/>
                    <a:pt x="108" y="184"/>
                  </a:cubicBezTo>
                  <a:cubicBezTo>
                    <a:pt x="81" y="184"/>
                    <a:pt x="68" y="175"/>
                    <a:pt x="56" y="167"/>
                  </a:cubicBezTo>
                  <a:cubicBezTo>
                    <a:pt x="56" y="188"/>
                    <a:pt x="56" y="188"/>
                    <a:pt x="56" y="188"/>
                  </a:cubicBezTo>
                  <a:cubicBezTo>
                    <a:pt x="56" y="197"/>
                    <a:pt x="56" y="226"/>
                    <a:pt x="59" y="252"/>
                  </a:cubicBezTo>
                  <a:lnTo>
                    <a:pt x="3" y="256"/>
                  </a:lnTo>
                  <a:close/>
                  <a:moveTo>
                    <a:pt x="97" y="147"/>
                  </a:moveTo>
                  <a:cubicBezTo>
                    <a:pt x="126" y="147"/>
                    <a:pt x="141" y="126"/>
                    <a:pt x="141" y="96"/>
                  </a:cubicBezTo>
                  <a:cubicBezTo>
                    <a:pt x="141" y="62"/>
                    <a:pt x="122" y="37"/>
                    <a:pt x="95" y="37"/>
                  </a:cubicBezTo>
                  <a:cubicBezTo>
                    <a:pt x="66" y="37"/>
                    <a:pt x="52" y="61"/>
                    <a:pt x="52" y="96"/>
                  </a:cubicBezTo>
                  <a:cubicBezTo>
                    <a:pt x="52" y="129"/>
                    <a:pt x="69" y="147"/>
                    <a:pt x="97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5" name="Freeform 9"/>
            <p:cNvSpPr>
              <a:spLocks/>
            </p:cNvSpPr>
            <p:nvPr/>
          </p:nvSpPr>
          <p:spPr bwMode="black">
            <a:xfrm>
              <a:off x="1308100" y="3044826"/>
              <a:ext cx="425450" cy="627063"/>
            </a:xfrm>
            <a:custGeom>
              <a:avLst/>
              <a:gdLst>
                <a:gd name="T0" fmla="*/ 107 w 125"/>
                <a:gd name="T1" fmla="*/ 38 h 184"/>
                <a:gd name="T2" fmla="*/ 77 w 125"/>
                <a:gd name="T3" fmla="*/ 34 h 184"/>
                <a:gd name="T4" fmla="*/ 46 w 125"/>
                <a:gd name="T5" fmla="*/ 48 h 184"/>
                <a:gd name="T6" fmla="*/ 82 w 125"/>
                <a:gd name="T7" fmla="*/ 77 h 184"/>
                <a:gd name="T8" fmla="*/ 125 w 125"/>
                <a:gd name="T9" fmla="*/ 132 h 184"/>
                <a:gd name="T10" fmla="*/ 53 w 125"/>
                <a:gd name="T11" fmla="*/ 184 h 184"/>
                <a:gd name="T12" fmla="*/ 4 w 125"/>
                <a:gd name="T13" fmla="*/ 176 h 184"/>
                <a:gd name="T14" fmla="*/ 4 w 125"/>
                <a:gd name="T15" fmla="*/ 139 h 184"/>
                <a:gd name="T16" fmla="*/ 55 w 125"/>
                <a:gd name="T17" fmla="*/ 150 h 184"/>
                <a:gd name="T18" fmla="*/ 79 w 125"/>
                <a:gd name="T19" fmla="*/ 133 h 184"/>
                <a:gd name="T20" fmla="*/ 44 w 125"/>
                <a:gd name="T21" fmla="*/ 104 h 184"/>
                <a:gd name="T22" fmla="*/ 0 w 125"/>
                <a:gd name="T23" fmla="*/ 48 h 184"/>
                <a:gd name="T24" fmla="*/ 69 w 125"/>
                <a:gd name="T25" fmla="*/ 0 h 184"/>
                <a:gd name="T26" fmla="*/ 107 w 125"/>
                <a:gd name="T27" fmla="*/ 3 h 184"/>
                <a:gd name="T28" fmla="*/ 107 w 125"/>
                <a:gd name="T29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84">
                  <a:moveTo>
                    <a:pt x="107" y="38"/>
                  </a:moveTo>
                  <a:cubicBezTo>
                    <a:pt x="97" y="36"/>
                    <a:pt x="87" y="34"/>
                    <a:pt x="77" y="34"/>
                  </a:cubicBezTo>
                  <a:cubicBezTo>
                    <a:pt x="59" y="34"/>
                    <a:pt x="46" y="38"/>
                    <a:pt x="46" y="48"/>
                  </a:cubicBezTo>
                  <a:cubicBezTo>
                    <a:pt x="46" y="58"/>
                    <a:pt x="63" y="67"/>
                    <a:pt x="82" y="77"/>
                  </a:cubicBezTo>
                  <a:cubicBezTo>
                    <a:pt x="100" y="87"/>
                    <a:pt x="125" y="101"/>
                    <a:pt x="125" y="132"/>
                  </a:cubicBezTo>
                  <a:cubicBezTo>
                    <a:pt x="125" y="165"/>
                    <a:pt x="97" y="184"/>
                    <a:pt x="53" y="184"/>
                  </a:cubicBezTo>
                  <a:cubicBezTo>
                    <a:pt x="33" y="184"/>
                    <a:pt x="20" y="180"/>
                    <a:pt x="4" y="176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16" y="143"/>
                    <a:pt x="37" y="150"/>
                    <a:pt x="55" y="150"/>
                  </a:cubicBezTo>
                  <a:cubicBezTo>
                    <a:pt x="67" y="150"/>
                    <a:pt x="79" y="144"/>
                    <a:pt x="79" y="133"/>
                  </a:cubicBezTo>
                  <a:cubicBezTo>
                    <a:pt x="79" y="122"/>
                    <a:pt x="65" y="116"/>
                    <a:pt x="44" y="104"/>
                  </a:cubicBezTo>
                  <a:cubicBezTo>
                    <a:pt x="25" y="94"/>
                    <a:pt x="0" y="73"/>
                    <a:pt x="0" y="48"/>
                  </a:cubicBezTo>
                  <a:cubicBezTo>
                    <a:pt x="0" y="17"/>
                    <a:pt x="30" y="0"/>
                    <a:pt x="69" y="0"/>
                  </a:cubicBezTo>
                  <a:cubicBezTo>
                    <a:pt x="82" y="0"/>
                    <a:pt x="95" y="1"/>
                    <a:pt x="107" y="3"/>
                  </a:cubicBezTo>
                  <a:lnTo>
                    <a:pt x="10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6" name="Freeform 10"/>
            <p:cNvSpPr>
              <a:spLocks noEditPoints="1"/>
            </p:cNvSpPr>
            <p:nvPr/>
          </p:nvSpPr>
          <p:spPr bwMode="black">
            <a:xfrm>
              <a:off x="1792288" y="3044826"/>
              <a:ext cx="615950" cy="627063"/>
            </a:xfrm>
            <a:custGeom>
              <a:avLst/>
              <a:gdLst>
                <a:gd name="T0" fmla="*/ 0 w 181"/>
                <a:gd name="T1" fmla="*/ 91 h 184"/>
                <a:gd name="T2" fmla="*/ 91 w 181"/>
                <a:gd name="T3" fmla="*/ 0 h 184"/>
                <a:gd name="T4" fmla="*/ 181 w 181"/>
                <a:gd name="T5" fmla="*/ 91 h 184"/>
                <a:gd name="T6" fmla="*/ 91 w 181"/>
                <a:gd name="T7" fmla="*/ 184 h 184"/>
                <a:gd name="T8" fmla="*/ 0 w 181"/>
                <a:gd name="T9" fmla="*/ 91 h 184"/>
                <a:gd name="T10" fmla="*/ 91 w 181"/>
                <a:gd name="T11" fmla="*/ 147 h 184"/>
                <a:gd name="T12" fmla="*/ 135 w 181"/>
                <a:gd name="T13" fmla="*/ 91 h 184"/>
                <a:gd name="T14" fmla="*/ 91 w 181"/>
                <a:gd name="T15" fmla="*/ 37 h 184"/>
                <a:gd name="T16" fmla="*/ 46 w 181"/>
                <a:gd name="T17" fmla="*/ 91 h 184"/>
                <a:gd name="T18" fmla="*/ 91 w 181"/>
                <a:gd name="T19" fmla="*/ 14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84">
                  <a:moveTo>
                    <a:pt x="0" y="91"/>
                  </a:moveTo>
                  <a:cubicBezTo>
                    <a:pt x="0" y="36"/>
                    <a:pt x="37" y="0"/>
                    <a:pt x="91" y="0"/>
                  </a:cubicBezTo>
                  <a:cubicBezTo>
                    <a:pt x="145" y="0"/>
                    <a:pt x="181" y="37"/>
                    <a:pt x="181" y="91"/>
                  </a:cubicBezTo>
                  <a:cubicBezTo>
                    <a:pt x="181" y="142"/>
                    <a:pt x="145" y="184"/>
                    <a:pt x="91" y="184"/>
                  </a:cubicBezTo>
                  <a:cubicBezTo>
                    <a:pt x="38" y="184"/>
                    <a:pt x="0" y="145"/>
                    <a:pt x="0" y="91"/>
                  </a:cubicBezTo>
                  <a:close/>
                  <a:moveTo>
                    <a:pt x="91" y="147"/>
                  </a:moveTo>
                  <a:cubicBezTo>
                    <a:pt x="121" y="147"/>
                    <a:pt x="135" y="123"/>
                    <a:pt x="135" y="91"/>
                  </a:cubicBezTo>
                  <a:cubicBezTo>
                    <a:pt x="135" y="57"/>
                    <a:pt x="121" y="37"/>
                    <a:pt x="91" y="37"/>
                  </a:cubicBezTo>
                  <a:cubicBezTo>
                    <a:pt x="61" y="37"/>
                    <a:pt x="46" y="59"/>
                    <a:pt x="46" y="91"/>
                  </a:cubicBezTo>
                  <a:cubicBezTo>
                    <a:pt x="46" y="123"/>
                    <a:pt x="63" y="147"/>
                    <a:pt x="91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7" name="Freeform 11"/>
            <p:cNvSpPr>
              <a:spLocks/>
            </p:cNvSpPr>
            <p:nvPr/>
          </p:nvSpPr>
          <p:spPr bwMode="black">
            <a:xfrm>
              <a:off x="2490788" y="3044826"/>
              <a:ext cx="422275" cy="627063"/>
            </a:xfrm>
            <a:custGeom>
              <a:avLst/>
              <a:gdLst>
                <a:gd name="T0" fmla="*/ 106 w 124"/>
                <a:gd name="T1" fmla="*/ 38 h 184"/>
                <a:gd name="T2" fmla="*/ 76 w 124"/>
                <a:gd name="T3" fmla="*/ 34 h 184"/>
                <a:gd name="T4" fmla="*/ 45 w 124"/>
                <a:gd name="T5" fmla="*/ 48 h 184"/>
                <a:gd name="T6" fmla="*/ 81 w 124"/>
                <a:gd name="T7" fmla="*/ 77 h 184"/>
                <a:gd name="T8" fmla="*/ 124 w 124"/>
                <a:gd name="T9" fmla="*/ 132 h 184"/>
                <a:gd name="T10" fmla="*/ 52 w 124"/>
                <a:gd name="T11" fmla="*/ 184 h 184"/>
                <a:gd name="T12" fmla="*/ 3 w 124"/>
                <a:gd name="T13" fmla="*/ 176 h 184"/>
                <a:gd name="T14" fmla="*/ 3 w 124"/>
                <a:gd name="T15" fmla="*/ 139 h 184"/>
                <a:gd name="T16" fmla="*/ 54 w 124"/>
                <a:gd name="T17" fmla="*/ 150 h 184"/>
                <a:gd name="T18" fmla="*/ 78 w 124"/>
                <a:gd name="T19" fmla="*/ 133 h 184"/>
                <a:gd name="T20" fmla="*/ 43 w 124"/>
                <a:gd name="T21" fmla="*/ 104 h 184"/>
                <a:gd name="T22" fmla="*/ 0 w 124"/>
                <a:gd name="T23" fmla="*/ 48 h 184"/>
                <a:gd name="T24" fmla="*/ 68 w 124"/>
                <a:gd name="T25" fmla="*/ 0 h 184"/>
                <a:gd name="T26" fmla="*/ 106 w 124"/>
                <a:gd name="T27" fmla="*/ 3 h 184"/>
                <a:gd name="T28" fmla="*/ 106 w 124"/>
                <a:gd name="T29" fmla="*/ 3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4">
                  <a:moveTo>
                    <a:pt x="106" y="38"/>
                  </a:moveTo>
                  <a:cubicBezTo>
                    <a:pt x="96" y="36"/>
                    <a:pt x="86" y="34"/>
                    <a:pt x="76" y="34"/>
                  </a:cubicBezTo>
                  <a:cubicBezTo>
                    <a:pt x="58" y="34"/>
                    <a:pt x="45" y="38"/>
                    <a:pt x="45" y="48"/>
                  </a:cubicBezTo>
                  <a:cubicBezTo>
                    <a:pt x="45" y="58"/>
                    <a:pt x="62" y="67"/>
                    <a:pt x="81" y="77"/>
                  </a:cubicBezTo>
                  <a:cubicBezTo>
                    <a:pt x="99" y="87"/>
                    <a:pt x="124" y="101"/>
                    <a:pt x="124" y="132"/>
                  </a:cubicBezTo>
                  <a:cubicBezTo>
                    <a:pt x="124" y="165"/>
                    <a:pt x="96" y="184"/>
                    <a:pt x="52" y="184"/>
                  </a:cubicBezTo>
                  <a:cubicBezTo>
                    <a:pt x="33" y="184"/>
                    <a:pt x="19" y="180"/>
                    <a:pt x="3" y="176"/>
                  </a:cubicBezTo>
                  <a:cubicBezTo>
                    <a:pt x="3" y="139"/>
                    <a:pt x="3" y="139"/>
                    <a:pt x="3" y="139"/>
                  </a:cubicBezTo>
                  <a:cubicBezTo>
                    <a:pt x="15" y="143"/>
                    <a:pt x="36" y="150"/>
                    <a:pt x="54" y="150"/>
                  </a:cubicBezTo>
                  <a:cubicBezTo>
                    <a:pt x="66" y="150"/>
                    <a:pt x="78" y="144"/>
                    <a:pt x="78" y="133"/>
                  </a:cubicBezTo>
                  <a:cubicBezTo>
                    <a:pt x="78" y="122"/>
                    <a:pt x="64" y="116"/>
                    <a:pt x="43" y="104"/>
                  </a:cubicBezTo>
                  <a:cubicBezTo>
                    <a:pt x="24" y="94"/>
                    <a:pt x="0" y="73"/>
                    <a:pt x="0" y="48"/>
                  </a:cubicBezTo>
                  <a:cubicBezTo>
                    <a:pt x="0" y="17"/>
                    <a:pt x="29" y="0"/>
                    <a:pt x="68" y="0"/>
                  </a:cubicBezTo>
                  <a:cubicBezTo>
                    <a:pt x="81" y="0"/>
                    <a:pt x="94" y="1"/>
                    <a:pt x="106" y="3"/>
                  </a:cubicBezTo>
                  <a:lnTo>
                    <a:pt x="10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48" name="Freeform 12"/>
            <p:cNvSpPr>
              <a:spLocks/>
            </p:cNvSpPr>
            <p:nvPr/>
          </p:nvSpPr>
          <p:spPr bwMode="black">
            <a:xfrm>
              <a:off x="3424238" y="2828926"/>
              <a:ext cx="982663" cy="842963"/>
            </a:xfrm>
            <a:custGeom>
              <a:avLst/>
              <a:gdLst>
                <a:gd name="T0" fmla="*/ 0 w 288"/>
                <a:gd name="T1" fmla="*/ 241 h 247"/>
                <a:gd name="T2" fmla="*/ 4 w 288"/>
                <a:gd name="T3" fmla="*/ 170 h 247"/>
                <a:gd name="T4" fmla="*/ 7 w 288"/>
                <a:gd name="T5" fmla="*/ 82 h 247"/>
                <a:gd name="T6" fmla="*/ 7 w 288"/>
                <a:gd name="T7" fmla="*/ 55 h 247"/>
                <a:gd name="T8" fmla="*/ 5 w 288"/>
                <a:gd name="T9" fmla="*/ 0 h 247"/>
                <a:gd name="T10" fmla="*/ 81 w 288"/>
                <a:gd name="T11" fmla="*/ 0 h 247"/>
                <a:gd name="T12" fmla="*/ 142 w 288"/>
                <a:gd name="T13" fmla="*/ 198 h 247"/>
                <a:gd name="T14" fmla="*/ 142 w 288"/>
                <a:gd name="T15" fmla="*/ 198 h 247"/>
                <a:gd name="T16" fmla="*/ 206 w 288"/>
                <a:gd name="T17" fmla="*/ 0 h 247"/>
                <a:gd name="T18" fmla="*/ 281 w 288"/>
                <a:gd name="T19" fmla="*/ 0 h 247"/>
                <a:gd name="T20" fmla="*/ 281 w 288"/>
                <a:gd name="T21" fmla="*/ 77 h 247"/>
                <a:gd name="T22" fmla="*/ 283 w 288"/>
                <a:gd name="T23" fmla="*/ 170 h 247"/>
                <a:gd name="T24" fmla="*/ 288 w 288"/>
                <a:gd name="T25" fmla="*/ 241 h 247"/>
                <a:gd name="T26" fmla="*/ 234 w 288"/>
                <a:gd name="T27" fmla="*/ 241 h 247"/>
                <a:gd name="T28" fmla="*/ 235 w 288"/>
                <a:gd name="T29" fmla="*/ 170 h 247"/>
                <a:gd name="T30" fmla="*/ 233 w 288"/>
                <a:gd name="T31" fmla="*/ 50 h 247"/>
                <a:gd name="T32" fmla="*/ 232 w 288"/>
                <a:gd name="T33" fmla="*/ 50 h 247"/>
                <a:gd name="T34" fmla="*/ 170 w 288"/>
                <a:gd name="T35" fmla="*/ 241 h 247"/>
                <a:gd name="T36" fmla="*/ 112 w 288"/>
                <a:gd name="T37" fmla="*/ 247 h 247"/>
                <a:gd name="T38" fmla="*/ 49 w 288"/>
                <a:gd name="T39" fmla="*/ 50 h 247"/>
                <a:gd name="T40" fmla="*/ 48 w 288"/>
                <a:gd name="T41" fmla="*/ 50 h 247"/>
                <a:gd name="T42" fmla="*/ 45 w 288"/>
                <a:gd name="T43" fmla="*/ 170 h 247"/>
                <a:gd name="T44" fmla="*/ 48 w 288"/>
                <a:gd name="T45" fmla="*/ 241 h 247"/>
                <a:gd name="T46" fmla="*/ 0 w 288"/>
                <a:gd name="T47" fmla="*/ 241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8" h="247">
                  <a:moveTo>
                    <a:pt x="0" y="241"/>
                  </a:moveTo>
                  <a:cubicBezTo>
                    <a:pt x="1" y="225"/>
                    <a:pt x="3" y="200"/>
                    <a:pt x="4" y="170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7" y="73"/>
                    <a:pt x="7" y="63"/>
                    <a:pt x="7" y="55"/>
                  </a:cubicBezTo>
                  <a:cubicBezTo>
                    <a:pt x="7" y="42"/>
                    <a:pt x="6" y="18"/>
                    <a:pt x="5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1" y="33"/>
                    <a:pt x="136" y="168"/>
                    <a:pt x="142" y="198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54" y="159"/>
                    <a:pt x="189" y="48"/>
                    <a:pt x="206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77"/>
                    <a:pt x="281" y="77"/>
                    <a:pt x="281" y="77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3" y="193"/>
                    <a:pt x="286" y="218"/>
                    <a:pt x="288" y="241"/>
                  </a:cubicBezTo>
                  <a:cubicBezTo>
                    <a:pt x="234" y="241"/>
                    <a:pt x="234" y="241"/>
                    <a:pt x="234" y="241"/>
                  </a:cubicBezTo>
                  <a:cubicBezTo>
                    <a:pt x="236" y="218"/>
                    <a:pt x="236" y="184"/>
                    <a:pt x="235" y="170"/>
                  </a:cubicBezTo>
                  <a:cubicBezTo>
                    <a:pt x="233" y="50"/>
                    <a:pt x="233" y="50"/>
                    <a:pt x="233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13" y="102"/>
                    <a:pt x="181" y="198"/>
                    <a:pt x="170" y="241"/>
                  </a:cubicBezTo>
                  <a:cubicBezTo>
                    <a:pt x="112" y="247"/>
                    <a:pt x="112" y="247"/>
                    <a:pt x="112" y="247"/>
                  </a:cubicBezTo>
                  <a:cubicBezTo>
                    <a:pt x="103" y="203"/>
                    <a:pt x="69" y="110"/>
                    <a:pt x="49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5" y="170"/>
                    <a:pt x="45" y="170"/>
                    <a:pt x="45" y="170"/>
                  </a:cubicBezTo>
                  <a:cubicBezTo>
                    <a:pt x="44" y="194"/>
                    <a:pt x="46" y="221"/>
                    <a:pt x="48" y="241"/>
                  </a:cubicBezTo>
                  <a:lnTo>
                    <a:pt x="0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65" name="Freeform 13"/>
            <p:cNvSpPr>
              <a:spLocks noEditPoints="1"/>
            </p:cNvSpPr>
            <p:nvPr/>
          </p:nvSpPr>
          <p:spPr bwMode="black">
            <a:xfrm>
              <a:off x="4516438" y="3044826"/>
              <a:ext cx="555625" cy="627063"/>
            </a:xfrm>
            <a:custGeom>
              <a:avLst/>
              <a:gdLst>
                <a:gd name="T0" fmla="*/ 120 w 163"/>
                <a:gd name="T1" fmla="*/ 178 h 184"/>
                <a:gd name="T2" fmla="*/ 118 w 163"/>
                <a:gd name="T3" fmla="*/ 149 h 184"/>
                <a:gd name="T4" fmla="*/ 117 w 163"/>
                <a:gd name="T5" fmla="*/ 149 h 184"/>
                <a:gd name="T6" fmla="*/ 56 w 163"/>
                <a:gd name="T7" fmla="*/ 184 h 184"/>
                <a:gd name="T8" fmla="*/ 0 w 163"/>
                <a:gd name="T9" fmla="*/ 130 h 184"/>
                <a:gd name="T10" fmla="*/ 96 w 163"/>
                <a:gd name="T11" fmla="*/ 61 h 184"/>
                <a:gd name="T12" fmla="*/ 115 w 163"/>
                <a:gd name="T13" fmla="*/ 62 h 184"/>
                <a:gd name="T14" fmla="*/ 69 w 163"/>
                <a:gd name="T15" fmla="*/ 32 h 184"/>
                <a:gd name="T16" fmla="*/ 22 w 163"/>
                <a:gd name="T17" fmla="*/ 39 h 184"/>
                <a:gd name="T18" fmla="*/ 22 w 163"/>
                <a:gd name="T19" fmla="*/ 7 h 184"/>
                <a:gd name="T20" fmla="*/ 78 w 163"/>
                <a:gd name="T21" fmla="*/ 0 h 184"/>
                <a:gd name="T22" fmla="*/ 157 w 163"/>
                <a:gd name="T23" fmla="*/ 84 h 184"/>
                <a:gd name="T24" fmla="*/ 157 w 163"/>
                <a:gd name="T25" fmla="*/ 119 h 184"/>
                <a:gd name="T26" fmla="*/ 163 w 163"/>
                <a:gd name="T27" fmla="*/ 178 h 184"/>
                <a:gd name="T28" fmla="*/ 120 w 163"/>
                <a:gd name="T29" fmla="*/ 178 h 184"/>
                <a:gd name="T30" fmla="*/ 115 w 163"/>
                <a:gd name="T31" fmla="*/ 92 h 184"/>
                <a:gd name="T32" fmla="*/ 96 w 163"/>
                <a:gd name="T33" fmla="*/ 90 h 184"/>
                <a:gd name="T34" fmla="*/ 46 w 163"/>
                <a:gd name="T35" fmla="*/ 125 h 184"/>
                <a:gd name="T36" fmla="*/ 73 w 163"/>
                <a:gd name="T37" fmla="*/ 147 h 184"/>
                <a:gd name="T38" fmla="*/ 115 w 163"/>
                <a:gd name="T39" fmla="*/ 98 h 184"/>
                <a:gd name="T40" fmla="*/ 115 w 163"/>
                <a:gd name="T41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84">
                  <a:moveTo>
                    <a:pt x="120" y="178"/>
                  </a:moveTo>
                  <a:cubicBezTo>
                    <a:pt x="119" y="169"/>
                    <a:pt x="118" y="158"/>
                    <a:pt x="118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07" y="164"/>
                    <a:pt x="90" y="184"/>
                    <a:pt x="56" y="184"/>
                  </a:cubicBezTo>
                  <a:cubicBezTo>
                    <a:pt x="24" y="184"/>
                    <a:pt x="0" y="163"/>
                    <a:pt x="0" y="130"/>
                  </a:cubicBezTo>
                  <a:cubicBezTo>
                    <a:pt x="0" y="86"/>
                    <a:pt x="40" y="61"/>
                    <a:pt x="96" y="61"/>
                  </a:cubicBezTo>
                  <a:cubicBezTo>
                    <a:pt x="103" y="61"/>
                    <a:pt x="109" y="61"/>
                    <a:pt x="115" y="62"/>
                  </a:cubicBezTo>
                  <a:cubicBezTo>
                    <a:pt x="113" y="44"/>
                    <a:pt x="104" y="32"/>
                    <a:pt x="69" y="32"/>
                  </a:cubicBezTo>
                  <a:cubicBezTo>
                    <a:pt x="51" y="32"/>
                    <a:pt x="31" y="37"/>
                    <a:pt x="22" y="39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2" y="4"/>
                    <a:pt x="50" y="0"/>
                    <a:pt x="78" y="0"/>
                  </a:cubicBezTo>
                  <a:cubicBezTo>
                    <a:pt x="155" y="0"/>
                    <a:pt x="157" y="42"/>
                    <a:pt x="157" y="84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7" y="140"/>
                    <a:pt x="160" y="162"/>
                    <a:pt x="163" y="178"/>
                  </a:cubicBezTo>
                  <a:lnTo>
                    <a:pt x="120" y="178"/>
                  </a:lnTo>
                  <a:close/>
                  <a:moveTo>
                    <a:pt x="115" y="92"/>
                  </a:moveTo>
                  <a:cubicBezTo>
                    <a:pt x="108" y="91"/>
                    <a:pt x="103" y="90"/>
                    <a:pt x="96" y="90"/>
                  </a:cubicBezTo>
                  <a:cubicBezTo>
                    <a:pt x="65" y="90"/>
                    <a:pt x="46" y="105"/>
                    <a:pt x="46" y="125"/>
                  </a:cubicBezTo>
                  <a:cubicBezTo>
                    <a:pt x="46" y="138"/>
                    <a:pt x="57" y="147"/>
                    <a:pt x="73" y="147"/>
                  </a:cubicBezTo>
                  <a:cubicBezTo>
                    <a:pt x="101" y="147"/>
                    <a:pt x="115" y="120"/>
                    <a:pt x="115" y="98"/>
                  </a:cubicBezTo>
                  <a:lnTo>
                    <a:pt x="115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66" name="Freeform 14"/>
            <p:cNvSpPr>
              <a:spLocks/>
            </p:cNvSpPr>
            <p:nvPr/>
          </p:nvSpPr>
          <p:spPr bwMode="black">
            <a:xfrm>
              <a:off x="5170488" y="3044826"/>
              <a:ext cx="371475" cy="606425"/>
            </a:xfrm>
            <a:custGeom>
              <a:avLst/>
              <a:gdLst>
                <a:gd name="T0" fmla="*/ 8 w 109"/>
                <a:gd name="T1" fmla="*/ 178 h 178"/>
                <a:gd name="T2" fmla="*/ 10 w 109"/>
                <a:gd name="T3" fmla="*/ 120 h 178"/>
                <a:gd name="T4" fmla="*/ 10 w 109"/>
                <a:gd name="T5" fmla="*/ 79 h 178"/>
                <a:gd name="T6" fmla="*/ 0 w 109"/>
                <a:gd name="T7" fmla="*/ 8 h 178"/>
                <a:gd name="T8" fmla="*/ 45 w 109"/>
                <a:gd name="T9" fmla="*/ 4 h 178"/>
                <a:gd name="T10" fmla="*/ 50 w 109"/>
                <a:gd name="T11" fmla="*/ 30 h 178"/>
                <a:gd name="T12" fmla="*/ 51 w 109"/>
                <a:gd name="T13" fmla="*/ 30 h 178"/>
                <a:gd name="T14" fmla="*/ 99 w 109"/>
                <a:gd name="T15" fmla="*/ 0 h 178"/>
                <a:gd name="T16" fmla="*/ 107 w 109"/>
                <a:gd name="T17" fmla="*/ 0 h 178"/>
                <a:gd name="T18" fmla="*/ 109 w 109"/>
                <a:gd name="T19" fmla="*/ 39 h 178"/>
                <a:gd name="T20" fmla="*/ 94 w 109"/>
                <a:gd name="T21" fmla="*/ 37 h 178"/>
                <a:gd name="T22" fmla="*/ 56 w 109"/>
                <a:gd name="T23" fmla="*/ 99 h 178"/>
                <a:gd name="T24" fmla="*/ 56 w 109"/>
                <a:gd name="T25" fmla="*/ 120 h 178"/>
                <a:gd name="T26" fmla="*/ 58 w 109"/>
                <a:gd name="T27" fmla="*/ 178 h 178"/>
                <a:gd name="T28" fmla="*/ 8 w 109"/>
                <a:gd name="T2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78">
                  <a:moveTo>
                    <a:pt x="8" y="178"/>
                  </a:moveTo>
                  <a:cubicBezTo>
                    <a:pt x="9" y="159"/>
                    <a:pt x="10" y="140"/>
                    <a:pt x="10" y="12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54"/>
                    <a:pt x="5" y="32"/>
                    <a:pt x="0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7" y="12"/>
                    <a:pt x="49" y="21"/>
                    <a:pt x="50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8" y="14"/>
                    <a:pt x="80" y="0"/>
                    <a:pt x="99" y="0"/>
                  </a:cubicBezTo>
                  <a:cubicBezTo>
                    <a:pt x="102" y="0"/>
                    <a:pt x="104" y="0"/>
                    <a:pt x="107" y="0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3" y="38"/>
                    <a:pt x="99" y="37"/>
                    <a:pt x="94" y="37"/>
                  </a:cubicBezTo>
                  <a:cubicBezTo>
                    <a:pt x="56" y="37"/>
                    <a:pt x="56" y="63"/>
                    <a:pt x="56" y="99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6" y="134"/>
                    <a:pt x="57" y="159"/>
                    <a:pt x="58" y="178"/>
                  </a:cubicBezTo>
                  <a:lnTo>
                    <a:pt x="8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67" name="Freeform 15"/>
            <p:cNvSpPr>
              <a:spLocks noEditPoints="1"/>
            </p:cNvSpPr>
            <p:nvPr/>
          </p:nvSpPr>
          <p:spPr bwMode="black">
            <a:xfrm>
              <a:off x="5607050" y="2757488"/>
              <a:ext cx="600075" cy="893763"/>
            </a:xfrm>
            <a:custGeom>
              <a:avLst/>
              <a:gdLst>
                <a:gd name="T0" fmla="*/ 5 w 176"/>
                <a:gd name="T1" fmla="*/ 262 h 262"/>
                <a:gd name="T2" fmla="*/ 6 w 176"/>
                <a:gd name="T3" fmla="*/ 191 h 262"/>
                <a:gd name="T4" fmla="*/ 6 w 176"/>
                <a:gd name="T5" fmla="*/ 97 h 262"/>
                <a:gd name="T6" fmla="*/ 0 w 176"/>
                <a:gd name="T7" fmla="*/ 3 h 262"/>
                <a:gd name="T8" fmla="*/ 54 w 176"/>
                <a:gd name="T9" fmla="*/ 0 h 262"/>
                <a:gd name="T10" fmla="*/ 52 w 176"/>
                <a:gd name="T11" fmla="*/ 64 h 262"/>
                <a:gd name="T12" fmla="*/ 52 w 176"/>
                <a:gd name="T13" fmla="*/ 191 h 262"/>
                <a:gd name="T14" fmla="*/ 54 w 176"/>
                <a:gd name="T15" fmla="*/ 262 h 262"/>
                <a:gd name="T16" fmla="*/ 5 w 176"/>
                <a:gd name="T17" fmla="*/ 262 h 262"/>
                <a:gd name="T18" fmla="*/ 54 w 176"/>
                <a:gd name="T19" fmla="*/ 171 h 262"/>
                <a:gd name="T20" fmla="*/ 106 w 176"/>
                <a:gd name="T21" fmla="*/ 92 h 262"/>
                <a:gd name="T22" fmla="*/ 161 w 176"/>
                <a:gd name="T23" fmla="*/ 88 h 262"/>
                <a:gd name="T24" fmla="*/ 118 w 176"/>
                <a:gd name="T25" fmla="*/ 143 h 262"/>
                <a:gd name="T26" fmla="*/ 101 w 176"/>
                <a:gd name="T27" fmla="*/ 168 h 262"/>
                <a:gd name="T28" fmla="*/ 127 w 176"/>
                <a:gd name="T29" fmla="*/ 201 h 262"/>
                <a:gd name="T30" fmla="*/ 176 w 176"/>
                <a:gd name="T31" fmla="*/ 262 h 262"/>
                <a:gd name="T32" fmla="*/ 118 w 176"/>
                <a:gd name="T33" fmla="*/ 262 h 262"/>
                <a:gd name="T34" fmla="*/ 54 w 176"/>
                <a:gd name="T35" fmla="*/ 17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262">
                  <a:moveTo>
                    <a:pt x="5" y="262"/>
                  </a:moveTo>
                  <a:cubicBezTo>
                    <a:pt x="5" y="238"/>
                    <a:pt x="6" y="218"/>
                    <a:pt x="6" y="191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6" y="82"/>
                    <a:pt x="6" y="42"/>
                    <a:pt x="0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27"/>
                    <a:pt x="52" y="46"/>
                    <a:pt x="52" y="64"/>
                  </a:cubicBezTo>
                  <a:cubicBezTo>
                    <a:pt x="52" y="191"/>
                    <a:pt x="52" y="191"/>
                    <a:pt x="52" y="191"/>
                  </a:cubicBezTo>
                  <a:cubicBezTo>
                    <a:pt x="52" y="215"/>
                    <a:pt x="52" y="238"/>
                    <a:pt x="54" y="262"/>
                  </a:cubicBezTo>
                  <a:lnTo>
                    <a:pt x="5" y="262"/>
                  </a:lnTo>
                  <a:close/>
                  <a:moveTo>
                    <a:pt x="54" y="171"/>
                  </a:moveTo>
                  <a:cubicBezTo>
                    <a:pt x="106" y="92"/>
                    <a:pt x="106" y="92"/>
                    <a:pt x="106" y="92"/>
                  </a:cubicBezTo>
                  <a:cubicBezTo>
                    <a:pt x="161" y="88"/>
                    <a:pt x="161" y="88"/>
                    <a:pt x="161" y="88"/>
                  </a:cubicBezTo>
                  <a:cubicBezTo>
                    <a:pt x="146" y="107"/>
                    <a:pt x="131" y="125"/>
                    <a:pt x="118" y="143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27" y="201"/>
                    <a:pt x="127" y="201"/>
                    <a:pt x="127" y="201"/>
                  </a:cubicBezTo>
                  <a:cubicBezTo>
                    <a:pt x="144" y="225"/>
                    <a:pt x="162" y="247"/>
                    <a:pt x="176" y="262"/>
                  </a:cubicBezTo>
                  <a:cubicBezTo>
                    <a:pt x="118" y="262"/>
                    <a:pt x="118" y="262"/>
                    <a:pt x="118" y="262"/>
                  </a:cubicBezTo>
                  <a:lnTo>
                    <a:pt x="54" y="1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68" name="Freeform 16"/>
            <p:cNvSpPr>
              <a:spLocks noEditPoints="1"/>
            </p:cNvSpPr>
            <p:nvPr/>
          </p:nvSpPr>
          <p:spPr bwMode="black">
            <a:xfrm>
              <a:off x="6192838" y="3044826"/>
              <a:ext cx="566738" cy="627063"/>
            </a:xfrm>
            <a:custGeom>
              <a:avLst/>
              <a:gdLst>
                <a:gd name="T0" fmla="*/ 150 w 166"/>
                <a:gd name="T1" fmla="*/ 179 h 184"/>
                <a:gd name="T2" fmla="*/ 105 w 166"/>
                <a:gd name="T3" fmla="*/ 184 h 184"/>
                <a:gd name="T4" fmla="*/ 0 w 166"/>
                <a:gd name="T5" fmla="*/ 81 h 184"/>
                <a:gd name="T6" fmla="*/ 84 w 166"/>
                <a:gd name="T7" fmla="*/ 0 h 184"/>
                <a:gd name="T8" fmla="*/ 166 w 166"/>
                <a:gd name="T9" fmla="*/ 89 h 184"/>
                <a:gd name="T10" fmla="*/ 166 w 166"/>
                <a:gd name="T11" fmla="*/ 100 h 184"/>
                <a:gd name="T12" fmla="*/ 46 w 166"/>
                <a:gd name="T13" fmla="*/ 100 h 184"/>
                <a:gd name="T14" fmla="*/ 111 w 166"/>
                <a:gd name="T15" fmla="*/ 147 h 184"/>
                <a:gd name="T16" fmla="*/ 150 w 166"/>
                <a:gd name="T17" fmla="*/ 141 h 184"/>
                <a:gd name="T18" fmla="*/ 150 w 166"/>
                <a:gd name="T19" fmla="*/ 179 h 184"/>
                <a:gd name="T20" fmla="*/ 120 w 166"/>
                <a:gd name="T21" fmla="*/ 71 h 184"/>
                <a:gd name="T22" fmla="*/ 85 w 166"/>
                <a:gd name="T23" fmla="*/ 37 h 184"/>
                <a:gd name="T24" fmla="*/ 46 w 166"/>
                <a:gd name="T25" fmla="*/ 71 h 184"/>
                <a:gd name="T26" fmla="*/ 120 w 166"/>
                <a:gd name="T27" fmla="*/ 7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84">
                  <a:moveTo>
                    <a:pt x="150" y="179"/>
                  </a:moveTo>
                  <a:cubicBezTo>
                    <a:pt x="135" y="182"/>
                    <a:pt x="120" y="184"/>
                    <a:pt x="105" y="184"/>
                  </a:cubicBezTo>
                  <a:cubicBezTo>
                    <a:pt x="39" y="184"/>
                    <a:pt x="0" y="140"/>
                    <a:pt x="0" y="81"/>
                  </a:cubicBezTo>
                  <a:cubicBezTo>
                    <a:pt x="0" y="33"/>
                    <a:pt x="35" y="0"/>
                    <a:pt x="84" y="0"/>
                  </a:cubicBezTo>
                  <a:cubicBezTo>
                    <a:pt x="148" y="0"/>
                    <a:pt x="166" y="49"/>
                    <a:pt x="166" y="89"/>
                  </a:cubicBezTo>
                  <a:cubicBezTo>
                    <a:pt x="166" y="92"/>
                    <a:pt x="166" y="96"/>
                    <a:pt x="166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7" y="116"/>
                    <a:pt x="59" y="147"/>
                    <a:pt x="111" y="147"/>
                  </a:cubicBezTo>
                  <a:cubicBezTo>
                    <a:pt x="124" y="147"/>
                    <a:pt x="137" y="144"/>
                    <a:pt x="150" y="141"/>
                  </a:cubicBezTo>
                  <a:lnTo>
                    <a:pt x="150" y="179"/>
                  </a:lnTo>
                  <a:close/>
                  <a:moveTo>
                    <a:pt x="120" y="71"/>
                  </a:moveTo>
                  <a:cubicBezTo>
                    <a:pt x="120" y="57"/>
                    <a:pt x="108" y="37"/>
                    <a:pt x="85" y="37"/>
                  </a:cubicBezTo>
                  <a:cubicBezTo>
                    <a:pt x="58" y="37"/>
                    <a:pt x="47" y="58"/>
                    <a:pt x="46" y="71"/>
                  </a:cubicBezTo>
                  <a:lnTo>
                    <a:pt x="120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69" name="Freeform 17"/>
            <p:cNvSpPr>
              <a:spLocks/>
            </p:cNvSpPr>
            <p:nvPr/>
          </p:nvSpPr>
          <p:spPr bwMode="black">
            <a:xfrm>
              <a:off x="6783388" y="2890838"/>
              <a:ext cx="392113" cy="781050"/>
            </a:xfrm>
            <a:custGeom>
              <a:avLst/>
              <a:gdLst>
                <a:gd name="T0" fmla="*/ 112 w 115"/>
                <a:gd name="T1" fmla="*/ 227 h 229"/>
                <a:gd name="T2" fmla="*/ 92 w 115"/>
                <a:gd name="T3" fmla="*/ 229 h 229"/>
                <a:gd name="T4" fmla="*/ 33 w 115"/>
                <a:gd name="T5" fmla="*/ 168 h 229"/>
                <a:gd name="T6" fmla="*/ 33 w 115"/>
                <a:gd name="T7" fmla="*/ 83 h 229"/>
                <a:gd name="T8" fmla="*/ 0 w 115"/>
                <a:gd name="T9" fmla="*/ 85 h 229"/>
                <a:gd name="T10" fmla="*/ 2 w 115"/>
                <a:gd name="T11" fmla="*/ 51 h 229"/>
                <a:gd name="T12" fmla="*/ 33 w 115"/>
                <a:gd name="T13" fmla="*/ 51 h 229"/>
                <a:gd name="T14" fmla="*/ 33 w 115"/>
                <a:gd name="T15" fmla="*/ 17 h 229"/>
                <a:gd name="T16" fmla="*/ 82 w 115"/>
                <a:gd name="T17" fmla="*/ 0 h 229"/>
                <a:gd name="T18" fmla="*/ 79 w 115"/>
                <a:gd name="T19" fmla="*/ 45 h 229"/>
                <a:gd name="T20" fmla="*/ 79 w 115"/>
                <a:gd name="T21" fmla="*/ 51 h 229"/>
                <a:gd name="T22" fmla="*/ 115 w 115"/>
                <a:gd name="T23" fmla="*/ 49 h 229"/>
                <a:gd name="T24" fmla="*/ 113 w 115"/>
                <a:gd name="T25" fmla="*/ 83 h 229"/>
                <a:gd name="T26" fmla="*/ 79 w 115"/>
                <a:gd name="T27" fmla="*/ 83 h 229"/>
                <a:gd name="T28" fmla="*/ 79 w 115"/>
                <a:gd name="T29" fmla="*/ 152 h 229"/>
                <a:gd name="T30" fmla="*/ 104 w 115"/>
                <a:gd name="T31" fmla="*/ 192 h 229"/>
                <a:gd name="T32" fmla="*/ 115 w 115"/>
                <a:gd name="T33" fmla="*/ 191 h 229"/>
                <a:gd name="T34" fmla="*/ 112 w 115"/>
                <a:gd name="T35" fmla="*/ 2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229">
                  <a:moveTo>
                    <a:pt x="112" y="227"/>
                  </a:moveTo>
                  <a:cubicBezTo>
                    <a:pt x="105" y="228"/>
                    <a:pt x="99" y="229"/>
                    <a:pt x="92" y="229"/>
                  </a:cubicBezTo>
                  <a:cubicBezTo>
                    <a:pt x="69" y="229"/>
                    <a:pt x="33" y="221"/>
                    <a:pt x="33" y="168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5" y="83"/>
                    <a:pt x="13" y="84"/>
                    <a:pt x="0" y="85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15"/>
                    <a:pt x="79" y="38"/>
                    <a:pt x="79" y="45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88" y="51"/>
                    <a:pt x="100" y="51"/>
                    <a:pt x="115" y="49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76"/>
                    <a:pt x="79" y="192"/>
                    <a:pt x="104" y="192"/>
                  </a:cubicBezTo>
                  <a:cubicBezTo>
                    <a:pt x="107" y="192"/>
                    <a:pt x="111" y="191"/>
                    <a:pt x="115" y="191"/>
                  </a:cubicBezTo>
                  <a:lnTo>
                    <a:pt x="112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70" name="Freeform 18"/>
            <p:cNvSpPr>
              <a:spLocks noEditPoints="1"/>
            </p:cNvSpPr>
            <p:nvPr/>
          </p:nvSpPr>
          <p:spPr bwMode="black">
            <a:xfrm>
              <a:off x="7277100" y="2757488"/>
              <a:ext cx="187325" cy="893763"/>
            </a:xfrm>
            <a:custGeom>
              <a:avLst/>
              <a:gdLst>
                <a:gd name="T0" fmla="*/ 2 w 55"/>
                <a:gd name="T1" fmla="*/ 31 h 262"/>
                <a:gd name="T2" fmla="*/ 0 w 55"/>
                <a:gd name="T3" fmla="*/ 4 h 262"/>
                <a:gd name="T4" fmla="*/ 53 w 55"/>
                <a:gd name="T5" fmla="*/ 0 h 262"/>
                <a:gd name="T6" fmla="*/ 51 w 55"/>
                <a:gd name="T7" fmla="*/ 31 h 262"/>
                <a:gd name="T8" fmla="*/ 51 w 55"/>
                <a:gd name="T9" fmla="*/ 51 h 262"/>
                <a:gd name="T10" fmla="*/ 2 w 55"/>
                <a:gd name="T11" fmla="*/ 54 h 262"/>
                <a:gd name="T12" fmla="*/ 2 w 55"/>
                <a:gd name="T13" fmla="*/ 31 h 262"/>
                <a:gd name="T14" fmla="*/ 6 w 55"/>
                <a:gd name="T15" fmla="*/ 262 h 262"/>
                <a:gd name="T16" fmla="*/ 7 w 55"/>
                <a:gd name="T17" fmla="*/ 204 h 262"/>
                <a:gd name="T18" fmla="*/ 7 w 55"/>
                <a:gd name="T19" fmla="*/ 163 h 262"/>
                <a:gd name="T20" fmla="*/ 2 w 55"/>
                <a:gd name="T21" fmla="*/ 92 h 262"/>
                <a:gd name="T22" fmla="*/ 55 w 55"/>
                <a:gd name="T23" fmla="*/ 88 h 262"/>
                <a:gd name="T24" fmla="*/ 53 w 55"/>
                <a:gd name="T25" fmla="*/ 142 h 262"/>
                <a:gd name="T26" fmla="*/ 53 w 55"/>
                <a:gd name="T27" fmla="*/ 204 h 262"/>
                <a:gd name="T28" fmla="*/ 55 w 55"/>
                <a:gd name="T29" fmla="*/ 262 h 262"/>
                <a:gd name="T30" fmla="*/ 6 w 55"/>
                <a:gd name="T3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262">
                  <a:moveTo>
                    <a:pt x="2" y="31"/>
                  </a:moveTo>
                  <a:cubicBezTo>
                    <a:pt x="2" y="22"/>
                    <a:pt x="1" y="14"/>
                    <a:pt x="0" y="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2" y="11"/>
                    <a:pt x="51" y="21"/>
                    <a:pt x="51" y="3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2" y="54"/>
                    <a:pt x="2" y="54"/>
                    <a:pt x="2" y="54"/>
                  </a:cubicBezTo>
                  <a:lnTo>
                    <a:pt x="2" y="31"/>
                  </a:lnTo>
                  <a:close/>
                  <a:moveTo>
                    <a:pt x="6" y="262"/>
                  </a:moveTo>
                  <a:cubicBezTo>
                    <a:pt x="6" y="243"/>
                    <a:pt x="7" y="224"/>
                    <a:pt x="7" y="204"/>
                  </a:cubicBezTo>
                  <a:cubicBezTo>
                    <a:pt x="7" y="163"/>
                    <a:pt x="7" y="163"/>
                    <a:pt x="7" y="163"/>
                  </a:cubicBezTo>
                  <a:cubicBezTo>
                    <a:pt x="7" y="138"/>
                    <a:pt x="5" y="116"/>
                    <a:pt x="2" y="92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3" y="114"/>
                    <a:pt x="53" y="124"/>
                    <a:pt x="53" y="142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3" y="224"/>
                    <a:pt x="54" y="243"/>
                    <a:pt x="55" y="262"/>
                  </a:cubicBezTo>
                  <a:lnTo>
                    <a:pt x="6" y="2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71" name="Freeform 19"/>
            <p:cNvSpPr>
              <a:spLocks/>
            </p:cNvSpPr>
            <p:nvPr/>
          </p:nvSpPr>
          <p:spPr bwMode="black">
            <a:xfrm>
              <a:off x="7567613" y="3044826"/>
              <a:ext cx="582613" cy="606425"/>
            </a:xfrm>
            <a:custGeom>
              <a:avLst/>
              <a:gdLst>
                <a:gd name="T0" fmla="*/ 8 w 171"/>
                <a:gd name="T1" fmla="*/ 178 h 178"/>
                <a:gd name="T2" fmla="*/ 10 w 171"/>
                <a:gd name="T3" fmla="*/ 120 h 178"/>
                <a:gd name="T4" fmla="*/ 10 w 171"/>
                <a:gd name="T5" fmla="*/ 79 h 178"/>
                <a:gd name="T6" fmla="*/ 0 w 171"/>
                <a:gd name="T7" fmla="*/ 8 h 178"/>
                <a:gd name="T8" fmla="*/ 43 w 171"/>
                <a:gd name="T9" fmla="*/ 4 h 178"/>
                <a:gd name="T10" fmla="*/ 49 w 171"/>
                <a:gd name="T11" fmla="*/ 29 h 178"/>
                <a:gd name="T12" fmla="*/ 110 w 171"/>
                <a:gd name="T13" fmla="*/ 0 h 178"/>
                <a:gd name="T14" fmla="*/ 167 w 171"/>
                <a:gd name="T15" fmla="*/ 80 h 178"/>
                <a:gd name="T16" fmla="*/ 167 w 171"/>
                <a:gd name="T17" fmla="*/ 120 h 178"/>
                <a:gd name="T18" fmla="*/ 171 w 171"/>
                <a:gd name="T19" fmla="*/ 178 h 178"/>
                <a:gd name="T20" fmla="*/ 123 w 171"/>
                <a:gd name="T21" fmla="*/ 178 h 178"/>
                <a:gd name="T22" fmla="*/ 121 w 171"/>
                <a:gd name="T23" fmla="*/ 120 h 178"/>
                <a:gd name="T24" fmla="*/ 121 w 171"/>
                <a:gd name="T25" fmla="*/ 87 h 178"/>
                <a:gd name="T26" fmla="*/ 92 w 171"/>
                <a:gd name="T27" fmla="*/ 37 h 178"/>
                <a:gd name="T28" fmla="*/ 56 w 171"/>
                <a:gd name="T29" fmla="*/ 99 h 178"/>
                <a:gd name="T30" fmla="*/ 56 w 171"/>
                <a:gd name="T31" fmla="*/ 120 h 178"/>
                <a:gd name="T32" fmla="*/ 57 w 171"/>
                <a:gd name="T33" fmla="*/ 178 h 178"/>
                <a:gd name="T34" fmla="*/ 8 w 171"/>
                <a:gd name="T35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178">
                  <a:moveTo>
                    <a:pt x="8" y="178"/>
                  </a:moveTo>
                  <a:cubicBezTo>
                    <a:pt x="9" y="159"/>
                    <a:pt x="10" y="140"/>
                    <a:pt x="10" y="12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54"/>
                    <a:pt x="5" y="32"/>
                    <a:pt x="0" y="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6" y="12"/>
                    <a:pt x="47" y="20"/>
                    <a:pt x="49" y="29"/>
                  </a:cubicBezTo>
                  <a:cubicBezTo>
                    <a:pt x="61" y="17"/>
                    <a:pt x="76" y="0"/>
                    <a:pt x="110" y="0"/>
                  </a:cubicBezTo>
                  <a:cubicBezTo>
                    <a:pt x="152" y="0"/>
                    <a:pt x="167" y="32"/>
                    <a:pt x="167" y="80"/>
                  </a:cubicBezTo>
                  <a:cubicBezTo>
                    <a:pt x="167" y="120"/>
                    <a:pt x="167" y="120"/>
                    <a:pt x="167" y="120"/>
                  </a:cubicBezTo>
                  <a:cubicBezTo>
                    <a:pt x="167" y="134"/>
                    <a:pt x="168" y="160"/>
                    <a:pt x="171" y="178"/>
                  </a:cubicBezTo>
                  <a:cubicBezTo>
                    <a:pt x="123" y="178"/>
                    <a:pt x="123" y="178"/>
                    <a:pt x="123" y="178"/>
                  </a:cubicBezTo>
                  <a:cubicBezTo>
                    <a:pt x="122" y="159"/>
                    <a:pt x="121" y="140"/>
                    <a:pt x="121" y="120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1" y="57"/>
                    <a:pt x="115" y="37"/>
                    <a:pt x="92" y="37"/>
                  </a:cubicBezTo>
                  <a:cubicBezTo>
                    <a:pt x="63" y="37"/>
                    <a:pt x="56" y="57"/>
                    <a:pt x="56" y="99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6" y="134"/>
                    <a:pt x="57" y="159"/>
                    <a:pt x="57" y="178"/>
                  </a:cubicBezTo>
                  <a:lnTo>
                    <a:pt x="8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  <p:sp>
          <p:nvSpPr>
            <p:cNvPr id="72" name="Freeform 20"/>
            <p:cNvSpPr>
              <a:spLocks noEditPoints="1"/>
            </p:cNvSpPr>
            <p:nvPr/>
          </p:nvSpPr>
          <p:spPr bwMode="black">
            <a:xfrm>
              <a:off x="8251825" y="3044826"/>
              <a:ext cx="641350" cy="887413"/>
            </a:xfrm>
            <a:custGeom>
              <a:avLst/>
              <a:gdLst>
                <a:gd name="T0" fmla="*/ 188 w 188"/>
                <a:gd name="T1" fmla="*/ 3 h 260"/>
                <a:gd name="T2" fmla="*/ 181 w 188"/>
                <a:gd name="T3" fmla="*/ 88 h 260"/>
                <a:gd name="T4" fmla="*/ 183 w 188"/>
                <a:gd name="T5" fmla="*/ 165 h 260"/>
                <a:gd name="T6" fmla="*/ 74 w 188"/>
                <a:gd name="T7" fmla="*/ 260 h 260"/>
                <a:gd name="T8" fmla="*/ 20 w 188"/>
                <a:gd name="T9" fmla="*/ 255 h 260"/>
                <a:gd name="T10" fmla="*/ 18 w 188"/>
                <a:gd name="T11" fmla="*/ 216 h 260"/>
                <a:gd name="T12" fmla="*/ 73 w 188"/>
                <a:gd name="T13" fmla="*/ 222 h 260"/>
                <a:gd name="T14" fmla="*/ 139 w 188"/>
                <a:gd name="T15" fmla="*/ 165 h 260"/>
                <a:gd name="T16" fmla="*/ 139 w 188"/>
                <a:gd name="T17" fmla="*/ 152 h 260"/>
                <a:gd name="T18" fmla="*/ 138 w 188"/>
                <a:gd name="T19" fmla="*/ 152 h 260"/>
                <a:gd name="T20" fmla="*/ 81 w 188"/>
                <a:gd name="T21" fmla="*/ 184 h 260"/>
                <a:gd name="T22" fmla="*/ 0 w 188"/>
                <a:gd name="T23" fmla="*/ 88 h 260"/>
                <a:gd name="T24" fmla="*/ 83 w 188"/>
                <a:gd name="T25" fmla="*/ 0 h 260"/>
                <a:gd name="T26" fmla="*/ 142 w 188"/>
                <a:gd name="T27" fmla="*/ 28 h 260"/>
                <a:gd name="T28" fmla="*/ 146 w 188"/>
                <a:gd name="T29" fmla="*/ 6 h 260"/>
                <a:gd name="T30" fmla="*/ 188 w 188"/>
                <a:gd name="T31" fmla="*/ 3 h 260"/>
                <a:gd name="T32" fmla="*/ 92 w 188"/>
                <a:gd name="T33" fmla="*/ 147 h 260"/>
                <a:gd name="T34" fmla="*/ 137 w 188"/>
                <a:gd name="T35" fmla="*/ 88 h 260"/>
                <a:gd name="T36" fmla="*/ 92 w 188"/>
                <a:gd name="T37" fmla="*/ 37 h 260"/>
                <a:gd name="T38" fmla="*/ 46 w 188"/>
                <a:gd name="T39" fmla="*/ 88 h 260"/>
                <a:gd name="T40" fmla="*/ 92 w 188"/>
                <a:gd name="T41" fmla="*/ 14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8" h="260">
                  <a:moveTo>
                    <a:pt x="188" y="3"/>
                  </a:moveTo>
                  <a:cubicBezTo>
                    <a:pt x="185" y="28"/>
                    <a:pt x="181" y="70"/>
                    <a:pt x="181" y="88"/>
                  </a:cubicBezTo>
                  <a:cubicBezTo>
                    <a:pt x="181" y="102"/>
                    <a:pt x="183" y="139"/>
                    <a:pt x="183" y="165"/>
                  </a:cubicBezTo>
                  <a:cubicBezTo>
                    <a:pt x="183" y="233"/>
                    <a:pt x="150" y="260"/>
                    <a:pt x="74" y="260"/>
                  </a:cubicBezTo>
                  <a:cubicBezTo>
                    <a:pt x="56" y="260"/>
                    <a:pt x="38" y="257"/>
                    <a:pt x="20" y="25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37" y="219"/>
                    <a:pt x="55" y="222"/>
                    <a:pt x="73" y="222"/>
                  </a:cubicBezTo>
                  <a:cubicBezTo>
                    <a:pt x="133" y="222"/>
                    <a:pt x="139" y="200"/>
                    <a:pt x="139" y="16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1" y="165"/>
                    <a:pt x="119" y="184"/>
                    <a:pt x="81" y="184"/>
                  </a:cubicBezTo>
                  <a:cubicBezTo>
                    <a:pt x="32" y="184"/>
                    <a:pt x="0" y="145"/>
                    <a:pt x="0" y="88"/>
                  </a:cubicBezTo>
                  <a:cubicBezTo>
                    <a:pt x="0" y="36"/>
                    <a:pt x="32" y="0"/>
                    <a:pt x="83" y="0"/>
                  </a:cubicBezTo>
                  <a:cubicBezTo>
                    <a:pt x="118" y="0"/>
                    <a:pt x="133" y="19"/>
                    <a:pt x="142" y="28"/>
                  </a:cubicBezTo>
                  <a:cubicBezTo>
                    <a:pt x="143" y="20"/>
                    <a:pt x="144" y="14"/>
                    <a:pt x="146" y="6"/>
                  </a:cubicBezTo>
                  <a:lnTo>
                    <a:pt x="188" y="3"/>
                  </a:lnTo>
                  <a:close/>
                  <a:moveTo>
                    <a:pt x="92" y="147"/>
                  </a:moveTo>
                  <a:cubicBezTo>
                    <a:pt x="121" y="147"/>
                    <a:pt x="137" y="123"/>
                    <a:pt x="137" y="88"/>
                  </a:cubicBezTo>
                  <a:cubicBezTo>
                    <a:pt x="137" y="55"/>
                    <a:pt x="121" y="37"/>
                    <a:pt x="92" y="37"/>
                  </a:cubicBezTo>
                  <a:cubicBezTo>
                    <a:pt x="63" y="37"/>
                    <a:pt x="46" y="58"/>
                    <a:pt x="46" y="88"/>
                  </a:cubicBezTo>
                  <a:cubicBezTo>
                    <a:pt x="46" y="122"/>
                    <a:pt x="65" y="147"/>
                    <a:pt x="92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133639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8D52494-2E09-4F38-B7B2-63EF9CD910C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3B7F4C9-A0EA-4C31-A01A-306D19C453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349" y="44625"/>
            <a:ext cx="1219200" cy="74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946384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1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76292" y="168766"/>
            <a:ext cx="10566227" cy="77970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lnSpc>
                <a:spcPct val="100000"/>
              </a:lnSpc>
              <a:defRPr sz="2533"/>
            </a:lvl1pPr>
          </a:lstStyle>
          <a:p>
            <a:r>
              <a:rPr lang="fr-FR" dirty="0"/>
              <a:t>Modifiez le style du titre</a:t>
            </a:r>
            <a:br>
              <a:rPr lang="fr-FR" dirty="0"/>
            </a:br>
            <a:r>
              <a:rPr lang="fr-FR" dirty="0"/>
              <a:t>Modifiez le style du titre</a:t>
            </a:r>
            <a:endParaRPr lang="en-GB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gray">
          <a:xfrm>
            <a:off x="413560" y="326388"/>
            <a:ext cx="745151" cy="531752"/>
            <a:chOff x="1352" y="681"/>
            <a:chExt cx="3519" cy="3153"/>
          </a:xfrm>
        </p:grpSpPr>
        <p:sp>
          <p:nvSpPr>
            <p:cNvPr id="6" name="Freeform 5"/>
            <p:cNvSpPr>
              <a:spLocks noChangeAspect="1"/>
            </p:cNvSpPr>
            <p:nvPr/>
          </p:nvSpPr>
          <p:spPr bwMode="gray">
            <a:xfrm>
              <a:off x="1352" y="681"/>
              <a:ext cx="3519" cy="3153"/>
            </a:xfrm>
            <a:custGeom>
              <a:avLst/>
              <a:gdLst/>
              <a:ahLst/>
              <a:cxnLst>
                <a:cxn ang="0">
                  <a:pos x="0" y="3449"/>
                </a:cxn>
                <a:cxn ang="0">
                  <a:pos x="0" y="3449"/>
                </a:cxn>
                <a:cxn ang="0">
                  <a:pos x="0" y="0"/>
                </a:cxn>
                <a:cxn ang="0">
                  <a:pos x="3696" y="0"/>
                </a:cxn>
                <a:cxn ang="0">
                  <a:pos x="3327" y="3449"/>
                </a:cxn>
                <a:cxn ang="0">
                  <a:pos x="0" y="3449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7" name="Freeform 6"/>
            <p:cNvSpPr>
              <a:spLocks noChangeAspect="1"/>
            </p:cNvSpPr>
            <p:nvPr/>
          </p:nvSpPr>
          <p:spPr bwMode="gray">
            <a:xfrm>
              <a:off x="2708" y="1843"/>
              <a:ext cx="75" cy="54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16" y="40"/>
                </a:cxn>
                <a:cxn ang="0">
                  <a:pos x="0" y="54"/>
                </a:cxn>
                <a:cxn ang="0">
                  <a:pos x="79" y="22"/>
                </a:cxn>
                <a:cxn ang="0">
                  <a:pos x="81" y="0"/>
                </a:cxn>
                <a:cxn ang="0">
                  <a:pos x="16" y="40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8" name="Freeform 7"/>
            <p:cNvSpPr>
              <a:spLocks noChangeAspect="1"/>
            </p:cNvSpPr>
            <p:nvPr/>
          </p:nvSpPr>
          <p:spPr bwMode="gray">
            <a:xfrm>
              <a:off x="2869" y="1972"/>
              <a:ext cx="65" cy="54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0" y="0"/>
                </a:cxn>
                <a:cxn ang="0">
                  <a:pos x="33" y="58"/>
                </a:cxn>
                <a:cxn ang="0">
                  <a:pos x="53" y="63"/>
                </a:cxn>
                <a:cxn ang="0">
                  <a:pos x="27" y="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9" name="Freeform 8"/>
            <p:cNvSpPr>
              <a:spLocks noChangeAspect="1"/>
            </p:cNvSpPr>
            <p:nvPr/>
          </p:nvSpPr>
          <p:spPr bwMode="gray">
            <a:xfrm>
              <a:off x="2622" y="1413"/>
              <a:ext cx="86" cy="75"/>
            </a:xfrm>
            <a:custGeom>
              <a:avLst/>
              <a:gdLst/>
              <a:ahLst/>
              <a:cxnLst>
                <a:cxn ang="0">
                  <a:pos x="20" y="50"/>
                </a:cxn>
                <a:cxn ang="0">
                  <a:pos x="20" y="50"/>
                </a:cxn>
                <a:cxn ang="0">
                  <a:pos x="0" y="64"/>
                </a:cxn>
                <a:cxn ang="0">
                  <a:pos x="89" y="27"/>
                </a:cxn>
                <a:cxn ang="0">
                  <a:pos x="96" y="0"/>
                </a:cxn>
                <a:cxn ang="0">
                  <a:pos x="20" y="50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0" name="Freeform 9"/>
            <p:cNvSpPr>
              <a:spLocks noChangeAspect="1"/>
            </p:cNvSpPr>
            <p:nvPr/>
          </p:nvSpPr>
          <p:spPr bwMode="gray">
            <a:xfrm>
              <a:off x="2568" y="1563"/>
              <a:ext cx="75" cy="76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77" y="22"/>
                </a:cxn>
                <a:cxn ang="0">
                  <a:pos x="71" y="0"/>
                </a:cxn>
                <a:cxn ang="0">
                  <a:pos x="0" y="44"/>
                </a:cxn>
                <a:cxn ang="0">
                  <a:pos x="0" y="62"/>
                </a:cxn>
                <a:cxn ang="0">
                  <a:pos x="77" y="22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1" name="Freeform 10"/>
            <p:cNvSpPr>
              <a:spLocks noChangeAspect="1"/>
            </p:cNvSpPr>
            <p:nvPr/>
          </p:nvSpPr>
          <p:spPr bwMode="gray">
            <a:xfrm>
              <a:off x="2547" y="1725"/>
              <a:ext cx="86" cy="64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4" y="60"/>
                </a:cxn>
                <a:cxn ang="0">
                  <a:pos x="73" y="23"/>
                </a:cxn>
                <a:cxn ang="0">
                  <a:pos x="90" y="8"/>
                </a:cxn>
                <a:cxn ang="0">
                  <a:pos x="0" y="52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2" name="Freeform 11"/>
            <p:cNvSpPr>
              <a:spLocks noChangeAspect="1"/>
            </p:cNvSpPr>
            <p:nvPr/>
          </p:nvSpPr>
          <p:spPr bwMode="gray">
            <a:xfrm>
              <a:off x="2773" y="1176"/>
              <a:ext cx="86" cy="7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0" y="12"/>
                </a:cxn>
                <a:cxn ang="0">
                  <a:pos x="86" y="49"/>
                </a:cxn>
                <a:cxn ang="0">
                  <a:pos x="88" y="22"/>
                </a:cxn>
                <a:cxn ang="0">
                  <a:pos x="16" y="4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3" name="Freeform 12"/>
            <p:cNvSpPr>
              <a:spLocks noChangeAspect="1"/>
            </p:cNvSpPr>
            <p:nvPr/>
          </p:nvSpPr>
          <p:spPr bwMode="gray">
            <a:xfrm>
              <a:off x="2955" y="1111"/>
              <a:ext cx="76" cy="87"/>
            </a:xfrm>
            <a:custGeom>
              <a:avLst/>
              <a:gdLst/>
              <a:ahLst/>
              <a:cxnLst>
                <a:cxn ang="0">
                  <a:pos x="46" y="7"/>
                </a:cxn>
                <a:cxn ang="0">
                  <a:pos x="46" y="7"/>
                </a:cxn>
                <a:cxn ang="0">
                  <a:pos x="21" y="0"/>
                </a:cxn>
                <a:cxn ang="0">
                  <a:pos x="14" y="66"/>
                </a:cxn>
                <a:cxn ang="0">
                  <a:pos x="27" y="92"/>
                </a:cxn>
                <a:cxn ang="0">
                  <a:pos x="46" y="7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4" name="Freeform 13"/>
            <p:cNvSpPr>
              <a:spLocks noChangeAspect="1" noEditPoints="1"/>
            </p:cNvSpPr>
            <p:nvPr/>
          </p:nvSpPr>
          <p:spPr bwMode="gray">
            <a:xfrm>
              <a:off x="3149" y="929"/>
              <a:ext cx="667" cy="1678"/>
            </a:xfrm>
            <a:custGeom>
              <a:avLst/>
              <a:gdLst/>
              <a:ahLst/>
              <a:cxnLst>
                <a:cxn ang="0">
                  <a:pos x="451" y="808"/>
                </a:cxn>
                <a:cxn ang="0">
                  <a:pos x="451" y="808"/>
                </a:cxn>
                <a:cxn ang="0">
                  <a:pos x="326" y="776"/>
                </a:cxn>
                <a:cxn ang="0">
                  <a:pos x="477" y="746"/>
                </a:cxn>
                <a:cxn ang="0">
                  <a:pos x="493" y="773"/>
                </a:cxn>
                <a:cxn ang="0">
                  <a:pos x="451" y="808"/>
                </a:cxn>
                <a:cxn ang="0">
                  <a:pos x="451" y="808"/>
                </a:cxn>
                <a:cxn ang="0">
                  <a:pos x="639" y="841"/>
                </a:cxn>
                <a:cxn ang="0">
                  <a:pos x="639" y="841"/>
                </a:cxn>
                <a:cxn ang="0">
                  <a:pos x="601" y="701"/>
                </a:cxn>
                <a:cxn ang="0">
                  <a:pos x="634" y="646"/>
                </a:cxn>
                <a:cxn ang="0">
                  <a:pos x="627" y="477"/>
                </a:cxn>
                <a:cxn ang="0">
                  <a:pos x="641" y="463"/>
                </a:cxn>
                <a:cxn ang="0">
                  <a:pos x="627" y="414"/>
                </a:cxn>
                <a:cxn ang="0">
                  <a:pos x="615" y="342"/>
                </a:cxn>
                <a:cxn ang="0">
                  <a:pos x="590" y="286"/>
                </a:cxn>
                <a:cxn ang="0">
                  <a:pos x="602" y="260"/>
                </a:cxn>
                <a:cxn ang="0">
                  <a:pos x="560" y="236"/>
                </a:cxn>
                <a:cxn ang="0">
                  <a:pos x="523" y="213"/>
                </a:cxn>
                <a:cxn ang="0">
                  <a:pos x="514" y="180"/>
                </a:cxn>
                <a:cxn ang="0">
                  <a:pos x="483" y="195"/>
                </a:cxn>
                <a:cxn ang="0">
                  <a:pos x="476" y="154"/>
                </a:cxn>
                <a:cxn ang="0">
                  <a:pos x="434" y="171"/>
                </a:cxn>
                <a:cxn ang="0">
                  <a:pos x="411" y="119"/>
                </a:cxn>
                <a:cxn ang="0">
                  <a:pos x="389" y="124"/>
                </a:cxn>
                <a:cxn ang="0">
                  <a:pos x="356" y="150"/>
                </a:cxn>
                <a:cxn ang="0">
                  <a:pos x="356" y="101"/>
                </a:cxn>
                <a:cxn ang="0">
                  <a:pos x="341" y="93"/>
                </a:cxn>
                <a:cxn ang="0">
                  <a:pos x="314" y="81"/>
                </a:cxn>
                <a:cxn ang="0">
                  <a:pos x="276" y="97"/>
                </a:cxn>
                <a:cxn ang="0">
                  <a:pos x="292" y="51"/>
                </a:cxn>
                <a:cxn ang="0">
                  <a:pos x="244" y="106"/>
                </a:cxn>
                <a:cxn ang="0">
                  <a:pos x="216" y="112"/>
                </a:cxn>
                <a:cxn ang="0">
                  <a:pos x="266" y="43"/>
                </a:cxn>
                <a:cxn ang="0">
                  <a:pos x="214" y="91"/>
                </a:cxn>
                <a:cxn ang="0">
                  <a:pos x="173" y="98"/>
                </a:cxn>
                <a:cxn ang="0">
                  <a:pos x="186" y="38"/>
                </a:cxn>
                <a:cxn ang="0">
                  <a:pos x="173" y="69"/>
                </a:cxn>
                <a:cxn ang="0">
                  <a:pos x="166" y="36"/>
                </a:cxn>
                <a:cxn ang="0">
                  <a:pos x="142" y="114"/>
                </a:cxn>
                <a:cxn ang="0">
                  <a:pos x="126" y="39"/>
                </a:cxn>
                <a:cxn ang="0">
                  <a:pos x="80" y="112"/>
                </a:cxn>
                <a:cxn ang="0">
                  <a:pos x="56" y="117"/>
                </a:cxn>
                <a:cxn ang="0">
                  <a:pos x="37" y="43"/>
                </a:cxn>
                <a:cxn ang="0">
                  <a:pos x="5" y="1808"/>
                </a:cxn>
                <a:cxn ang="0">
                  <a:pos x="0" y="1840"/>
                </a:cxn>
                <a:cxn ang="0">
                  <a:pos x="162" y="1823"/>
                </a:cxn>
                <a:cxn ang="0">
                  <a:pos x="529" y="1842"/>
                </a:cxn>
                <a:cxn ang="0">
                  <a:pos x="614" y="1829"/>
                </a:cxn>
                <a:cxn ang="0">
                  <a:pos x="421" y="1778"/>
                </a:cxn>
                <a:cxn ang="0">
                  <a:pos x="272" y="1664"/>
                </a:cxn>
                <a:cxn ang="0">
                  <a:pos x="237" y="1566"/>
                </a:cxn>
                <a:cxn ang="0">
                  <a:pos x="239" y="1432"/>
                </a:cxn>
                <a:cxn ang="0">
                  <a:pos x="315" y="1404"/>
                </a:cxn>
                <a:cxn ang="0">
                  <a:pos x="586" y="1387"/>
                </a:cxn>
                <a:cxn ang="0">
                  <a:pos x="605" y="1286"/>
                </a:cxn>
                <a:cxn ang="0">
                  <a:pos x="609" y="1223"/>
                </a:cxn>
                <a:cxn ang="0">
                  <a:pos x="630" y="1174"/>
                </a:cxn>
                <a:cxn ang="0">
                  <a:pos x="590" y="1133"/>
                </a:cxn>
                <a:cxn ang="0">
                  <a:pos x="650" y="1082"/>
                </a:cxn>
                <a:cxn ang="0">
                  <a:pos x="621" y="1018"/>
                </a:cxn>
                <a:cxn ang="0">
                  <a:pos x="704" y="959"/>
                </a:cxn>
                <a:cxn ang="0">
                  <a:pos x="639" y="841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5" name="Freeform 14"/>
            <p:cNvSpPr>
              <a:spLocks noChangeAspect="1"/>
            </p:cNvSpPr>
            <p:nvPr/>
          </p:nvSpPr>
          <p:spPr bwMode="gray">
            <a:xfrm>
              <a:off x="1352" y="681"/>
              <a:ext cx="1829" cy="3153"/>
            </a:xfrm>
            <a:custGeom>
              <a:avLst/>
              <a:gdLst/>
              <a:ahLst/>
              <a:cxnLst>
                <a:cxn ang="0">
                  <a:pos x="1974" y="2106"/>
                </a:cxn>
                <a:cxn ang="0">
                  <a:pos x="0" y="3449"/>
                </a:cxn>
                <a:cxn ang="0">
                  <a:pos x="1972" y="0"/>
                </a:cxn>
                <a:cxn ang="0">
                  <a:pos x="1980" y="347"/>
                </a:cxn>
                <a:cxn ang="0">
                  <a:pos x="1982" y="392"/>
                </a:cxn>
                <a:cxn ang="0">
                  <a:pos x="1923" y="324"/>
                </a:cxn>
                <a:cxn ang="0">
                  <a:pos x="1878" y="384"/>
                </a:cxn>
                <a:cxn ang="0">
                  <a:pos x="1858" y="411"/>
                </a:cxn>
                <a:cxn ang="0">
                  <a:pos x="1823" y="348"/>
                </a:cxn>
                <a:cxn ang="0">
                  <a:pos x="1766" y="359"/>
                </a:cxn>
                <a:cxn ang="0">
                  <a:pos x="1702" y="494"/>
                </a:cxn>
                <a:cxn ang="0">
                  <a:pos x="1680" y="420"/>
                </a:cxn>
                <a:cxn ang="0">
                  <a:pos x="1605" y="427"/>
                </a:cxn>
                <a:cxn ang="0">
                  <a:pos x="1609" y="499"/>
                </a:cxn>
                <a:cxn ang="0">
                  <a:pos x="1520" y="498"/>
                </a:cxn>
                <a:cxn ang="0">
                  <a:pos x="1513" y="560"/>
                </a:cxn>
                <a:cxn ang="0">
                  <a:pos x="1407" y="521"/>
                </a:cxn>
                <a:cxn ang="0">
                  <a:pos x="1521" y="578"/>
                </a:cxn>
                <a:cxn ang="0">
                  <a:pos x="1453" y="612"/>
                </a:cxn>
                <a:cxn ang="0">
                  <a:pos x="1441" y="603"/>
                </a:cxn>
                <a:cxn ang="0">
                  <a:pos x="1404" y="640"/>
                </a:cxn>
                <a:cxn ang="0">
                  <a:pos x="1448" y="632"/>
                </a:cxn>
                <a:cxn ang="0">
                  <a:pos x="1433" y="703"/>
                </a:cxn>
                <a:cxn ang="0">
                  <a:pos x="1392" y="719"/>
                </a:cxn>
                <a:cxn ang="0">
                  <a:pos x="1410" y="785"/>
                </a:cxn>
                <a:cxn ang="0">
                  <a:pos x="1321" y="761"/>
                </a:cxn>
                <a:cxn ang="0">
                  <a:pos x="1255" y="760"/>
                </a:cxn>
                <a:cxn ang="0">
                  <a:pos x="1205" y="829"/>
                </a:cxn>
                <a:cxn ang="0">
                  <a:pos x="1350" y="845"/>
                </a:cxn>
                <a:cxn ang="0">
                  <a:pos x="1308" y="881"/>
                </a:cxn>
                <a:cxn ang="0">
                  <a:pos x="1308" y="953"/>
                </a:cxn>
                <a:cxn ang="0">
                  <a:pos x="1358" y="951"/>
                </a:cxn>
                <a:cxn ang="0">
                  <a:pos x="1319" y="1061"/>
                </a:cxn>
                <a:cxn ang="0">
                  <a:pos x="1324" y="1115"/>
                </a:cxn>
                <a:cxn ang="0">
                  <a:pos x="1283" y="1185"/>
                </a:cxn>
                <a:cxn ang="0">
                  <a:pos x="1257" y="1226"/>
                </a:cxn>
                <a:cxn ang="0">
                  <a:pos x="1285" y="1267"/>
                </a:cxn>
                <a:cxn ang="0">
                  <a:pos x="1314" y="1311"/>
                </a:cxn>
                <a:cxn ang="0">
                  <a:pos x="1363" y="1376"/>
                </a:cxn>
                <a:cxn ang="0">
                  <a:pos x="1438" y="1413"/>
                </a:cxn>
                <a:cxn ang="0">
                  <a:pos x="1494" y="1379"/>
                </a:cxn>
                <a:cxn ang="0">
                  <a:pos x="1513" y="1471"/>
                </a:cxn>
                <a:cxn ang="0">
                  <a:pos x="1605" y="1474"/>
                </a:cxn>
                <a:cxn ang="0">
                  <a:pos x="1584" y="1525"/>
                </a:cxn>
                <a:cxn ang="0">
                  <a:pos x="1618" y="1559"/>
                </a:cxn>
                <a:cxn ang="0">
                  <a:pos x="1644" y="1602"/>
                </a:cxn>
                <a:cxn ang="0">
                  <a:pos x="1700" y="1594"/>
                </a:cxn>
                <a:cxn ang="0">
                  <a:pos x="1729" y="1535"/>
                </a:cxn>
                <a:cxn ang="0">
                  <a:pos x="1794" y="1574"/>
                </a:cxn>
                <a:cxn ang="0">
                  <a:pos x="1808" y="1711"/>
                </a:cxn>
                <a:cxn ang="0">
                  <a:pos x="1870" y="1688"/>
                </a:cxn>
                <a:cxn ang="0">
                  <a:pos x="1839" y="1844"/>
                </a:cxn>
                <a:cxn ang="0">
                  <a:pos x="1446" y="2092"/>
                </a:cxn>
                <a:cxn ang="0">
                  <a:pos x="1654" y="2103"/>
                </a:cxn>
                <a:cxn ang="0">
                  <a:pos x="1974" y="2105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6" name="Freeform 15"/>
            <p:cNvSpPr>
              <a:spLocks noChangeAspect="1" noEditPoints="1"/>
            </p:cNvSpPr>
            <p:nvPr/>
          </p:nvSpPr>
          <p:spPr bwMode="gray">
            <a:xfrm>
              <a:off x="3235" y="2758"/>
              <a:ext cx="581" cy="570"/>
            </a:xfrm>
            <a:custGeom>
              <a:avLst/>
              <a:gdLst/>
              <a:ahLst/>
              <a:cxnLst>
                <a:cxn ang="0">
                  <a:pos x="321" y="621"/>
                </a:cxn>
                <a:cxn ang="0">
                  <a:pos x="321" y="621"/>
                </a:cxn>
                <a:cxn ang="0">
                  <a:pos x="639" y="307"/>
                </a:cxn>
                <a:cxn ang="0">
                  <a:pos x="321" y="0"/>
                </a:cxn>
                <a:cxn ang="0">
                  <a:pos x="0" y="307"/>
                </a:cxn>
                <a:cxn ang="0">
                  <a:pos x="321" y="621"/>
                </a:cxn>
                <a:cxn ang="0">
                  <a:pos x="321" y="621"/>
                </a:cxn>
                <a:cxn ang="0">
                  <a:pos x="162" y="307"/>
                </a:cxn>
                <a:cxn ang="0">
                  <a:pos x="162" y="307"/>
                </a:cxn>
                <a:cxn ang="0">
                  <a:pos x="321" y="125"/>
                </a:cxn>
                <a:cxn ang="0">
                  <a:pos x="477" y="307"/>
                </a:cxn>
                <a:cxn ang="0">
                  <a:pos x="321" y="495"/>
                </a:cxn>
                <a:cxn ang="0">
                  <a:pos x="162" y="307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7" name="Freeform 16"/>
            <p:cNvSpPr>
              <a:spLocks noChangeAspect="1"/>
            </p:cNvSpPr>
            <p:nvPr/>
          </p:nvSpPr>
          <p:spPr bwMode="gray">
            <a:xfrm>
              <a:off x="3892" y="2758"/>
              <a:ext cx="409" cy="570"/>
            </a:xfrm>
            <a:custGeom>
              <a:avLst/>
              <a:gdLst/>
              <a:ahLst/>
              <a:cxnLst>
                <a:cxn ang="0">
                  <a:pos x="377" y="128"/>
                </a:cxn>
                <a:cxn ang="0">
                  <a:pos x="377" y="128"/>
                </a:cxn>
                <a:cxn ang="0">
                  <a:pos x="270" y="114"/>
                </a:cxn>
                <a:cxn ang="0">
                  <a:pos x="163" y="160"/>
                </a:cxn>
                <a:cxn ang="0">
                  <a:pos x="290" y="260"/>
                </a:cxn>
                <a:cxn ang="0">
                  <a:pos x="441" y="443"/>
                </a:cxn>
                <a:cxn ang="0">
                  <a:pos x="187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3" y="506"/>
                </a:cxn>
                <a:cxn ang="0">
                  <a:pos x="279" y="448"/>
                </a:cxn>
                <a:cxn ang="0">
                  <a:pos x="153" y="349"/>
                </a:cxn>
                <a:cxn ang="0">
                  <a:pos x="0" y="160"/>
                </a:cxn>
                <a:cxn ang="0">
                  <a:pos x="243" y="0"/>
                </a:cxn>
                <a:cxn ang="0">
                  <a:pos x="377" y="10"/>
                </a:cxn>
                <a:cxn ang="0">
                  <a:pos x="377" y="128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8" name="Freeform 17"/>
            <p:cNvSpPr>
              <a:spLocks noChangeAspect="1"/>
            </p:cNvSpPr>
            <p:nvPr/>
          </p:nvSpPr>
          <p:spPr bwMode="gray">
            <a:xfrm>
              <a:off x="1772" y="2564"/>
              <a:ext cx="215" cy="743"/>
            </a:xfrm>
            <a:custGeom>
              <a:avLst/>
              <a:gdLst/>
              <a:ahLst/>
              <a:cxnLst>
                <a:cxn ang="0">
                  <a:pos x="18" y="817"/>
                </a:cxn>
                <a:cxn ang="0">
                  <a:pos x="18" y="817"/>
                </a:cxn>
                <a:cxn ang="0">
                  <a:pos x="24" y="606"/>
                </a:cxn>
                <a:cxn ang="0">
                  <a:pos x="24" y="287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05" y="232"/>
                </a:cxn>
                <a:cxn ang="0">
                  <a:pos x="205" y="530"/>
                </a:cxn>
                <a:cxn ang="0">
                  <a:pos x="229" y="817"/>
                </a:cxn>
                <a:cxn ang="0">
                  <a:pos x="18" y="817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19" name="Freeform 18"/>
            <p:cNvSpPr>
              <a:spLocks noChangeAspect="1" noEditPoints="1"/>
            </p:cNvSpPr>
            <p:nvPr/>
          </p:nvSpPr>
          <p:spPr bwMode="gray">
            <a:xfrm>
              <a:off x="2095" y="2758"/>
              <a:ext cx="602" cy="785"/>
            </a:xfrm>
            <a:custGeom>
              <a:avLst/>
              <a:gdLst/>
              <a:ahLst/>
              <a:cxnLst>
                <a:cxn ang="0">
                  <a:pos x="210" y="851"/>
                </a:cxn>
                <a:cxn ang="0">
                  <a:pos x="210" y="851"/>
                </a:cxn>
                <a:cxn ang="0">
                  <a:pos x="198" y="632"/>
                </a:cxn>
                <a:cxn ang="0">
                  <a:pos x="198" y="564"/>
                </a:cxn>
                <a:cxn ang="0">
                  <a:pos x="385" y="621"/>
                </a:cxn>
                <a:cxn ang="0">
                  <a:pos x="662" y="322"/>
                </a:cxn>
                <a:cxn ang="0">
                  <a:pos x="378" y="0"/>
                </a:cxn>
                <a:cxn ang="0">
                  <a:pos x="174" y="98"/>
                </a:cxn>
                <a:cxn ang="0">
                  <a:pos x="153" y="15"/>
                </a:cxn>
                <a:cxn ang="0">
                  <a:pos x="0" y="26"/>
                </a:cxn>
                <a:cxn ang="0">
                  <a:pos x="36" y="323"/>
                </a:cxn>
                <a:cxn ang="0">
                  <a:pos x="36" y="564"/>
                </a:cxn>
                <a:cxn ang="0">
                  <a:pos x="12" y="863"/>
                </a:cxn>
                <a:cxn ang="0">
                  <a:pos x="210" y="851"/>
                </a:cxn>
                <a:cxn ang="0">
                  <a:pos x="210" y="851"/>
                </a:cxn>
                <a:cxn ang="0">
                  <a:pos x="186" y="323"/>
                </a:cxn>
                <a:cxn ang="0">
                  <a:pos x="186" y="323"/>
                </a:cxn>
                <a:cxn ang="0">
                  <a:pos x="338" y="125"/>
                </a:cxn>
                <a:cxn ang="0">
                  <a:pos x="500" y="323"/>
                </a:cxn>
                <a:cxn ang="0">
                  <a:pos x="345" y="495"/>
                </a:cxn>
                <a:cxn ang="0">
                  <a:pos x="186" y="323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  <p:sp>
          <p:nvSpPr>
            <p:cNvPr id="20" name="Freeform 19"/>
            <p:cNvSpPr>
              <a:spLocks noChangeAspect="1"/>
            </p:cNvSpPr>
            <p:nvPr/>
          </p:nvSpPr>
          <p:spPr bwMode="gray">
            <a:xfrm>
              <a:off x="2773" y="2758"/>
              <a:ext cx="398" cy="570"/>
            </a:xfrm>
            <a:custGeom>
              <a:avLst/>
              <a:gdLst/>
              <a:ahLst/>
              <a:cxnLst>
                <a:cxn ang="0">
                  <a:pos x="364" y="126"/>
                </a:cxn>
                <a:cxn ang="0">
                  <a:pos x="364" y="126"/>
                </a:cxn>
                <a:cxn ang="0">
                  <a:pos x="270" y="114"/>
                </a:cxn>
                <a:cxn ang="0">
                  <a:pos x="162" y="160"/>
                </a:cxn>
                <a:cxn ang="0">
                  <a:pos x="289" y="260"/>
                </a:cxn>
                <a:cxn ang="0">
                  <a:pos x="440" y="443"/>
                </a:cxn>
                <a:cxn ang="0">
                  <a:pos x="186" y="621"/>
                </a:cxn>
                <a:cxn ang="0">
                  <a:pos x="11" y="594"/>
                </a:cxn>
                <a:cxn ang="0">
                  <a:pos x="11" y="469"/>
                </a:cxn>
                <a:cxn ang="0">
                  <a:pos x="192" y="506"/>
                </a:cxn>
                <a:cxn ang="0">
                  <a:pos x="278" y="448"/>
                </a:cxn>
                <a:cxn ang="0">
                  <a:pos x="152" y="349"/>
                </a:cxn>
                <a:cxn ang="0">
                  <a:pos x="0" y="160"/>
                </a:cxn>
                <a:cxn ang="0">
                  <a:pos x="242" y="0"/>
                </a:cxn>
                <a:cxn ang="0">
                  <a:pos x="387" y="12"/>
                </a:cxn>
                <a:cxn ang="0">
                  <a:pos x="364" y="126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087215"/>
              <a:endParaRPr lang="en-US" sz="2400" dirty="0">
                <a:solidFill>
                  <a:srgbClr val="1F497D"/>
                </a:solidFill>
              </a:endParaRPr>
            </a:p>
          </p:txBody>
        </p:sp>
      </p:grp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969" y="6360350"/>
            <a:ext cx="1187903" cy="22576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467" b="0">
                <a:solidFill>
                  <a:schemeClr val="tx2"/>
                </a:solidFill>
              </a:defRPr>
            </a:lvl1pPr>
          </a:lstStyle>
          <a:p>
            <a:pPr defTabSz="1087215"/>
            <a:fld id="{D34AE20F-330F-454C-9011-43B717E650F2}" type="slidenum">
              <a:rPr lang="en-GB" smtClean="0">
                <a:solidFill>
                  <a:srgbClr val="58595B"/>
                </a:solidFill>
              </a:rPr>
              <a:pPr defTabSz="1087215"/>
              <a:t>‹#›</a:t>
            </a:fld>
            <a:endParaRPr lang="en-GB" dirty="0">
              <a:solidFill>
                <a:srgbClr val="58595B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12675" y="6179208"/>
            <a:ext cx="11368461" cy="0"/>
          </a:xfrm>
          <a:prstGeom prst="line">
            <a:avLst/>
          </a:pr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9" y="6312740"/>
            <a:ext cx="2474059" cy="281163"/>
          </a:xfrm>
          <a:prstGeom prst="rect">
            <a:avLst/>
          </a:prstGeom>
        </p:spPr>
      </p:pic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346" y="5937728"/>
            <a:ext cx="11467685" cy="184665"/>
          </a:xfrm>
          <a:prstGeom prst="rect">
            <a:avLst/>
          </a:prstGeom>
        </p:spPr>
        <p:txBody>
          <a:bodyPr vert="horz" lIns="71561" tIns="0" rIns="71561" bIns="0" rtlCol="0" anchor="b" anchorCtr="0">
            <a:sp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4937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69969" y="6375522"/>
            <a:ext cx="1187903" cy="195405"/>
          </a:xfrm>
          <a:prstGeom prst="rect">
            <a:avLst/>
          </a:prstGeom>
        </p:spPr>
        <p:txBody>
          <a:bodyPr lIns="71561" tIns="35780" rIns="71561" bIns="35780"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12743" y="1304507"/>
            <a:ext cx="3618143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291458" y="1304507"/>
            <a:ext cx="3618141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162996" y="1304507"/>
            <a:ext cx="3618141" cy="4428975"/>
          </a:xfrm>
        </p:spPr>
        <p:txBody>
          <a:bodyPr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AE20F-330F-454C-9011-43B717E650F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06096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>
            <a:grpSpLocks noChangeAspect="1"/>
          </p:cNvGrpSpPr>
          <p:nvPr userDrawn="1"/>
        </p:nvGrpSpPr>
        <p:grpSpPr bwMode="auto">
          <a:xfrm>
            <a:off x="201602" y="151200"/>
            <a:ext cx="696383" cy="468312"/>
            <a:chOff x="1352" y="681"/>
            <a:chExt cx="3519" cy="3153"/>
          </a:xfrm>
        </p:grpSpPr>
        <p:sp>
          <p:nvSpPr>
            <p:cNvPr id="24" name="Freeform 19"/>
            <p:cNvSpPr>
              <a:spLocks noChangeAspect="1"/>
            </p:cNvSpPr>
            <p:nvPr/>
          </p:nvSpPr>
          <p:spPr bwMode="auto">
            <a:xfrm>
              <a:off x="1352" y="681"/>
              <a:ext cx="3519" cy="3153"/>
            </a:xfrm>
            <a:custGeom>
              <a:avLst/>
              <a:gdLst>
                <a:gd name="T0" fmla="*/ 0 w 3862"/>
                <a:gd name="T1" fmla="*/ 3449 h 3449"/>
                <a:gd name="T2" fmla="*/ 0 w 3862"/>
                <a:gd name="T3" fmla="*/ 3449 h 3449"/>
                <a:gd name="T4" fmla="*/ 0 w 3862"/>
                <a:gd name="T5" fmla="*/ 0 h 3449"/>
                <a:gd name="T6" fmla="*/ 3696 w 3862"/>
                <a:gd name="T7" fmla="*/ 0 h 3449"/>
                <a:gd name="T8" fmla="*/ 3327 w 3862"/>
                <a:gd name="T9" fmla="*/ 3449 h 3449"/>
                <a:gd name="T10" fmla="*/ 0 w 3862"/>
                <a:gd name="T11" fmla="*/ 3449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2" h="3449">
                  <a:moveTo>
                    <a:pt x="0" y="3449"/>
                  </a:moveTo>
                  <a:lnTo>
                    <a:pt x="0" y="3449"/>
                  </a:lnTo>
                  <a:lnTo>
                    <a:pt x="0" y="0"/>
                  </a:lnTo>
                  <a:lnTo>
                    <a:pt x="3696" y="0"/>
                  </a:lnTo>
                  <a:cubicBezTo>
                    <a:pt x="3862" y="1150"/>
                    <a:pt x="3797" y="2241"/>
                    <a:pt x="3327" y="3449"/>
                  </a:cubicBezTo>
                  <a:lnTo>
                    <a:pt x="0" y="3449"/>
                  </a:lnTo>
                  <a:close/>
                </a:path>
              </a:pathLst>
            </a:custGeom>
            <a:solidFill>
              <a:srgbClr val="00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5" name="Freeform 20"/>
            <p:cNvSpPr>
              <a:spLocks noChangeAspect="1"/>
            </p:cNvSpPr>
            <p:nvPr/>
          </p:nvSpPr>
          <p:spPr bwMode="auto">
            <a:xfrm>
              <a:off x="2708" y="1843"/>
              <a:ext cx="75" cy="54"/>
            </a:xfrm>
            <a:custGeom>
              <a:avLst/>
              <a:gdLst>
                <a:gd name="T0" fmla="*/ 16 w 81"/>
                <a:gd name="T1" fmla="*/ 40 h 66"/>
                <a:gd name="T2" fmla="*/ 16 w 81"/>
                <a:gd name="T3" fmla="*/ 40 h 66"/>
                <a:gd name="T4" fmla="*/ 0 w 81"/>
                <a:gd name="T5" fmla="*/ 54 h 66"/>
                <a:gd name="T6" fmla="*/ 79 w 81"/>
                <a:gd name="T7" fmla="*/ 22 h 66"/>
                <a:gd name="T8" fmla="*/ 81 w 81"/>
                <a:gd name="T9" fmla="*/ 0 h 66"/>
                <a:gd name="T10" fmla="*/ 16 w 81"/>
                <a:gd name="T11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6">
                  <a:moveTo>
                    <a:pt x="16" y="40"/>
                  </a:moveTo>
                  <a:lnTo>
                    <a:pt x="16" y="40"/>
                  </a:lnTo>
                  <a:lnTo>
                    <a:pt x="0" y="54"/>
                  </a:lnTo>
                  <a:cubicBezTo>
                    <a:pt x="35" y="66"/>
                    <a:pt x="72" y="42"/>
                    <a:pt x="79" y="22"/>
                  </a:cubicBezTo>
                  <a:lnTo>
                    <a:pt x="81" y="0"/>
                  </a:lnTo>
                  <a:cubicBezTo>
                    <a:pt x="54" y="6"/>
                    <a:pt x="27" y="19"/>
                    <a:pt x="16" y="4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6" name="Freeform 21"/>
            <p:cNvSpPr>
              <a:spLocks noChangeAspect="1"/>
            </p:cNvSpPr>
            <p:nvPr/>
          </p:nvSpPr>
          <p:spPr bwMode="auto">
            <a:xfrm>
              <a:off x="2869" y="1972"/>
              <a:ext cx="65" cy="54"/>
            </a:xfrm>
            <a:custGeom>
              <a:avLst/>
              <a:gdLst>
                <a:gd name="T0" fmla="*/ 27 w 81"/>
                <a:gd name="T1" fmla="*/ 1 h 63"/>
                <a:gd name="T2" fmla="*/ 27 w 81"/>
                <a:gd name="T3" fmla="*/ 1 h 63"/>
                <a:gd name="T4" fmla="*/ 0 w 81"/>
                <a:gd name="T5" fmla="*/ 0 h 63"/>
                <a:gd name="T6" fmla="*/ 33 w 81"/>
                <a:gd name="T7" fmla="*/ 58 h 63"/>
                <a:gd name="T8" fmla="*/ 53 w 81"/>
                <a:gd name="T9" fmla="*/ 63 h 63"/>
                <a:gd name="T10" fmla="*/ 27 w 81"/>
                <a:gd name="T11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3">
                  <a:moveTo>
                    <a:pt x="27" y="1"/>
                  </a:moveTo>
                  <a:lnTo>
                    <a:pt x="27" y="1"/>
                  </a:lnTo>
                  <a:lnTo>
                    <a:pt x="0" y="0"/>
                  </a:lnTo>
                  <a:cubicBezTo>
                    <a:pt x="0" y="24"/>
                    <a:pt x="8" y="43"/>
                    <a:pt x="33" y="58"/>
                  </a:cubicBezTo>
                  <a:lnTo>
                    <a:pt x="53" y="63"/>
                  </a:lnTo>
                  <a:cubicBezTo>
                    <a:pt x="81" y="39"/>
                    <a:pt x="44" y="15"/>
                    <a:pt x="27" y="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7" name="Freeform 22"/>
            <p:cNvSpPr>
              <a:spLocks noChangeAspect="1"/>
            </p:cNvSpPr>
            <p:nvPr/>
          </p:nvSpPr>
          <p:spPr bwMode="auto">
            <a:xfrm>
              <a:off x="2622" y="1413"/>
              <a:ext cx="86" cy="75"/>
            </a:xfrm>
            <a:custGeom>
              <a:avLst/>
              <a:gdLst>
                <a:gd name="T0" fmla="*/ 20 w 96"/>
                <a:gd name="T1" fmla="*/ 50 h 79"/>
                <a:gd name="T2" fmla="*/ 20 w 96"/>
                <a:gd name="T3" fmla="*/ 50 h 79"/>
                <a:gd name="T4" fmla="*/ 0 w 96"/>
                <a:gd name="T5" fmla="*/ 64 h 79"/>
                <a:gd name="T6" fmla="*/ 89 w 96"/>
                <a:gd name="T7" fmla="*/ 27 h 79"/>
                <a:gd name="T8" fmla="*/ 96 w 96"/>
                <a:gd name="T9" fmla="*/ 0 h 79"/>
                <a:gd name="T10" fmla="*/ 20 w 96"/>
                <a:gd name="T11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79">
                  <a:moveTo>
                    <a:pt x="20" y="50"/>
                  </a:moveTo>
                  <a:lnTo>
                    <a:pt x="20" y="50"/>
                  </a:lnTo>
                  <a:lnTo>
                    <a:pt x="0" y="64"/>
                  </a:lnTo>
                  <a:cubicBezTo>
                    <a:pt x="41" y="79"/>
                    <a:pt x="75" y="57"/>
                    <a:pt x="89" y="27"/>
                  </a:cubicBezTo>
                  <a:lnTo>
                    <a:pt x="96" y="0"/>
                  </a:lnTo>
                  <a:cubicBezTo>
                    <a:pt x="63" y="8"/>
                    <a:pt x="38" y="8"/>
                    <a:pt x="20" y="50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8" name="Freeform 23"/>
            <p:cNvSpPr>
              <a:spLocks noChangeAspect="1"/>
            </p:cNvSpPr>
            <p:nvPr/>
          </p:nvSpPr>
          <p:spPr bwMode="auto">
            <a:xfrm>
              <a:off x="2568" y="1563"/>
              <a:ext cx="75" cy="76"/>
            </a:xfrm>
            <a:custGeom>
              <a:avLst/>
              <a:gdLst>
                <a:gd name="T0" fmla="*/ 77 w 77"/>
                <a:gd name="T1" fmla="*/ 22 h 77"/>
                <a:gd name="T2" fmla="*/ 77 w 77"/>
                <a:gd name="T3" fmla="*/ 22 h 77"/>
                <a:gd name="T4" fmla="*/ 71 w 77"/>
                <a:gd name="T5" fmla="*/ 0 h 77"/>
                <a:gd name="T6" fmla="*/ 0 w 77"/>
                <a:gd name="T7" fmla="*/ 44 h 77"/>
                <a:gd name="T8" fmla="*/ 0 w 77"/>
                <a:gd name="T9" fmla="*/ 62 h 77"/>
                <a:gd name="T10" fmla="*/ 77 w 77"/>
                <a:gd name="T11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77">
                  <a:moveTo>
                    <a:pt x="77" y="22"/>
                  </a:moveTo>
                  <a:lnTo>
                    <a:pt x="77" y="22"/>
                  </a:lnTo>
                  <a:lnTo>
                    <a:pt x="71" y="0"/>
                  </a:lnTo>
                  <a:cubicBezTo>
                    <a:pt x="38" y="7"/>
                    <a:pt x="14" y="19"/>
                    <a:pt x="0" y="44"/>
                  </a:cubicBezTo>
                  <a:lnTo>
                    <a:pt x="0" y="62"/>
                  </a:lnTo>
                  <a:cubicBezTo>
                    <a:pt x="42" y="77"/>
                    <a:pt x="64" y="40"/>
                    <a:pt x="77" y="2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9" name="Freeform 24"/>
            <p:cNvSpPr>
              <a:spLocks noChangeAspect="1"/>
            </p:cNvSpPr>
            <p:nvPr/>
          </p:nvSpPr>
          <p:spPr bwMode="auto">
            <a:xfrm>
              <a:off x="2547" y="1725"/>
              <a:ext cx="86" cy="64"/>
            </a:xfrm>
            <a:custGeom>
              <a:avLst/>
              <a:gdLst>
                <a:gd name="T0" fmla="*/ 0 w 90"/>
                <a:gd name="T1" fmla="*/ 52 h 74"/>
                <a:gd name="T2" fmla="*/ 0 w 90"/>
                <a:gd name="T3" fmla="*/ 52 h 74"/>
                <a:gd name="T4" fmla="*/ 14 w 90"/>
                <a:gd name="T5" fmla="*/ 60 h 74"/>
                <a:gd name="T6" fmla="*/ 73 w 90"/>
                <a:gd name="T7" fmla="*/ 23 h 74"/>
                <a:gd name="T8" fmla="*/ 90 w 90"/>
                <a:gd name="T9" fmla="*/ 8 h 74"/>
                <a:gd name="T10" fmla="*/ 0 w 90"/>
                <a:gd name="T11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74">
                  <a:moveTo>
                    <a:pt x="0" y="52"/>
                  </a:moveTo>
                  <a:lnTo>
                    <a:pt x="0" y="52"/>
                  </a:lnTo>
                  <a:lnTo>
                    <a:pt x="14" y="60"/>
                  </a:lnTo>
                  <a:cubicBezTo>
                    <a:pt x="59" y="74"/>
                    <a:pt x="62" y="38"/>
                    <a:pt x="73" y="23"/>
                  </a:cubicBezTo>
                  <a:lnTo>
                    <a:pt x="90" y="8"/>
                  </a:lnTo>
                  <a:cubicBezTo>
                    <a:pt x="48" y="0"/>
                    <a:pt x="11" y="31"/>
                    <a:pt x="0" y="52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0" name="Freeform 25"/>
            <p:cNvSpPr>
              <a:spLocks noChangeAspect="1"/>
            </p:cNvSpPr>
            <p:nvPr/>
          </p:nvSpPr>
          <p:spPr bwMode="auto">
            <a:xfrm>
              <a:off x="2773" y="1176"/>
              <a:ext cx="86" cy="75"/>
            </a:xfrm>
            <a:custGeom>
              <a:avLst/>
              <a:gdLst>
                <a:gd name="T0" fmla="*/ 16 w 88"/>
                <a:gd name="T1" fmla="*/ 4 h 72"/>
                <a:gd name="T2" fmla="*/ 16 w 88"/>
                <a:gd name="T3" fmla="*/ 4 h 72"/>
                <a:gd name="T4" fmla="*/ 0 w 88"/>
                <a:gd name="T5" fmla="*/ 12 h 72"/>
                <a:gd name="T6" fmla="*/ 86 w 88"/>
                <a:gd name="T7" fmla="*/ 49 h 72"/>
                <a:gd name="T8" fmla="*/ 88 w 88"/>
                <a:gd name="T9" fmla="*/ 22 h 72"/>
                <a:gd name="T10" fmla="*/ 16 w 88"/>
                <a:gd name="T11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72">
                  <a:moveTo>
                    <a:pt x="16" y="4"/>
                  </a:moveTo>
                  <a:lnTo>
                    <a:pt x="16" y="4"/>
                  </a:lnTo>
                  <a:lnTo>
                    <a:pt x="0" y="12"/>
                  </a:lnTo>
                  <a:cubicBezTo>
                    <a:pt x="4" y="40"/>
                    <a:pt x="70" y="72"/>
                    <a:pt x="86" y="49"/>
                  </a:cubicBezTo>
                  <a:lnTo>
                    <a:pt x="88" y="22"/>
                  </a:lnTo>
                  <a:cubicBezTo>
                    <a:pt x="67" y="8"/>
                    <a:pt x="45" y="0"/>
                    <a:pt x="16" y="4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1" name="Freeform 26"/>
            <p:cNvSpPr>
              <a:spLocks noChangeAspect="1"/>
            </p:cNvSpPr>
            <p:nvPr/>
          </p:nvSpPr>
          <p:spPr bwMode="auto">
            <a:xfrm>
              <a:off x="2955" y="1111"/>
              <a:ext cx="76" cy="87"/>
            </a:xfrm>
            <a:custGeom>
              <a:avLst/>
              <a:gdLst>
                <a:gd name="T0" fmla="*/ 46 w 86"/>
                <a:gd name="T1" fmla="*/ 7 h 92"/>
                <a:gd name="T2" fmla="*/ 46 w 86"/>
                <a:gd name="T3" fmla="*/ 7 h 92"/>
                <a:gd name="T4" fmla="*/ 21 w 86"/>
                <a:gd name="T5" fmla="*/ 0 h 92"/>
                <a:gd name="T6" fmla="*/ 14 w 86"/>
                <a:gd name="T7" fmla="*/ 66 h 92"/>
                <a:gd name="T8" fmla="*/ 27 w 86"/>
                <a:gd name="T9" fmla="*/ 92 h 92"/>
                <a:gd name="T10" fmla="*/ 46 w 86"/>
                <a:gd name="T11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92">
                  <a:moveTo>
                    <a:pt x="46" y="7"/>
                  </a:moveTo>
                  <a:lnTo>
                    <a:pt x="46" y="7"/>
                  </a:lnTo>
                  <a:lnTo>
                    <a:pt x="21" y="0"/>
                  </a:lnTo>
                  <a:cubicBezTo>
                    <a:pt x="7" y="19"/>
                    <a:pt x="0" y="33"/>
                    <a:pt x="14" y="66"/>
                  </a:cubicBezTo>
                  <a:lnTo>
                    <a:pt x="27" y="92"/>
                  </a:lnTo>
                  <a:cubicBezTo>
                    <a:pt x="57" y="63"/>
                    <a:pt x="86" y="36"/>
                    <a:pt x="46" y="7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2" name="Freeform 27"/>
            <p:cNvSpPr>
              <a:spLocks noChangeAspect="1" noEditPoints="1"/>
            </p:cNvSpPr>
            <p:nvPr/>
          </p:nvSpPr>
          <p:spPr bwMode="auto">
            <a:xfrm>
              <a:off x="3149" y="929"/>
              <a:ext cx="667" cy="1678"/>
            </a:xfrm>
            <a:custGeom>
              <a:avLst/>
              <a:gdLst>
                <a:gd name="T0" fmla="*/ 451 w 724"/>
                <a:gd name="T1" fmla="*/ 808 h 1845"/>
                <a:gd name="T2" fmla="*/ 451 w 724"/>
                <a:gd name="T3" fmla="*/ 808 h 1845"/>
                <a:gd name="T4" fmla="*/ 326 w 724"/>
                <a:gd name="T5" fmla="*/ 776 h 1845"/>
                <a:gd name="T6" fmla="*/ 477 w 724"/>
                <a:gd name="T7" fmla="*/ 746 h 1845"/>
                <a:gd name="T8" fmla="*/ 493 w 724"/>
                <a:gd name="T9" fmla="*/ 773 h 1845"/>
                <a:gd name="T10" fmla="*/ 451 w 724"/>
                <a:gd name="T11" fmla="*/ 808 h 1845"/>
                <a:gd name="T12" fmla="*/ 451 w 724"/>
                <a:gd name="T13" fmla="*/ 808 h 1845"/>
                <a:gd name="T14" fmla="*/ 639 w 724"/>
                <a:gd name="T15" fmla="*/ 841 h 1845"/>
                <a:gd name="T16" fmla="*/ 639 w 724"/>
                <a:gd name="T17" fmla="*/ 841 h 1845"/>
                <a:gd name="T18" fmla="*/ 601 w 724"/>
                <a:gd name="T19" fmla="*/ 701 h 1845"/>
                <a:gd name="T20" fmla="*/ 634 w 724"/>
                <a:gd name="T21" fmla="*/ 646 h 1845"/>
                <a:gd name="T22" fmla="*/ 627 w 724"/>
                <a:gd name="T23" fmla="*/ 477 h 1845"/>
                <a:gd name="T24" fmla="*/ 641 w 724"/>
                <a:gd name="T25" fmla="*/ 463 h 1845"/>
                <a:gd name="T26" fmla="*/ 627 w 724"/>
                <a:gd name="T27" fmla="*/ 414 h 1845"/>
                <a:gd name="T28" fmla="*/ 615 w 724"/>
                <a:gd name="T29" fmla="*/ 342 h 1845"/>
                <a:gd name="T30" fmla="*/ 590 w 724"/>
                <a:gd name="T31" fmla="*/ 286 h 1845"/>
                <a:gd name="T32" fmla="*/ 602 w 724"/>
                <a:gd name="T33" fmla="*/ 260 h 1845"/>
                <a:gd name="T34" fmla="*/ 560 w 724"/>
                <a:gd name="T35" fmla="*/ 236 h 1845"/>
                <a:gd name="T36" fmla="*/ 523 w 724"/>
                <a:gd name="T37" fmla="*/ 213 h 1845"/>
                <a:gd name="T38" fmla="*/ 514 w 724"/>
                <a:gd name="T39" fmla="*/ 180 h 1845"/>
                <a:gd name="T40" fmla="*/ 483 w 724"/>
                <a:gd name="T41" fmla="*/ 195 h 1845"/>
                <a:gd name="T42" fmla="*/ 476 w 724"/>
                <a:gd name="T43" fmla="*/ 154 h 1845"/>
                <a:gd name="T44" fmla="*/ 434 w 724"/>
                <a:gd name="T45" fmla="*/ 171 h 1845"/>
                <a:gd name="T46" fmla="*/ 411 w 724"/>
                <a:gd name="T47" fmla="*/ 119 h 1845"/>
                <a:gd name="T48" fmla="*/ 389 w 724"/>
                <a:gd name="T49" fmla="*/ 124 h 1845"/>
                <a:gd name="T50" fmla="*/ 356 w 724"/>
                <a:gd name="T51" fmla="*/ 150 h 1845"/>
                <a:gd name="T52" fmla="*/ 356 w 724"/>
                <a:gd name="T53" fmla="*/ 101 h 1845"/>
                <a:gd name="T54" fmla="*/ 341 w 724"/>
                <a:gd name="T55" fmla="*/ 93 h 1845"/>
                <a:gd name="T56" fmla="*/ 314 w 724"/>
                <a:gd name="T57" fmla="*/ 81 h 1845"/>
                <a:gd name="T58" fmla="*/ 276 w 724"/>
                <a:gd name="T59" fmla="*/ 97 h 1845"/>
                <a:gd name="T60" fmla="*/ 292 w 724"/>
                <a:gd name="T61" fmla="*/ 51 h 1845"/>
                <a:gd name="T62" fmla="*/ 244 w 724"/>
                <a:gd name="T63" fmla="*/ 106 h 1845"/>
                <a:gd name="T64" fmla="*/ 216 w 724"/>
                <a:gd name="T65" fmla="*/ 112 h 1845"/>
                <a:gd name="T66" fmla="*/ 266 w 724"/>
                <a:gd name="T67" fmla="*/ 43 h 1845"/>
                <a:gd name="T68" fmla="*/ 214 w 724"/>
                <a:gd name="T69" fmla="*/ 91 h 1845"/>
                <a:gd name="T70" fmla="*/ 173 w 724"/>
                <a:gd name="T71" fmla="*/ 98 h 1845"/>
                <a:gd name="T72" fmla="*/ 186 w 724"/>
                <a:gd name="T73" fmla="*/ 38 h 1845"/>
                <a:gd name="T74" fmla="*/ 173 w 724"/>
                <a:gd name="T75" fmla="*/ 69 h 1845"/>
                <a:gd name="T76" fmla="*/ 166 w 724"/>
                <a:gd name="T77" fmla="*/ 36 h 1845"/>
                <a:gd name="T78" fmla="*/ 142 w 724"/>
                <a:gd name="T79" fmla="*/ 114 h 1845"/>
                <a:gd name="T80" fmla="*/ 126 w 724"/>
                <a:gd name="T81" fmla="*/ 39 h 1845"/>
                <a:gd name="T82" fmla="*/ 80 w 724"/>
                <a:gd name="T83" fmla="*/ 112 h 1845"/>
                <a:gd name="T84" fmla="*/ 56 w 724"/>
                <a:gd name="T85" fmla="*/ 117 h 1845"/>
                <a:gd name="T86" fmla="*/ 37 w 724"/>
                <a:gd name="T87" fmla="*/ 43 h 1845"/>
                <a:gd name="T88" fmla="*/ 5 w 724"/>
                <a:gd name="T89" fmla="*/ 1808 h 1845"/>
                <a:gd name="T90" fmla="*/ 0 w 724"/>
                <a:gd name="T91" fmla="*/ 1840 h 1845"/>
                <a:gd name="T92" fmla="*/ 162 w 724"/>
                <a:gd name="T93" fmla="*/ 1823 h 1845"/>
                <a:gd name="T94" fmla="*/ 529 w 724"/>
                <a:gd name="T95" fmla="*/ 1842 h 1845"/>
                <a:gd name="T96" fmla="*/ 614 w 724"/>
                <a:gd name="T97" fmla="*/ 1829 h 1845"/>
                <a:gd name="T98" fmla="*/ 421 w 724"/>
                <a:gd name="T99" fmla="*/ 1778 h 1845"/>
                <a:gd name="T100" fmla="*/ 272 w 724"/>
                <a:gd name="T101" fmla="*/ 1664 h 1845"/>
                <a:gd name="T102" fmla="*/ 237 w 724"/>
                <a:gd name="T103" fmla="*/ 1566 h 1845"/>
                <a:gd name="T104" fmla="*/ 239 w 724"/>
                <a:gd name="T105" fmla="*/ 1432 h 1845"/>
                <a:gd name="T106" fmla="*/ 315 w 724"/>
                <a:gd name="T107" fmla="*/ 1404 h 1845"/>
                <a:gd name="T108" fmla="*/ 586 w 724"/>
                <a:gd name="T109" fmla="*/ 1387 h 1845"/>
                <a:gd name="T110" fmla="*/ 605 w 724"/>
                <a:gd name="T111" fmla="*/ 1286 h 1845"/>
                <a:gd name="T112" fmla="*/ 609 w 724"/>
                <a:gd name="T113" fmla="*/ 1223 h 1845"/>
                <a:gd name="T114" fmla="*/ 630 w 724"/>
                <a:gd name="T115" fmla="*/ 1174 h 1845"/>
                <a:gd name="T116" fmla="*/ 590 w 724"/>
                <a:gd name="T117" fmla="*/ 1133 h 1845"/>
                <a:gd name="T118" fmla="*/ 650 w 724"/>
                <a:gd name="T119" fmla="*/ 1082 h 1845"/>
                <a:gd name="T120" fmla="*/ 621 w 724"/>
                <a:gd name="T121" fmla="*/ 1018 h 1845"/>
                <a:gd name="T122" fmla="*/ 704 w 724"/>
                <a:gd name="T123" fmla="*/ 959 h 1845"/>
                <a:gd name="T124" fmla="*/ 639 w 724"/>
                <a:gd name="T125" fmla="*/ 841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4" h="1845">
                  <a:moveTo>
                    <a:pt x="451" y="808"/>
                  </a:moveTo>
                  <a:lnTo>
                    <a:pt x="451" y="808"/>
                  </a:lnTo>
                  <a:cubicBezTo>
                    <a:pt x="397" y="820"/>
                    <a:pt x="315" y="783"/>
                    <a:pt x="326" y="776"/>
                  </a:cubicBezTo>
                  <a:cubicBezTo>
                    <a:pt x="353" y="757"/>
                    <a:pt x="416" y="725"/>
                    <a:pt x="477" y="746"/>
                  </a:cubicBezTo>
                  <a:cubicBezTo>
                    <a:pt x="488" y="750"/>
                    <a:pt x="492" y="760"/>
                    <a:pt x="493" y="773"/>
                  </a:cubicBezTo>
                  <a:cubicBezTo>
                    <a:pt x="496" y="804"/>
                    <a:pt x="471" y="805"/>
                    <a:pt x="451" y="808"/>
                  </a:cubicBezTo>
                  <a:lnTo>
                    <a:pt x="451" y="808"/>
                  </a:lnTo>
                  <a:close/>
                  <a:moveTo>
                    <a:pt x="639" y="841"/>
                  </a:moveTo>
                  <a:lnTo>
                    <a:pt x="639" y="841"/>
                  </a:lnTo>
                  <a:cubicBezTo>
                    <a:pt x="610" y="803"/>
                    <a:pt x="557" y="751"/>
                    <a:pt x="601" y="701"/>
                  </a:cubicBezTo>
                  <a:cubicBezTo>
                    <a:pt x="624" y="684"/>
                    <a:pt x="631" y="670"/>
                    <a:pt x="634" y="646"/>
                  </a:cubicBezTo>
                  <a:cubicBezTo>
                    <a:pt x="644" y="560"/>
                    <a:pt x="639" y="524"/>
                    <a:pt x="627" y="477"/>
                  </a:cubicBezTo>
                  <a:cubicBezTo>
                    <a:pt x="629" y="473"/>
                    <a:pt x="638" y="478"/>
                    <a:pt x="641" y="463"/>
                  </a:cubicBezTo>
                  <a:cubicBezTo>
                    <a:pt x="650" y="422"/>
                    <a:pt x="627" y="414"/>
                    <a:pt x="627" y="414"/>
                  </a:cubicBezTo>
                  <a:cubicBezTo>
                    <a:pt x="645" y="399"/>
                    <a:pt x="643" y="342"/>
                    <a:pt x="615" y="342"/>
                  </a:cubicBezTo>
                  <a:cubicBezTo>
                    <a:pt x="631" y="317"/>
                    <a:pt x="617" y="277"/>
                    <a:pt x="590" y="286"/>
                  </a:cubicBezTo>
                  <a:cubicBezTo>
                    <a:pt x="590" y="286"/>
                    <a:pt x="604" y="278"/>
                    <a:pt x="602" y="260"/>
                  </a:cubicBezTo>
                  <a:cubicBezTo>
                    <a:pt x="599" y="224"/>
                    <a:pt x="547" y="259"/>
                    <a:pt x="560" y="236"/>
                  </a:cubicBezTo>
                  <a:cubicBezTo>
                    <a:pt x="567" y="223"/>
                    <a:pt x="538" y="180"/>
                    <a:pt x="523" y="213"/>
                  </a:cubicBezTo>
                  <a:cubicBezTo>
                    <a:pt x="515" y="207"/>
                    <a:pt x="529" y="187"/>
                    <a:pt x="514" y="180"/>
                  </a:cubicBezTo>
                  <a:cubicBezTo>
                    <a:pt x="504" y="181"/>
                    <a:pt x="495" y="188"/>
                    <a:pt x="483" y="195"/>
                  </a:cubicBezTo>
                  <a:cubicBezTo>
                    <a:pt x="479" y="181"/>
                    <a:pt x="494" y="174"/>
                    <a:pt x="476" y="154"/>
                  </a:cubicBezTo>
                  <a:cubicBezTo>
                    <a:pt x="452" y="138"/>
                    <a:pt x="451" y="162"/>
                    <a:pt x="434" y="171"/>
                  </a:cubicBezTo>
                  <a:cubicBezTo>
                    <a:pt x="404" y="164"/>
                    <a:pt x="476" y="146"/>
                    <a:pt x="411" y="119"/>
                  </a:cubicBezTo>
                  <a:cubicBezTo>
                    <a:pt x="395" y="159"/>
                    <a:pt x="396" y="130"/>
                    <a:pt x="389" y="124"/>
                  </a:cubicBezTo>
                  <a:cubicBezTo>
                    <a:pt x="384" y="121"/>
                    <a:pt x="375" y="131"/>
                    <a:pt x="356" y="150"/>
                  </a:cubicBezTo>
                  <a:cubicBezTo>
                    <a:pt x="366" y="124"/>
                    <a:pt x="388" y="92"/>
                    <a:pt x="356" y="101"/>
                  </a:cubicBezTo>
                  <a:cubicBezTo>
                    <a:pt x="320" y="117"/>
                    <a:pt x="341" y="96"/>
                    <a:pt x="341" y="93"/>
                  </a:cubicBezTo>
                  <a:cubicBezTo>
                    <a:pt x="372" y="79"/>
                    <a:pt x="312" y="45"/>
                    <a:pt x="314" y="81"/>
                  </a:cubicBezTo>
                  <a:cubicBezTo>
                    <a:pt x="313" y="105"/>
                    <a:pt x="261" y="126"/>
                    <a:pt x="276" y="97"/>
                  </a:cubicBezTo>
                  <a:cubicBezTo>
                    <a:pt x="286" y="60"/>
                    <a:pt x="331" y="116"/>
                    <a:pt x="292" y="51"/>
                  </a:cubicBezTo>
                  <a:cubicBezTo>
                    <a:pt x="268" y="78"/>
                    <a:pt x="248" y="96"/>
                    <a:pt x="244" y="106"/>
                  </a:cubicBezTo>
                  <a:cubicBezTo>
                    <a:pt x="225" y="181"/>
                    <a:pt x="236" y="113"/>
                    <a:pt x="216" y="112"/>
                  </a:cubicBezTo>
                  <a:cubicBezTo>
                    <a:pt x="242" y="94"/>
                    <a:pt x="276" y="63"/>
                    <a:pt x="266" y="43"/>
                  </a:cubicBezTo>
                  <a:cubicBezTo>
                    <a:pt x="237" y="41"/>
                    <a:pt x="172" y="87"/>
                    <a:pt x="214" y="91"/>
                  </a:cubicBezTo>
                  <a:cubicBezTo>
                    <a:pt x="211" y="106"/>
                    <a:pt x="187" y="123"/>
                    <a:pt x="173" y="98"/>
                  </a:cubicBezTo>
                  <a:cubicBezTo>
                    <a:pt x="196" y="92"/>
                    <a:pt x="235" y="15"/>
                    <a:pt x="186" y="38"/>
                  </a:cubicBezTo>
                  <a:cubicBezTo>
                    <a:pt x="181" y="42"/>
                    <a:pt x="181" y="56"/>
                    <a:pt x="173" y="69"/>
                  </a:cubicBezTo>
                  <a:cubicBezTo>
                    <a:pt x="161" y="58"/>
                    <a:pt x="170" y="42"/>
                    <a:pt x="166" y="36"/>
                  </a:cubicBezTo>
                  <a:cubicBezTo>
                    <a:pt x="127" y="0"/>
                    <a:pt x="141" y="93"/>
                    <a:pt x="142" y="114"/>
                  </a:cubicBezTo>
                  <a:cubicBezTo>
                    <a:pt x="92" y="82"/>
                    <a:pt x="139" y="91"/>
                    <a:pt x="126" y="39"/>
                  </a:cubicBezTo>
                  <a:cubicBezTo>
                    <a:pt x="84" y="47"/>
                    <a:pt x="73" y="64"/>
                    <a:pt x="80" y="112"/>
                  </a:cubicBezTo>
                  <a:cubicBezTo>
                    <a:pt x="74" y="123"/>
                    <a:pt x="63" y="149"/>
                    <a:pt x="56" y="117"/>
                  </a:cubicBezTo>
                  <a:cubicBezTo>
                    <a:pt x="79" y="87"/>
                    <a:pt x="77" y="44"/>
                    <a:pt x="37" y="43"/>
                  </a:cubicBezTo>
                  <a:cubicBezTo>
                    <a:pt x="101" y="631"/>
                    <a:pt x="97" y="1225"/>
                    <a:pt x="5" y="1808"/>
                  </a:cubicBezTo>
                  <a:lnTo>
                    <a:pt x="0" y="1840"/>
                  </a:lnTo>
                  <a:cubicBezTo>
                    <a:pt x="46" y="1839"/>
                    <a:pt x="113" y="1825"/>
                    <a:pt x="162" y="1823"/>
                  </a:cubicBezTo>
                  <a:cubicBezTo>
                    <a:pt x="301" y="1827"/>
                    <a:pt x="298" y="1845"/>
                    <a:pt x="529" y="1842"/>
                  </a:cubicBezTo>
                  <a:cubicBezTo>
                    <a:pt x="582" y="1837"/>
                    <a:pt x="597" y="1829"/>
                    <a:pt x="614" y="1829"/>
                  </a:cubicBezTo>
                  <a:cubicBezTo>
                    <a:pt x="597" y="1758"/>
                    <a:pt x="481" y="1798"/>
                    <a:pt x="421" y="1778"/>
                  </a:cubicBezTo>
                  <a:cubicBezTo>
                    <a:pt x="321" y="1768"/>
                    <a:pt x="304" y="1708"/>
                    <a:pt x="272" y="1664"/>
                  </a:cubicBezTo>
                  <a:cubicBezTo>
                    <a:pt x="258" y="1639"/>
                    <a:pt x="237" y="1608"/>
                    <a:pt x="237" y="1566"/>
                  </a:cubicBezTo>
                  <a:cubicBezTo>
                    <a:pt x="230" y="1513"/>
                    <a:pt x="240" y="1484"/>
                    <a:pt x="239" y="1432"/>
                  </a:cubicBezTo>
                  <a:cubicBezTo>
                    <a:pt x="243" y="1393"/>
                    <a:pt x="287" y="1401"/>
                    <a:pt x="315" y="1404"/>
                  </a:cubicBezTo>
                  <a:cubicBezTo>
                    <a:pt x="402" y="1413"/>
                    <a:pt x="547" y="1399"/>
                    <a:pt x="586" y="1387"/>
                  </a:cubicBezTo>
                  <a:cubicBezTo>
                    <a:pt x="641" y="1371"/>
                    <a:pt x="642" y="1337"/>
                    <a:pt x="605" y="1286"/>
                  </a:cubicBezTo>
                  <a:cubicBezTo>
                    <a:pt x="597" y="1261"/>
                    <a:pt x="598" y="1245"/>
                    <a:pt x="609" y="1223"/>
                  </a:cubicBezTo>
                  <a:cubicBezTo>
                    <a:pt x="625" y="1206"/>
                    <a:pt x="644" y="1195"/>
                    <a:pt x="630" y="1174"/>
                  </a:cubicBezTo>
                  <a:cubicBezTo>
                    <a:pt x="630" y="1174"/>
                    <a:pt x="504" y="1147"/>
                    <a:pt x="590" y="1133"/>
                  </a:cubicBezTo>
                  <a:cubicBezTo>
                    <a:pt x="679" y="1118"/>
                    <a:pt x="650" y="1082"/>
                    <a:pt x="650" y="1082"/>
                  </a:cubicBezTo>
                  <a:cubicBezTo>
                    <a:pt x="650" y="1082"/>
                    <a:pt x="635" y="1045"/>
                    <a:pt x="621" y="1018"/>
                  </a:cubicBezTo>
                  <a:cubicBezTo>
                    <a:pt x="611" y="998"/>
                    <a:pt x="695" y="991"/>
                    <a:pt x="704" y="959"/>
                  </a:cubicBezTo>
                  <a:cubicBezTo>
                    <a:pt x="724" y="932"/>
                    <a:pt x="661" y="871"/>
                    <a:pt x="639" y="841"/>
                  </a:cubicBez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3" name="Freeform 28"/>
            <p:cNvSpPr>
              <a:spLocks noChangeAspect="1"/>
            </p:cNvSpPr>
            <p:nvPr/>
          </p:nvSpPr>
          <p:spPr bwMode="auto">
            <a:xfrm>
              <a:off x="1352" y="681"/>
              <a:ext cx="1829" cy="3153"/>
            </a:xfrm>
            <a:custGeom>
              <a:avLst/>
              <a:gdLst>
                <a:gd name="T0" fmla="*/ 1974 w 2011"/>
                <a:gd name="T1" fmla="*/ 2106 h 3449"/>
                <a:gd name="T2" fmla="*/ 0 w 2011"/>
                <a:gd name="T3" fmla="*/ 3449 h 3449"/>
                <a:gd name="T4" fmla="*/ 1972 w 2011"/>
                <a:gd name="T5" fmla="*/ 0 h 3449"/>
                <a:gd name="T6" fmla="*/ 1980 w 2011"/>
                <a:gd name="T7" fmla="*/ 347 h 3449"/>
                <a:gd name="T8" fmla="*/ 1982 w 2011"/>
                <a:gd name="T9" fmla="*/ 392 h 3449"/>
                <a:gd name="T10" fmla="*/ 1923 w 2011"/>
                <a:gd name="T11" fmla="*/ 324 h 3449"/>
                <a:gd name="T12" fmla="*/ 1878 w 2011"/>
                <a:gd name="T13" fmla="*/ 384 h 3449"/>
                <a:gd name="T14" fmla="*/ 1858 w 2011"/>
                <a:gd name="T15" fmla="*/ 411 h 3449"/>
                <a:gd name="T16" fmla="*/ 1823 w 2011"/>
                <a:gd name="T17" fmla="*/ 348 h 3449"/>
                <a:gd name="T18" fmla="*/ 1766 w 2011"/>
                <a:gd name="T19" fmla="*/ 359 h 3449"/>
                <a:gd name="T20" fmla="*/ 1702 w 2011"/>
                <a:gd name="T21" fmla="*/ 494 h 3449"/>
                <a:gd name="T22" fmla="*/ 1680 w 2011"/>
                <a:gd name="T23" fmla="*/ 420 h 3449"/>
                <a:gd name="T24" fmla="*/ 1605 w 2011"/>
                <a:gd name="T25" fmla="*/ 427 h 3449"/>
                <a:gd name="T26" fmla="*/ 1609 w 2011"/>
                <a:gd name="T27" fmla="*/ 499 h 3449"/>
                <a:gd name="T28" fmla="*/ 1520 w 2011"/>
                <a:gd name="T29" fmla="*/ 498 h 3449"/>
                <a:gd name="T30" fmla="*/ 1513 w 2011"/>
                <a:gd name="T31" fmla="*/ 560 h 3449"/>
                <a:gd name="T32" fmla="*/ 1407 w 2011"/>
                <a:gd name="T33" fmla="*/ 521 h 3449"/>
                <a:gd name="T34" fmla="*/ 1521 w 2011"/>
                <a:gd name="T35" fmla="*/ 578 h 3449"/>
                <a:gd name="T36" fmla="*/ 1453 w 2011"/>
                <a:gd name="T37" fmla="*/ 612 h 3449"/>
                <a:gd name="T38" fmla="*/ 1441 w 2011"/>
                <a:gd name="T39" fmla="*/ 603 h 3449"/>
                <a:gd name="T40" fmla="*/ 1404 w 2011"/>
                <a:gd name="T41" fmla="*/ 640 h 3449"/>
                <a:gd name="T42" fmla="*/ 1448 w 2011"/>
                <a:gd name="T43" fmla="*/ 632 h 3449"/>
                <a:gd name="T44" fmla="*/ 1433 w 2011"/>
                <a:gd name="T45" fmla="*/ 703 h 3449"/>
                <a:gd name="T46" fmla="*/ 1392 w 2011"/>
                <a:gd name="T47" fmla="*/ 719 h 3449"/>
                <a:gd name="T48" fmla="*/ 1410 w 2011"/>
                <a:gd name="T49" fmla="*/ 785 h 3449"/>
                <a:gd name="T50" fmla="*/ 1321 w 2011"/>
                <a:gd name="T51" fmla="*/ 761 h 3449"/>
                <a:gd name="T52" fmla="*/ 1255 w 2011"/>
                <a:gd name="T53" fmla="*/ 760 h 3449"/>
                <a:gd name="T54" fmla="*/ 1205 w 2011"/>
                <a:gd name="T55" fmla="*/ 829 h 3449"/>
                <a:gd name="T56" fmla="*/ 1350 w 2011"/>
                <a:gd name="T57" fmla="*/ 845 h 3449"/>
                <a:gd name="T58" fmla="*/ 1308 w 2011"/>
                <a:gd name="T59" fmla="*/ 881 h 3449"/>
                <a:gd name="T60" fmla="*/ 1308 w 2011"/>
                <a:gd name="T61" fmla="*/ 953 h 3449"/>
                <a:gd name="T62" fmla="*/ 1358 w 2011"/>
                <a:gd name="T63" fmla="*/ 951 h 3449"/>
                <a:gd name="T64" fmla="*/ 1319 w 2011"/>
                <a:gd name="T65" fmla="*/ 1061 h 3449"/>
                <a:gd name="T66" fmla="*/ 1324 w 2011"/>
                <a:gd name="T67" fmla="*/ 1115 h 3449"/>
                <a:gd name="T68" fmla="*/ 1283 w 2011"/>
                <a:gd name="T69" fmla="*/ 1185 h 3449"/>
                <a:gd name="T70" fmla="*/ 1257 w 2011"/>
                <a:gd name="T71" fmla="*/ 1226 h 3449"/>
                <a:gd name="T72" fmla="*/ 1285 w 2011"/>
                <a:gd name="T73" fmla="*/ 1267 h 3449"/>
                <a:gd name="T74" fmla="*/ 1314 w 2011"/>
                <a:gd name="T75" fmla="*/ 1311 h 3449"/>
                <a:gd name="T76" fmla="*/ 1363 w 2011"/>
                <a:gd name="T77" fmla="*/ 1376 h 3449"/>
                <a:gd name="T78" fmla="*/ 1438 w 2011"/>
                <a:gd name="T79" fmla="*/ 1413 h 3449"/>
                <a:gd name="T80" fmla="*/ 1494 w 2011"/>
                <a:gd name="T81" fmla="*/ 1379 h 3449"/>
                <a:gd name="T82" fmla="*/ 1513 w 2011"/>
                <a:gd name="T83" fmla="*/ 1471 h 3449"/>
                <a:gd name="T84" fmla="*/ 1605 w 2011"/>
                <a:gd name="T85" fmla="*/ 1474 h 3449"/>
                <a:gd name="T86" fmla="*/ 1584 w 2011"/>
                <a:gd name="T87" fmla="*/ 1525 h 3449"/>
                <a:gd name="T88" fmla="*/ 1618 w 2011"/>
                <a:gd name="T89" fmla="*/ 1559 h 3449"/>
                <a:gd name="T90" fmla="*/ 1644 w 2011"/>
                <a:gd name="T91" fmla="*/ 1602 h 3449"/>
                <a:gd name="T92" fmla="*/ 1700 w 2011"/>
                <a:gd name="T93" fmla="*/ 1594 h 3449"/>
                <a:gd name="T94" fmla="*/ 1729 w 2011"/>
                <a:gd name="T95" fmla="*/ 1535 h 3449"/>
                <a:gd name="T96" fmla="*/ 1794 w 2011"/>
                <a:gd name="T97" fmla="*/ 1574 h 3449"/>
                <a:gd name="T98" fmla="*/ 1808 w 2011"/>
                <a:gd name="T99" fmla="*/ 1711 h 3449"/>
                <a:gd name="T100" fmla="*/ 1870 w 2011"/>
                <a:gd name="T101" fmla="*/ 1688 h 3449"/>
                <a:gd name="T102" fmla="*/ 1839 w 2011"/>
                <a:gd name="T103" fmla="*/ 1844 h 3449"/>
                <a:gd name="T104" fmla="*/ 1446 w 2011"/>
                <a:gd name="T105" fmla="*/ 2092 h 3449"/>
                <a:gd name="T106" fmla="*/ 1654 w 2011"/>
                <a:gd name="T107" fmla="*/ 2103 h 3449"/>
                <a:gd name="T108" fmla="*/ 1974 w 2011"/>
                <a:gd name="T109" fmla="*/ 2105 h 3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11" h="3449">
                  <a:moveTo>
                    <a:pt x="1974" y="2106"/>
                  </a:moveTo>
                  <a:lnTo>
                    <a:pt x="1974" y="2106"/>
                  </a:lnTo>
                  <a:cubicBezTo>
                    <a:pt x="1903" y="2543"/>
                    <a:pt x="1782" y="2987"/>
                    <a:pt x="1602" y="3449"/>
                  </a:cubicBezTo>
                  <a:lnTo>
                    <a:pt x="0" y="3449"/>
                  </a:lnTo>
                  <a:lnTo>
                    <a:pt x="0" y="0"/>
                  </a:lnTo>
                  <a:lnTo>
                    <a:pt x="1972" y="0"/>
                  </a:lnTo>
                  <a:cubicBezTo>
                    <a:pt x="1988" y="113"/>
                    <a:pt x="1999" y="197"/>
                    <a:pt x="2011" y="309"/>
                  </a:cubicBezTo>
                  <a:cubicBezTo>
                    <a:pt x="2011" y="309"/>
                    <a:pt x="1977" y="320"/>
                    <a:pt x="1980" y="347"/>
                  </a:cubicBezTo>
                  <a:cubicBezTo>
                    <a:pt x="1984" y="378"/>
                    <a:pt x="1997" y="385"/>
                    <a:pt x="1997" y="385"/>
                  </a:cubicBezTo>
                  <a:lnTo>
                    <a:pt x="1982" y="392"/>
                  </a:lnTo>
                  <a:cubicBezTo>
                    <a:pt x="1982" y="392"/>
                    <a:pt x="1966" y="368"/>
                    <a:pt x="1966" y="369"/>
                  </a:cubicBezTo>
                  <a:cubicBezTo>
                    <a:pt x="1966" y="346"/>
                    <a:pt x="1976" y="311"/>
                    <a:pt x="1923" y="324"/>
                  </a:cubicBezTo>
                  <a:cubicBezTo>
                    <a:pt x="1904" y="365"/>
                    <a:pt x="1952" y="373"/>
                    <a:pt x="1939" y="401"/>
                  </a:cubicBezTo>
                  <a:cubicBezTo>
                    <a:pt x="1883" y="404"/>
                    <a:pt x="1923" y="359"/>
                    <a:pt x="1878" y="384"/>
                  </a:cubicBezTo>
                  <a:cubicBezTo>
                    <a:pt x="1881" y="371"/>
                    <a:pt x="1871" y="336"/>
                    <a:pt x="1857" y="339"/>
                  </a:cubicBezTo>
                  <a:cubicBezTo>
                    <a:pt x="1851" y="358"/>
                    <a:pt x="1836" y="391"/>
                    <a:pt x="1858" y="411"/>
                  </a:cubicBezTo>
                  <a:cubicBezTo>
                    <a:pt x="1851" y="416"/>
                    <a:pt x="1830" y="413"/>
                    <a:pt x="1825" y="406"/>
                  </a:cubicBezTo>
                  <a:cubicBezTo>
                    <a:pt x="1819" y="396"/>
                    <a:pt x="1840" y="379"/>
                    <a:pt x="1823" y="348"/>
                  </a:cubicBezTo>
                  <a:cubicBezTo>
                    <a:pt x="1771" y="371"/>
                    <a:pt x="1819" y="421"/>
                    <a:pt x="1776" y="440"/>
                  </a:cubicBezTo>
                  <a:cubicBezTo>
                    <a:pt x="1729" y="434"/>
                    <a:pt x="1803" y="394"/>
                    <a:pt x="1766" y="359"/>
                  </a:cubicBezTo>
                  <a:cubicBezTo>
                    <a:pt x="1723" y="369"/>
                    <a:pt x="1707" y="413"/>
                    <a:pt x="1724" y="439"/>
                  </a:cubicBezTo>
                  <a:cubicBezTo>
                    <a:pt x="1723" y="462"/>
                    <a:pt x="1705" y="474"/>
                    <a:pt x="1702" y="494"/>
                  </a:cubicBezTo>
                  <a:cubicBezTo>
                    <a:pt x="1681" y="491"/>
                    <a:pt x="1672" y="483"/>
                    <a:pt x="1670" y="475"/>
                  </a:cubicBezTo>
                  <a:cubicBezTo>
                    <a:pt x="1667" y="460"/>
                    <a:pt x="1708" y="453"/>
                    <a:pt x="1680" y="420"/>
                  </a:cubicBezTo>
                  <a:cubicBezTo>
                    <a:pt x="1635" y="427"/>
                    <a:pt x="1665" y="500"/>
                    <a:pt x="1629" y="461"/>
                  </a:cubicBezTo>
                  <a:cubicBezTo>
                    <a:pt x="1626" y="444"/>
                    <a:pt x="1614" y="429"/>
                    <a:pt x="1605" y="427"/>
                  </a:cubicBezTo>
                  <a:cubicBezTo>
                    <a:pt x="1588" y="439"/>
                    <a:pt x="1580" y="459"/>
                    <a:pt x="1591" y="476"/>
                  </a:cubicBezTo>
                  <a:lnTo>
                    <a:pt x="1609" y="499"/>
                  </a:lnTo>
                  <a:cubicBezTo>
                    <a:pt x="1607" y="499"/>
                    <a:pt x="1617" y="513"/>
                    <a:pt x="1615" y="512"/>
                  </a:cubicBezTo>
                  <a:cubicBezTo>
                    <a:pt x="1585" y="488"/>
                    <a:pt x="1545" y="471"/>
                    <a:pt x="1520" y="498"/>
                  </a:cubicBezTo>
                  <a:cubicBezTo>
                    <a:pt x="1523" y="523"/>
                    <a:pt x="1545" y="525"/>
                    <a:pt x="1579" y="533"/>
                  </a:cubicBezTo>
                  <a:cubicBezTo>
                    <a:pt x="1536" y="537"/>
                    <a:pt x="1527" y="552"/>
                    <a:pt x="1513" y="560"/>
                  </a:cubicBezTo>
                  <a:cubicBezTo>
                    <a:pt x="1508" y="532"/>
                    <a:pt x="1475" y="527"/>
                    <a:pt x="1444" y="523"/>
                  </a:cubicBezTo>
                  <a:cubicBezTo>
                    <a:pt x="1426" y="527"/>
                    <a:pt x="1415" y="515"/>
                    <a:pt x="1407" y="521"/>
                  </a:cubicBezTo>
                  <a:cubicBezTo>
                    <a:pt x="1420" y="553"/>
                    <a:pt x="1451" y="578"/>
                    <a:pt x="1490" y="586"/>
                  </a:cubicBezTo>
                  <a:cubicBezTo>
                    <a:pt x="1507" y="584"/>
                    <a:pt x="1509" y="584"/>
                    <a:pt x="1521" y="578"/>
                  </a:cubicBezTo>
                  <a:cubicBezTo>
                    <a:pt x="1544" y="588"/>
                    <a:pt x="1542" y="592"/>
                    <a:pt x="1548" y="608"/>
                  </a:cubicBezTo>
                  <a:cubicBezTo>
                    <a:pt x="1514" y="623"/>
                    <a:pt x="1487" y="604"/>
                    <a:pt x="1453" y="612"/>
                  </a:cubicBezTo>
                  <a:cubicBezTo>
                    <a:pt x="1453" y="614"/>
                    <a:pt x="1445" y="614"/>
                    <a:pt x="1444" y="611"/>
                  </a:cubicBezTo>
                  <a:cubicBezTo>
                    <a:pt x="1445" y="611"/>
                    <a:pt x="1440" y="603"/>
                    <a:pt x="1441" y="603"/>
                  </a:cubicBezTo>
                  <a:cubicBezTo>
                    <a:pt x="1426" y="575"/>
                    <a:pt x="1387" y="586"/>
                    <a:pt x="1366" y="592"/>
                  </a:cubicBezTo>
                  <a:cubicBezTo>
                    <a:pt x="1363" y="614"/>
                    <a:pt x="1386" y="632"/>
                    <a:pt x="1404" y="640"/>
                  </a:cubicBezTo>
                  <a:cubicBezTo>
                    <a:pt x="1429" y="649"/>
                    <a:pt x="1438" y="641"/>
                    <a:pt x="1438" y="641"/>
                  </a:cubicBezTo>
                  <a:lnTo>
                    <a:pt x="1448" y="632"/>
                  </a:lnTo>
                  <a:cubicBezTo>
                    <a:pt x="1459" y="672"/>
                    <a:pt x="1473" y="674"/>
                    <a:pt x="1494" y="690"/>
                  </a:cubicBezTo>
                  <a:cubicBezTo>
                    <a:pt x="1471" y="698"/>
                    <a:pt x="1462" y="705"/>
                    <a:pt x="1433" y="703"/>
                  </a:cubicBezTo>
                  <a:cubicBezTo>
                    <a:pt x="1400" y="652"/>
                    <a:pt x="1301" y="630"/>
                    <a:pt x="1305" y="654"/>
                  </a:cubicBezTo>
                  <a:cubicBezTo>
                    <a:pt x="1319" y="706"/>
                    <a:pt x="1392" y="719"/>
                    <a:pt x="1392" y="719"/>
                  </a:cubicBezTo>
                  <a:cubicBezTo>
                    <a:pt x="1392" y="719"/>
                    <a:pt x="1354" y="733"/>
                    <a:pt x="1360" y="746"/>
                  </a:cubicBezTo>
                  <a:cubicBezTo>
                    <a:pt x="1367" y="758"/>
                    <a:pt x="1417" y="766"/>
                    <a:pt x="1410" y="785"/>
                  </a:cubicBezTo>
                  <a:cubicBezTo>
                    <a:pt x="1358" y="762"/>
                    <a:pt x="1348" y="771"/>
                    <a:pt x="1383" y="817"/>
                  </a:cubicBezTo>
                  <a:cubicBezTo>
                    <a:pt x="1339" y="819"/>
                    <a:pt x="1349" y="772"/>
                    <a:pt x="1321" y="761"/>
                  </a:cubicBezTo>
                  <a:cubicBezTo>
                    <a:pt x="1301" y="775"/>
                    <a:pt x="1313" y="806"/>
                    <a:pt x="1313" y="806"/>
                  </a:cubicBezTo>
                  <a:cubicBezTo>
                    <a:pt x="1303" y="798"/>
                    <a:pt x="1277" y="754"/>
                    <a:pt x="1255" y="760"/>
                  </a:cubicBezTo>
                  <a:cubicBezTo>
                    <a:pt x="1248" y="765"/>
                    <a:pt x="1248" y="789"/>
                    <a:pt x="1265" y="805"/>
                  </a:cubicBezTo>
                  <a:cubicBezTo>
                    <a:pt x="1244" y="809"/>
                    <a:pt x="1210" y="806"/>
                    <a:pt x="1205" y="829"/>
                  </a:cubicBezTo>
                  <a:cubicBezTo>
                    <a:pt x="1239" y="855"/>
                    <a:pt x="1276" y="855"/>
                    <a:pt x="1329" y="849"/>
                  </a:cubicBezTo>
                  <a:cubicBezTo>
                    <a:pt x="1329" y="849"/>
                    <a:pt x="1339" y="848"/>
                    <a:pt x="1350" y="845"/>
                  </a:cubicBezTo>
                  <a:cubicBezTo>
                    <a:pt x="1360" y="842"/>
                    <a:pt x="1375" y="856"/>
                    <a:pt x="1375" y="856"/>
                  </a:cubicBezTo>
                  <a:cubicBezTo>
                    <a:pt x="1349" y="862"/>
                    <a:pt x="1360" y="870"/>
                    <a:pt x="1308" y="881"/>
                  </a:cubicBezTo>
                  <a:cubicBezTo>
                    <a:pt x="1274" y="897"/>
                    <a:pt x="1247" y="918"/>
                    <a:pt x="1247" y="953"/>
                  </a:cubicBezTo>
                  <a:cubicBezTo>
                    <a:pt x="1268" y="963"/>
                    <a:pt x="1294" y="973"/>
                    <a:pt x="1308" y="953"/>
                  </a:cubicBezTo>
                  <a:cubicBezTo>
                    <a:pt x="1331" y="920"/>
                    <a:pt x="1324" y="946"/>
                    <a:pt x="1340" y="945"/>
                  </a:cubicBezTo>
                  <a:lnTo>
                    <a:pt x="1358" y="951"/>
                  </a:lnTo>
                  <a:cubicBezTo>
                    <a:pt x="1344" y="986"/>
                    <a:pt x="1264" y="985"/>
                    <a:pt x="1279" y="1011"/>
                  </a:cubicBezTo>
                  <a:cubicBezTo>
                    <a:pt x="1295" y="1035"/>
                    <a:pt x="1319" y="1061"/>
                    <a:pt x="1319" y="1061"/>
                  </a:cubicBezTo>
                  <a:cubicBezTo>
                    <a:pt x="1319" y="1061"/>
                    <a:pt x="1263" y="1032"/>
                    <a:pt x="1247" y="1053"/>
                  </a:cubicBezTo>
                  <a:cubicBezTo>
                    <a:pt x="1232" y="1071"/>
                    <a:pt x="1265" y="1102"/>
                    <a:pt x="1324" y="1115"/>
                  </a:cubicBezTo>
                  <a:cubicBezTo>
                    <a:pt x="1304" y="1128"/>
                    <a:pt x="1233" y="1115"/>
                    <a:pt x="1276" y="1160"/>
                  </a:cubicBezTo>
                  <a:cubicBezTo>
                    <a:pt x="1225" y="1181"/>
                    <a:pt x="1242" y="1196"/>
                    <a:pt x="1283" y="1185"/>
                  </a:cubicBezTo>
                  <a:lnTo>
                    <a:pt x="1303" y="1188"/>
                  </a:lnTo>
                  <a:cubicBezTo>
                    <a:pt x="1291" y="1196"/>
                    <a:pt x="1254" y="1213"/>
                    <a:pt x="1257" y="1226"/>
                  </a:cubicBezTo>
                  <a:cubicBezTo>
                    <a:pt x="1259" y="1243"/>
                    <a:pt x="1300" y="1222"/>
                    <a:pt x="1307" y="1235"/>
                  </a:cubicBezTo>
                  <a:cubicBezTo>
                    <a:pt x="1310" y="1254"/>
                    <a:pt x="1287" y="1262"/>
                    <a:pt x="1285" y="1267"/>
                  </a:cubicBezTo>
                  <a:cubicBezTo>
                    <a:pt x="1314" y="1286"/>
                    <a:pt x="1331" y="1241"/>
                    <a:pt x="1358" y="1267"/>
                  </a:cubicBezTo>
                  <a:cubicBezTo>
                    <a:pt x="1348" y="1286"/>
                    <a:pt x="1305" y="1282"/>
                    <a:pt x="1314" y="1311"/>
                  </a:cubicBezTo>
                  <a:cubicBezTo>
                    <a:pt x="1330" y="1323"/>
                    <a:pt x="1357" y="1318"/>
                    <a:pt x="1373" y="1329"/>
                  </a:cubicBezTo>
                  <a:cubicBezTo>
                    <a:pt x="1373" y="1329"/>
                    <a:pt x="1351" y="1371"/>
                    <a:pt x="1363" y="1376"/>
                  </a:cubicBezTo>
                  <a:cubicBezTo>
                    <a:pt x="1386" y="1388"/>
                    <a:pt x="1408" y="1351"/>
                    <a:pt x="1416" y="1349"/>
                  </a:cubicBezTo>
                  <a:cubicBezTo>
                    <a:pt x="1410" y="1396"/>
                    <a:pt x="1450" y="1380"/>
                    <a:pt x="1438" y="1413"/>
                  </a:cubicBezTo>
                  <a:cubicBezTo>
                    <a:pt x="1438" y="1430"/>
                    <a:pt x="1436" y="1454"/>
                    <a:pt x="1454" y="1463"/>
                  </a:cubicBezTo>
                  <a:cubicBezTo>
                    <a:pt x="1491" y="1452"/>
                    <a:pt x="1495" y="1423"/>
                    <a:pt x="1494" y="1379"/>
                  </a:cubicBezTo>
                  <a:cubicBezTo>
                    <a:pt x="1494" y="1364"/>
                    <a:pt x="1537" y="1389"/>
                    <a:pt x="1537" y="1389"/>
                  </a:cubicBezTo>
                  <a:cubicBezTo>
                    <a:pt x="1563" y="1410"/>
                    <a:pt x="1492" y="1426"/>
                    <a:pt x="1513" y="1471"/>
                  </a:cubicBezTo>
                  <a:cubicBezTo>
                    <a:pt x="1573" y="1479"/>
                    <a:pt x="1573" y="1428"/>
                    <a:pt x="1621" y="1419"/>
                  </a:cubicBezTo>
                  <a:cubicBezTo>
                    <a:pt x="1643" y="1433"/>
                    <a:pt x="1612" y="1457"/>
                    <a:pt x="1605" y="1474"/>
                  </a:cubicBezTo>
                  <a:cubicBezTo>
                    <a:pt x="1575" y="1491"/>
                    <a:pt x="1538" y="1471"/>
                    <a:pt x="1509" y="1530"/>
                  </a:cubicBezTo>
                  <a:cubicBezTo>
                    <a:pt x="1551" y="1546"/>
                    <a:pt x="1570" y="1533"/>
                    <a:pt x="1584" y="1525"/>
                  </a:cubicBezTo>
                  <a:cubicBezTo>
                    <a:pt x="1597" y="1516"/>
                    <a:pt x="1596" y="1511"/>
                    <a:pt x="1606" y="1507"/>
                  </a:cubicBezTo>
                  <a:cubicBezTo>
                    <a:pt x="1607" y="1523"/>
                    <a:pt x="1603" y="1553"/>
                    <a:pt x="1618" y="1559"/>
                  </a:cubicBezTo>
                  <a:cubicBezTo>
                    <a:pt x="1632" y="1558"/>
                    <a:pt x="1633" y="1553"/>
                    <a:pt x="1645" y="1546"/>
                  </a:cubicBezTo>
                  <a:cubicBezTo>
                    <a:pt x="1657" y="1558"/>
                    <a:pt x="1626" y="1589"/>
                    <a:pt x="1644" y="1602"/>
                  </a:cubicBezTo>
                  <a:cubicBezTo>
                    <a:pt x="1661" y="1599"/>
                    <a:pt x="1667" y="1583"/>
                    <a:pt x="1667" y="1583"/>
                  </a:cubicBezTo>
                  <a:cubicBezTo>
                    <a:pt x="1677" y="1597"/>
                    <a:pt x="1689" y="1597"/>
                    <a:pt x="1700" y="1594"/>
                  </a:cubicBezTo>
                  <a:cubicBezTo>
                    <a:pt x="1706" y="1579"/>
                    <a:pt x="1707" y="1545"/>
                    <a:pt x="1688" y="1533"/>
                  </a:cubicBezTo>
                  <a:cubicBezTo>
                    <a:pt x="1697" y="1522"/>
                    <a:pt x="1720" y="1543"/>
                    <a:pt x="1729" y="1535"/>
                  </a:cubicBezTo>
                  <a:cubicBezTo>
                    <a:pt x="1748" y="1557"/>
                    <a:pt x="1707" y="1600"/>
                    <a:pt x="1737" y="1618"/>
                  </a:cubicBezTo>
                  <a:cubicBezTo>
                    <a:pt x="1766" y="1615"/>
                    <a:pt x="1765" y="1586"/>
                    <a:pt x="1794" y="1574"/>
                  </a:cubicBezTo>
                  <a:cubicBezTo>
                    <a:pt x="1789" y="1604"/>
                    <a:pt x="1824" y="1626"/>
                    <a:pt x="1779" y="1648"/>
                  </a:cubicBezTo>
                  <a:cubicBezTo>
                    <a:pt x="1779" y="1677"/>
                    <a:pt x="1834" y="1669"/>
                    <a:pt x="1808" y="1711"/>
                  </a:cubicBezTo>
                  <a:cubicBezTo>
                    <a:pt x="1818" y="1728"/>
                    <a:pt x="1831" y="1721"/>
                    <a:pt x="1843" y="1718"/>
                  </a:cubicBezTo>
                  <a:lnTo>
                    <a:pt x="1870" y="1688"/>
                  </a:lnTo>
                  <a:cubicBezTo>
                    <a:pt x="1862" y="1712"/>
                    <a:pt x="1860" y="1750"/>
                    <a:pt x="1867" y="1777"/>
                  </a:cubicBezTo>
                  <a:cubicBezTo>
                    <a:pt x="1858" y="1800"/>
                    <a:pt x="1879" y="1825"/>
                    <a:pt x="1839" y="1844"/>
                  </a:cubicBezTo>
                  <a:cubicBezTo>
                    <a:pt x="1828" y="1900"/>
                    <a:pt x="1827" y="1956"/>
                    <a:pt x="1763" y="1992"/>
                  </a:cubicBezTo>
                  <a:cubicBezTo>
                    <a:pt x="1726" y="2060"/>
                    <a:pt x="1497" y="2024"/>
                    <a:pt x="1446" y="2092"/>
                  </a:cubicBezTo>
                  <a:cubicBezTo>
                    <a:pt x="1459" y="2104"/>
                    <a:pt x="1576" y="2100"/>
                    <a:pt x="1591" y="2096"/>
                  </a:cubicBezTo>
                  <a:cubicBezTo>
                    <a:pt x="1613" y="2085"/>
                    <a:pt x="1631" y="2104"/>
                    <a:pt x="1654" y="2103"/>
                  </a:cubicBezTo>
                  <a:cubicBezTo>
                    <a:pt x="1705" y="2103"/>
                    <a:pt x="1767" y="2086"/>
                    <a:pt x="1809" y="2103"/>
                  </a:cubicBezTo>
                  <a:cubicBezTo>
                    <a:pt x="1869" y="2103"/>
                    <a:pt x="1920" y="2105"/>
                    <a:pt x="1974" y="2105"/>
                  </a:cubicBezTo>
                  <a:lnTo>
                    <a:pt x="1974" y="2106"/>
                  </a:lnTo>
                  <a:close/>
                </a:path>
              </a:pathLst>
            </a:custGeom>
            <a:solidFill>
              <a:srgbClr val="2F4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4" name="Freeform 29"/>
            <p:cNvSpPr>
              <a:spLocks noChangeAspect="1" noEditPoints="1"/>
            </p:cNvSpPr>
            <p:nvPr/>
          </p:nvSpPr>
          <p:spPr bwMode="auto">
            <a:xfrm>
              <a:off x="3235" y="2758"/>
              <a:ext cx="581" cy="570"/>
            </a:xfrm>
            <a:custGeom>
              <a:avLst/>
              <a:gdLst>
                <a:gd name="T0" fmla="*/ 321 w 639"/>
                <a:gd name="T1" fmla="*/ 621 h 621"/>
                <a:gd name="T2" fmla="*/ 321 w 639"/>
                <a:gd name="T3" fmla="*/ 621 h 621"/>
                <a:gd name="T4" fmla="*/ 639 w 639"/>
                <a:gd name="T5" fmla="*/ 307 h 621"/>
                <a:gd name="T6" fmla="*/ 321 w 639"/>
                <a:gd name="T7" fmla="*/ 0 h 621"/>
                <a:gd name="T8" fmla="*/ 0 w 639"/>
                <a:gd name="T9" fmla="*/ 307 h 621"/>
                <a:gd name="T10" fmla="*/ 321 w 639"/>
                <a:gd name="T11" fmla="*/ 621 h 621"/>
                <a:gd name="T12" fmla="*/ 321 w 639"/>
                <a:gd name="T13" fmla="*/ 621 h 621"/>
                <a:gd name="T14" fmla="*/ 162 w 639"/>
                <a:gd name="T15" fmla="*/ 307 h 621"/>
                <a:gd name="T16" fmla="*/ 162 w 639"/>
                <a:gd name="T17" fmla="*/ 307 h 621"/>
                <a:gd name="T18" fmla="*/ 321 w 639"/>
                <a:gd name="T19" fmla="*/ 125 h 621"/>
                <a:gd name="T20" fmla="*/ 477 w 639"/>
                <a:gd name="T21" fmla="*/ 307 h 621"/>
                <a:gd name="T22" fmla="*/ 321 w 639"/>
                <a:gd name="T23" fmla="*/ 495 h 621"/>
                <a:gd name="T24" fmla="*/ 162 w 639"/>
                <a:gd name="T25" fmla="*/ 30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9" h="621">
                  <a:moveTo>
                    <a:pt x="321" y="621"/>
                  </a:moveTo>
                  <a:lnTo>
                    <a:pt x="321" y="621"/>
                  </a:lnTo>
                  <a:cubicBezTo>
                    <a:pt x="512" y="621"/>
                    <a:pt x="639" y="480"/>
                    <a:pt x="639" y="307"/>
                  </a:cubicBezTo>
                  <a:cubicBezTo>
                    <a:pt x="639" y="124"/>
                    <a:pt x="511" y="0"/>
                    <a:pt x="321" y="0"/>
                  </a:cubicBezTo>
                  <a:cubicBezTo>
                    <a:pt x="130" y="0"/>
                    <a:pt x="0" y="121"/>
                    <a:pt x="0" y="307"/>
                  </a:cubicBezTo>
                  <a:cubicBezTo>
                    <a:pt x="0" y="489"/>
                    <a:pt x="132" y="621"/>
                    <a:pt x="321" y="621"/>
                  </a:cubicBezTo>
                  <a:lnTo>
                    <a:pt x="321" y="621"/>
                  </a:lnTo>
                  <a:close/>
                  <a:moveTo>
                    <a:pt x="162" y="307"/>
                  </a:moveTo>
                  <a:lnTo>
                    <a:pt x="162" y="307"/>
                  </a:lnTo>
                  <a:cubicBezTo>
                    <a:pt x="162" y="198"/>
                    <a:pt x="214" y="125"/>
                    <a:pt x="321" y="125"/>
                  </a:cubicBezTo>
                  <a:cubicBezTo>
                    <a:pt x="425" y="125"/>
                    <a:pt x="477" y="192"/>
                    <a:pt x="477" y="307"/>
                  </a:cubicBezTo>
                  <a:cubicBezTo>
                    <a:pt x="477" y="413"/>
                    <a:pt x="426" y="495"/>
                    <a:pt x="321" y="495"/>
                  </a:cubicBezTo>
                  <a:cubicBezTo>
                    <a:pt x="220" y="495"/>
                    <a:pt x="162" y="415"/>
                    <a:pt x="162" y="3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5" name="Freeform 30"/>
            <p:cNvSpPr>
              <a:spLocks noChangeAspect="1"/>
            </p:cNvSpPr>
            <p:nvPr/>
          </p:nvSpPr>
          <p:spPr bwMode="auto">
            <a:xfrm>
              <a:off x="3892" y="2758"/>
              <a:ext cx="409" cy="570"/>
            </a:xfrm>
            <a:custGeom>
              <a:avLst/>
              <a:gdLst>
                <a:gd name="T0" fmla="*/ 377 w 441"/>
                <a:gd name="T1" fmla="*/ 128 h 621"/>
                <a:gd name="T2" fmla="*/ 377 w 441"/>
                <a:gd name="T3" fmla="*/ 128 h 621"/>
                <a:gd name="T4" fmla="*/ 270 w 441"/>
                <a:gd name="T5" fmla="*/ 114 h 621"/>
                <a:gd name="T6" fmla="*/ 163 w 441"/>
                <a:gd name="T7" fmla="*/ 160 h 621"/>
                <a:gd name="T8" fmla="*/ 290 w 441"/>
                <a:gd name="T9" fmla="*/ 260 h 621"/>
                <a:gd name="T10" fmla="*/ 441 w 441"/>
                <a:gd name="T11" fmla="*/ 443 h 621"/>
                <a:gd name="T12" fmla="*/ 187 w 441"/>
                <a:gd name="T13" fmla="*/ 621 h 621"/>
                <a:gd name="T14" fmla="*/ 11 w 441"/>
                <a:gd name="T15" fmla="*/ 594 h 621"/>
                <a:gd name="T16" fmla="*/ 11 w 441"/>
                <a:gd name="T17" fmla="*/ 469 h 621"/>
                <a:gd name="T18" fmla="*/ 193 w 441"/>
                <a:gd name="T19" fmla="*/ 506 h 621"/>
                <a:gd name="T20" fmla="*/ 279 w 441"/>
                <a:gd name="T21" fmla="*/ 448 h 621"/>
                <a:gd name="T22" fmla="*/ 153 w 441"/>
                <a:gd name="T23" fmla="*/ 349 h 621"/>
                <a:gd name="T24" fmla="*/ 0 w 441"/>
                <a:gd name="T25" fmla="*/ 160 h 621"/>
                <a:gd name="T26" fmla="*/ 243 w 441"/>
                <a:gd name="T27" fmla="*/ 0 h 621"/>
                <a:gd name="T28" fmla="*/ 377 w 441"/>
                <a:gd name="T29" fmla="*/ 10 h 621"/>
                <a:gd name="T30" fmla="*/ 377 w 441"/>
                <a:gd name="T31" fmla="*/ 128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1" h="621">
                  <a:moveTo>
                    <a:pt x="377" y="128"/>
                  </a:moveTo>
                  <a:lnTo>
                    <a:pt x="377" y="128"/>
                  </a:lnTo>
                  <a:cubicBezTo>
                    <a:pt x="341" y="122"/>
                    <a:pt x="306" y="114"/>
                    <a:pt x="270" y="114"/>
                  </a:cubicBezTo>
                  <a:cubicBezTo>
                    <a:pt x="207" y="114"/>
                    <a:pt x="163" y="129"/>
                    <a:pt x="163" y="160"/>
                  </a:cubicBezTo>
                  <a:cubicBezTo>
                    <a:pt x="163" y="195"/>
                    <a:pt x="223" y="224"/>
                    <a:pt x="290" y="260"/>
                  </a:cubicBezTo>
                  <a:cubicBezTo>
                    <a:pt x="353" y="294"/>
                    <a:pt x="441" y="340"/>
                    <a:pt x="441" y="443"/>
                  </a:cubicBezTo>
                  <a:cubicBezTo>
                    <a:pt x="441" y="557"/>
                    <a:pt x="340" y="621"/>
                    <a:pt x="187" y="621"/>
                  </a:cubicBezTo>
                  <a:cubicBezTo>
                    <a:pt x="117" y="621"/>
                    <a:pt x="69" y="607"/>
                    <a:pt x="11" y="594"/>
                  </a:cubicBezTo>
                  <a:lnTo>
                    <a:pt x="11" y="469"/>
                  </a:lnTo>
                  <a:cubicBezTo>
                    <a:pt x="56" y="482"/>
                    <a:pt x="128" y="506"/>
                    <a:pt x="193" y="506"/>
                  </a:cubicBezTo>
                  <a:cubicBezTo>
                    <a:pt x="236" y="506"/>
                    <a:pt x="279" y="487"/>
                    <a:pt x="279" y="448"/>
                  </a:cubicBezTo>
                  <a:cubicBezTo>
                    <a:pt x="279" y="412"/>
                    <a:pt x="227" y="391"/>
                    <a:pt x="153" y="349"/>
                  </a:cubicBezTo>
                  <a:cubicBezTo>
                    <a:pt x="86" y="316"/>
                    <a:pt x="0" y="247"/>
                    <a:pt x="0" y="160"/>
                  </a:cubicBezTo>
                  <a:cubicBezTo>
                    <a:pt x="0" y="57"/>
                    <a:pt x="104" y="0"/>
                    <a:pt x="243" y="0"/>
                  </a:cubicBezTo>
                  <a:cubicBezTo>
                    <a:pt x="288" y="0"/>
                    <a:pt x="333" y="4"/>
                    <a:pt x="377" y="10"/>
                  </a:cubicBezTo>
                  <a:lnTo>
                    <a:pt x="377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6" name="Freeform 31"/>
            <p:cNvSpPr>
              <a:spLocks noChangeAspect="1"/>
            </p:cNvSpPr>
            <p:nvPr/>
          </p:nvSpPr>
          <p:spPr bwMode="auto">
            <a:xfrm>
              <a:off x="1772" y="2564"/>
              <a:ext cx="215" cy="743"/>
            </a:xfrm>
            <a:custGeom>
              <a:avLst/>
              <a:gdLst>
                <a:gd name="T0" fmla="*/ 18 w 229"/>
                <a:gd name="T1" fmla="*/ 817 h 817"/>
                <a:gd name="T2" fmla="*/ 18 w 229"/>
                <a:gd name="T3" fmla="*/ 817 h 817"/>
                <a:gd name="T4" fmla="*/ 24 w 229"/>
                <a:gd name="T5" fmla="*/ 606 h 817"/>
                <a:gd name="T6" fmla="*/ 24 w 229"/>
                <a:gd name="T7" fmla="*/ 287 h 817"/>
                <a:gd name="T8" fmla="*/ 0 w 229"/>
                <a:gd name="T9" fmla="*/ 0 h 817"/>
                <a:gd name="T10" fmla="*/ 211 w 229"/>
                <a:gd name="T11" fmla="*/ 0 h 817"/>
                <a:gd name="T12" fmla="*/ 205 w 229"/>
                <a:gd name="T13" fmla="*/ 232 h 817"/>
                <a:gd name="T14" fmla="*/ 205 w 229"/>
                <a:gd name="T15" fmla="*/ 530 h 817"/>
                <a:gd name="T16" fmla="*/ 229 w 229"/>
                <a:gd name="T17" fmla="*/ 817 h 817"/>
                <a:gd name="T18" fmla="*/ 18 w 229"/>
                <a:gd name="T19" fmla="*/ 817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817">
                  <a:moveTo>
                    <a:pt x="18" y="817"/>
                  </a:moveTo>
                  <a:lnTo>
                    <a:pt x="18" y="817"/>
                  </a:lnTo>
                  <a:cubicBezTo>
                    <a:pt x="22" y="750"/>
                    <a:pt x="24" y="699"/>
                    <a:pt x="24" y="606"/>
                  </a:cubicBezTo>
                  <a:lnTo>
                    <a:pt x="24" y="287"/>
                  </a:lnTo>
                  <a:cubicBezTo>
                    <a:pt x="24" y="172"/>
                    <a:pt x="17" y="85"/>
                    <a:pt x="0" y="0"/>
                  </a:cubicBezTo>
                  <a:lnTo>
                    <a:pt x="211" y="0"/>
                  </a:lnTo>
                  <a:cubicBezTo>
                    <a:pt x="211" y="59"/>
                    <a:pt x="205" y="140"/>
                    <a:pt x="205" y="232"/>
                  </a:cubicBezTo>
                  <a:lnTo>
                    <a:pt x="205" y="530"/>
                  </a:lnTo>
                  <a:cubicBezTo>
                    <a:pt x="205" y="614"/>
                    <a:pt x="218" y="739"/>
                    <a:pt x="229" y="817"/>
                  </a:cubicBezTo>
                  <a:lnTo>
                    <a:pt x="18" y="8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7" name="Freeform 32"/>
            <p:cNvSpPr>
              <a:spLocks noChangeAspect="1" noEditPoints="1"/>
            </p:cNvSpPr>
            <p:nvPr/>
          </p:nvSpPr>
          <p:spPr bwMode="auto">
            <a:xfrm>
              <a:off x="2095" y="2758"/>
              <a:ext cx="602" cy="785"/>
            </a:xfrm>
            <a:custGeom>
              <a:avLst/>
              <a:gdLst>
                <a:gd name="T0" fmla="*/ 210 w 662"/>
                <a:gd name="T1" fmla="*/ 851 h 863"/>
                <a:gd name="T2" fmla="*/ 210 w 662"/>
                <a:gd name="T3" fmla="*/ 851 h 863"/>
                <a:gd name="T4" fmla="*/ 198 w 662"/>
                <a:gd name="T5" fmla="*/ 632 h 863"/>
                <a:gd name="T6" fmla="*/ 198 w 662"/>
                <a:gd name="T7" fmla="*/ 564 h 863"/>
                <a:gd name="T8" fmla="*/ 385 w 662"/>
                <a:gd name="T9" fmla="*/ 621 h 863"/>
                <a:gd name="T10" fmla="*/ 662 w 662"/>
                <a:gd name="T11" fmla="*/ 322 h 863"/>
                <a:gd name="T12" fmla="*/ 378 w 662"/>
                <a:gd name="T13" fmla="*/ 0 h 863"/>
                <a:gd name="T14" fmla="*/ 174 w 662"/>
                <a:gd name="T15" fmla="*/ 98 h 863"/>
                <a:gd name="T16" fmla="*/ 153 w 662"/>
                <a:gd name="T17" fmla="*/ 15 h 863"/>
                <a:gd name="T18" fmla="*/ 0 w 662"/>
                <a:gd name="T19" fmla="*/ 26 h 863"/>
                <a:gd name="T20" fmla="*/ 36 w 662"/>
                <a:gd name="T21" fmla="*/ 323 h 863"/>
                <a:gd name="T22" fmla="*/ 36 w 662"/>
                <a:gd name="T23" fmla="*/ 564 h 863"/>
                <a:gd name="T24" fmla="*/ 12 w 662"/>
                <a:gd name="T25" fmla="*/ 863 h 863"/>
                <a:gd name="T26" fmla="*/ 210 w 662"/>
                <a:gd name="T27" fmla="*/ 851 h 863"/>
                <a:gd name="T28" fmla="*/ 210 w 662"/>
                <a:gd name="T29" fmla="*/ 851 h 863"/>
                <a:gd name="T30" fmla="*/ 186 w 662"/>
                <a:gd name="T31" fmla="*/ 323 h 863"/>
                <a:gd name="T32" fmla="*/ 186 w 662"/>
                <a:gd name="T33" fmla="*/ 323 h 863"/>
                <a:gd name="T34" fmla="*/ 338 w 662"/>
                <a:gd name="T35" fmla="*/ 125 h 863"/>
                <a:gd name="T36" fmla="*/ 500 w 662"/>
                <a:gd name="T37" fmla="*/ 323 h 863"/>
                <a:gd name="T38" fmla="*/ 345 w 662"/>
                <a:gd name="T39" fmla="*/ 495 h 863"/>
                <a:gd name="T40" fmla="*/ 186 w 662"/>
                <a:gd name="T41" fmla="*/ 323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2" h="863">
                  <a:moveTo>
                    <a:pt x="210" y="851"/>
                  </a:moveTo>
                  <a:lnTo>
                    <a:pt x="210" y="851"/>
                  </a:lnTo>
                  <a:cubicBezTo>
                    <a:pt x="198" y="763"/>
                    <a:pt x="198" y="664"/>
                    <a:pt x="198" y="632"/>
                  </a:cubicBezTo>
                  <a:lnTo>
                    <a:pt x="198" y="564"/>
                  </a:lnTo>
                  <a:cubicBezTo>
                    <a:pt x="242" y="589"/>
                    <a:pt x="288" y="621"/>
                    <a:pt x="385" y="621"/>
                  </a:cubicBezTo>
                  <a:cubicBezTo>
                    <a:pt x="550" y="621"/>
                    <a:pt x="662" y="495"/>
                    <a:pt x="662" y="322"/>
                  </a:cubicBezTo>
                  <a:cubicBezTo>
                    <a:pt x="662" y="134"/>
                    <a:pt x="546" y="0"/>
                    <a:pt x="378" y="0"/>
                  </a:cubicBezTo>
                  <a:cubicBezTo>
                    <a:pt x="261" y="0"/>
                    <a:pt x="213" y="56"/>
                    <a:pt x="174" y="98"/>
                  </a:cubicBezTo>
                  <a:cubicBezTo>
                    <a:pt x="166" y="67"/>
                    <a:pt x="162" y="41"/>
                    <a:pt x="153" y="15"/>
                  </a:cubicBezTo>
                  <a:lnTo>
                    <a:pt x="0" y="26"/>
                  </a:lnTo>
                  <a:cubicBezTo>
                    <a:pt x="19" y="127"/>
                    <a:pt x="36" y="220"/>
                    <a:pt x="36" y="323"/>
                  </a:cubicBezTo>
                  <a:lnTo>
                    <a:pt x="36" y="564"/>
                  </a:lnTo>
                  <a:cubicBezTo>
                    <a:pt x="36" y="648"/>
                    <a:pt x="18" y="808"/>
                    <a:pt x="12" y="863"/>
                  </a:cubicBezTo>
                  <a:lnTo>
                    <a:pt x="210" y="851"/>
                  </a:lnTo>
                  <a:lnTo>
                    <a:pt x="210" y="851"/>
                  </a:lnTo>
                  <a:close/>
                  <a:moveTo>
                    <a:pt x="186" y="323"/>
                  </a:moveTo>
                  <a:lnTo>
                    <a:pt x="186" y="323"/>
                  </a:lnTo>
                  <a:cubicBezTo>
                    <a:pt x="186" y="206"/>
                    <a:pt x="236" y="125"/>
                    <a:pt x="338" y="125"/>
                  </a:cubicBezTo>
                  <a:cubicBezTo>
                    <a:pt x="433" y="125"/>
                    <a:pt x="500" y="207"/>
                    <a:pt x="500" y="323"/>
                  </a:cubicBezTo>
                  <a:cubicBezTo>
                    <a:pt x="500" y="426"/>
                    <a:pt x="448" y="495"/>
                    <a:pt x="345" y="495"/>
                  </a:cubicBezTo>
                  <a:cubicBezTo>
                    <a:pt x="244" y="495"/>
                    <a:pt x="186" y="437"/>
                    <a:pt x="186" y="3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8" name="Freeform 33"/>
            <p:cNvSpPr>
              <a:spLocks noChangeAspect="1"/>
            </p:cNvSpPr>
            <p:nvPr/>
          </p:nvSpPr>
          <p:spPr bwMode="auto">
            <a:xfrm>
              <a:off x="2773" y="2758"/>
              <a:ext cx="398" cy="570"/>
            </a:xfrm>
            <a:custGeom>
              <a:avLst/>
              <a:gdLst>
                <a:gd name="T0" fmla="*/ 364 w 440"/>
                <a:gd name="T1" fmla="*/ 126 h 621"/>
                <a:gd name="T2" fmla="*/ 364 w 440"/>
                <a:gd name="T3" fmla="*/ 126 h 621"/>
                <a:gd name="T4" fmla="*/ 270 w 440"/>
                <a:gd name="T5" fmla="*/ 114 h 621"/>
                <a:gd name="T6" fmla="*/ 162 w 440"/>
                <a:gd name="T7" fmla="*/ 160 h 621"/>
                <a:gd name="T8" fmla="*/ 289 w 440"/>
                <a:gd name="T9" fmla="*/ 260 h 621"/>
                <a:gd name="T10" fmla="*/ 440 w 440"/>
                <a:gd name="T11" fmla="*/ 443 h 621"/>
                <a:gd name="T12" fmla="*/ 186 w 440"/>
                <a:gd name="T13" fmla="*/ 621 h 621"/>
                <a:gd name="T14" fmla="*/ 11 w 440"/>
                <a:gd name="T15" fmla="*/ 594 h 621"/>
                <a:gd name="T16" fmla="*/ 11 w 440"/>
                <a:gd name="T17" fmla="*/ 469 h 621"/>
                <a:gd name="T18" fmla="*/ 192 w 440"/>
                <a:gd name="T19" fmla="*/ 506 h 621"/>
                <a:gd name="T20" fmla="*/ 278 w 440"/>
                <a:gd name="T21" fmla="*/ 448 h 621"/>
                <a:gd name="T22" fmla="*/ 152 w 440"/>
                <a:gd name="T23" fmla="*/ 349 h 621"/>
                <a:gd name="T24" fmla="*/ 0 w 440"/>
                <a:gd name="T25" fmla="*/ 160 h 621"/>
                <a:gd name="T26" fmla="*/ 242 w 440"/>
                <a:gd name="T27" fmla="*/ 0 h 621"/>
                <a:gd name="T28" fmla="*/ 387 w 440"/>
                <a:gd name="T29" fmla="*/ 12 h 621"/>
                <a:gd name="T30" fmla="*/ 364 w 440"/>
                <a:gd name="T31" fmla="*/ 12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0" h="621">
                  <a:moveTo>
                    <a:pt x="364" y="126"/>
                  </a:moveTo>
                  <a:lnTo>
                    <a:pt x="364" y="126"/>
                  </a:lnTo>
                  <a:cubicBezTo>
                    <a:pt x="328" y="120"/>
                    <a:pt x="306" y="114"/>
                    <a:pt x="270" y="114"/>
                  </a:cubicBezTo>
                  <a:cubicBezTo>
                    <a:pt x="206" y="114"/>
                    <a:pt x="162" y="129"/>
                    <a:pt x="162" y="160"/>
                  </a:cubicBezTo>
                  <a:cubicBezTo>
                    <a:pt x="162" y="195"/>
                    <a:pt x="222" y="224"/>
                    <a:pt x="289" y="260"/>
                  </a:cubicBezTo>
                  <a:cubicBezTo>
                    <a:pt x="353" y="294"/>
                    <a:pt x="440" y="340"/>
                    <a:pt x="440" y="443"/>
                  </a:cubicBezTo>
                  <a:cubicBezTo>
                    <a:pt x="440" y="557"/>
                    <a:pt x="339" y="621"/>
                    <a:pt x="186" y="621"/>
                  </a:cubicBezTo>
                  <a:cubicBezTo>
                    <a:pt x="116" y="621"/>
                    <a:pt x="68" y="607"/>
                    <a:pt x="11" y="594"/>
                  </a:cubicBezTo>
                  <a:lnTo>
                    <a:pt x="11" y="469"/>
                  </a:lnTo>
                  <a:cubicBezTo>
                    <a:pt x="55" y="482"/>
                    <a:pt x="127" y="506"/>
                    <a:pt x="192" y="506"/>
                  </a:cubicBezTo>
                  <a:cubicBezTo>
                    <a:pt x="235" y="506"/>
                    <a:pt x="278" y="487"/>
                    <a:pt x="278" y="448"/>
                  </a:cubicBezTo>
                  <a:cubicBezTo>
                    <a:pt x="278" y="412"/>
                    <a:pt x="227" y="391"/>
                    <a:pt x="152" y="349"/>
                  </a:cubicBezTo>
                  <a:cubicBezTo>
                    <a:pt x="85" y="316"/>
                    <a:pt x="0" y="247"/>
                    <a:pt x="0" y="160"/>
                  </a:cubicBezTo>
                  <a:cubicBezTo>
                    <a:pt x="0" y="57"/>
                    <a:pt x="103" y="0"/>
                    <a:pt x="242" y="0"/>
                  </a:cubicBezTo>
                  <a:cubicBezTo>
                    <a:pt x="288" y="0"/>
                    <a:pt x="342" y="6"/>
                    <a:pt x="387" y="12"/>
                  </a:cubicBezTo>
                  <a:lnTo>
                    <a:pt x="364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1118402" y="211134"/>
            <a:ext cx="10883100" cy="36933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>
              <a:lnSpc>
                <a:spcPct val="90000"/>
              </a:lnSpc>
              <a:defRPr sz="2667" b="1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1"/>
          </p:nvPr>
        </p:nvSpPr>
        <p:spPr>
          <a:xfrm>
            <a:off x="470400" y="979200"/>
            <a:ext cx="10320000" cy="5490000"/>
          </a:xfrm>
          <a:prstGeom prst="rect">
            <a:avLst/>
          </a:prstGeom>
        </p:spPr>
        <p:txBody>
          <a:bodyPr lIns="0" tIns="0" rIns="0" bIns="0"/>
          <a:lstStyle>
            <a:lvl1pPr marL="243411" indent="-243411">
              <a:lnSpc>
                <a:spcPct val="90000"/>
              </a:lnSpc>
              <a:spcBef>
                <a:spcPts val="1067"/>
              </a:spcBef>
              <a:buFont typeface="Wingdings" pitchFamily="2" charset="2"/>
              <a:buChar char="§"/>
              <a:defRPr sz="2400"/>
            </a:lvl1pPr>
            <a:lvl2pPr marL="719649" indent="-366175">
              <a:lnSpc>
                <a:spcPct val="90000"/>
              </a:lnSpc>
              <a:spcBef>
                <a:spcPts val="1067"/>
              </a:spcBef>
              <a:buClr>
                <a:schemeClr val="tx1"/>
              </a:buClr>
              <a:buFont typeface="Wingdings" pitchFamily="2" charset="2"/>
              <a:buChar char="ð"/>
              <a:defRPr sz="2133"/>
            </a:lvl2pPr>
            <a:lvl3pPr marL="1073124" indent="-232828">
              <a:lnSpc>
                <a:spcPct val="90000"/>
              </a:lnSpc>
              <a:spcBef>
                <a:spcPts val="1067"/>
              </a:spcBef>
              <a:buClr>
                <a:schemeClr val="tx1"/>
              </a:buClr>
              <a:buFont typeface="Calibri" pitchFamily="34" charset="0"/>
              <a:buChar char="─"/>
              <a:defRPr sz="1867"/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759352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819020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112775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7425183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2" y="1685925"/>
            <a:ext cx="5276849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3001" y="1685925"/>
            <a:ext cx="5278967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139532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934238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020420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009226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7369305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024921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42" Type="http://schemas.openxmlformats.org/officeDocument/2006/relationships/slideLayout" Target="../slideLayouts/slideLayout77.xml"/><Relationship Id="rId47" Type="http://schemas.openxmlformats.org/officeDocument/2006/relationships/slideLayout" Target="../slideLayouts/slideLayout82.xml"/><Relationship Id="rId50" Type="http://schemas.openxmlformats.org/officeDocument/2006/relationships/slideLayout" Target="../slideLayouts/slideLayout85.xml"/><Relationship Id="rId55" Type="http://schemas.openxmlformats.org/officeDocument/2006/relationships/slideLayout" Target="../slideLayouts/slideLayout90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40" Type="http://schemas.openxmlformats.org/officeDocument/2006/relationships/slideLayout" Target="../slideLayouts/slideLayout75.xml"/><Relationship Id="rId45" Type="http://schemas.openxmlformats.org/officeDocument/2006/relationships/slideLayout" Target="../slideLayouts/slideLayout80.xml"/><Relationship Id="rId53" Type="http://schemas.openxmlformats.org/officeDocument/2006/relationships/slideLayout" Target="../slideLayouts/slideLayout88.xml"/><Relationship Id="rId58" Type="http://schemas.openxmlformats.org/officeDocument/2006/relationships/image" Target="../media/image9.png"/><Relationship Id="rId5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43" Type="http://schemas.openxmlformats.org/officeDocument/2006/relationships/slideLayout" Target="../slideLayouts/slideLayout78.xml"/><Relationship Id="rId48" Type="http://schemas.openxmlformats.org/officeDocument/2006/relationships/slideLayout" Target="../slideLayouts/slideLayout83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43.xml"/><Relationship Id="rId51" Type="http://schemas.openxmlformats.org/officeDocument/2006/relationships/slideLayout" Target="../slideLayouts/slideLayout86.xml"/><Relationship Id="rId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4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76.xml"/><Relationship Id="rId54" Type="http://schemas.openxmlformats.org/officeDocument/2006/relationships/slideLayout" Target="../slideLayouts/slideLayout89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49" Type="http://schemas.openxmlformats.org/officeDocument/2006/relationships/slideLayout" Target="../slideLayouts/slideLayout84.xml"/><Relationship Id="rId57" Type="http://schemas.openxmlformats.org/officeDocument/2006/relationships/image" Target="../media/image8.png"/><Relationship Id="rId10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6.xml"/><Relationship Id="rId44" Type="http://schemas.openxmlformats.org/officeDocument/2006/relationships/slideLayout" Target="../slideLayouts/slideLayout79.xml"/><Relationship Id="rId52" Type="http://schemas.openxmlformats.org/officeDocument/2006/relationships/slideLayout" Target="../slideLayouts/slideLayout8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image" Target="../media/image13.emf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968" y="6375521"/>
            <a:ext cx="1187903" cy="19540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270" b="0">
                <a:solidFill>
                  <a:schemeClr val="tx2"/>
                </a:solidFill>
              </a:defRPr>
            </a:lvl1pPr>
          </a:lstStyle>
          <a:p>
            <a:fld id="{D34AE20F-330F-454C-9011-43B717E650F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7360" y="302442"/>
            <a:ext cx="10244863" cy="32381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2675" y="1304503"/>
            <a:ext cx="11368461" cy="48991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412675" y="6179208"/>
            <a:ext cx="11368461" cy="0"/>
          </a:xfrm>
          <a:prstGeom prst="line">
            <a:avLst/>
          </a:pr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97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hf hdr="0" ftr="0" dt="0"/>
  <p:txStyles>
    <p:titleStyle>
      <a:lvl1pPr algn="l" defTabSz="937739" rtl="0" eaLnBrk="1" latinLnBrk="0" hangingPunct="1">
        <a:lnSpc>
          <a:spcPct val="80000"/>
        </a:lnSpc>
        <a:spcBef>
          <a:spcPct val="0"/>
        </a:spcBef>
        <a:buNone/>
        <a:defRPr sz="2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37739" rtl="0" eaLnBrk="1" latinLnBrk="0" hangingPunct="1">
        <a:lnSpc>
          <a:spcPct val="90000"/>
        </a:lnSpc>
        <a:spcBef>
          <a:spcPts val="0"/>
        </a:spcBef>
        <a:buFont typeface="Arial" pitchFamily="34" charset="0"/>
        <a:buNone/>
        <a:defRPr sz="1179" kern="1200">
          <a:solidFill>
            <a:schemeClr val="tx2"/>
          </a:solidFill>
          <a:latin typeface="+mn-lt"/>
          <a:ea typeface="+mn-ea"/>
          <a:cs typeface="+mn-cs"/>
        </a:defRPr>
      </a:lvl1pPr>
      <a:lvl2pPr marL="162699" indent="-162699" algn="l" defTabSz="937739" rtl="0" eaLnBrk="1" latinLnBrk="0" hangingPunct="1">
        <a:lnSpc>
          <a:spcPct val="90000"/>
        </a:lnSpc>
        <a:spcBef>
          <a:spcPts val="0"/>
        </a:spcBef>
        <a:buFont typeface="Arial" pitchFamily="34" charset="0"/>
        <a:buChar char="•"/>
        <a:defRPr sz="1179" kern="1200">
          <a:solidFill>
            <a:schemeClr val="tx2"/>
          </a:solidFill>
          <a:latin typeface="+mn-lt"/>
          <a:ea typeface="+mn-ea"/>
          <a:cs typeface="+mn-cs"/>
        </a:defRPr>
      </a:lvl2pPr>
      <a:lvl3pPr marL="325401" indent="-154140" algn="l" defTabSz="937739" rtl="0" eaLnBrk="1" latinLnBrk="0" hangingPunct="1">
        <a:lnSpc>
          <a:spcPct val="90000"/>
        </a:lnSpc>
        <a:spcBef>
          <a:spcPts val="0"/>
        </a:spcBef>
        <a:buFont typeface="Calibri" pitchFamily="34" charset="0"/>
        <a:buChar char="–"/>
        <a:defRPr sz="1179" kern="1200">
          <a:solidFill>
            <a:schemeClr val="tx2"/>
          </a:solidFill>
          <a:latin typeface="+mn-lt"/>
          <a:ea typeface="+mn-ea"/>
          <a:cs typeface="+mn-cs"/>
        </a:defRPr>
      </a:lvl3pPr>
      <a:lvl4pPr marL="1641051" indent="-234435" algn="l" defTabSz="937739" rtl="0" eaLnBrk="1" latinLnBrk="0" hangingPunct="1">
        <a:lnSpc>
          <a:spcPct val="90000"/>
        </a:lnSpc>
        <a:spcBef>
          <a:spcPts val="0"/>
        </a:spcBef>
        <a:buFont typeface="Arial" pitchFamily="34" charset="0"/>
        <a:buChar char="–"/>
        <a:defRPr sz="1179" kern="1200">
          <a:solidFill>
            <a:schemeClr val="tx2"/>
          </a:solidFill>
          <a:latin typeface="+mn-lt"/>
          <a:ea typeface="+mn-ea"/>
          <a:cs typeface="+mn-cs"/>
        </a:defRPr>
      </a:lvl4pPr>
      <a:lvl5pPr marL="2109914" indent="-234435" algn="l" defTabSz="937739" rtl="0" eaLnBrk="1" latinLnBrk="0" hangingPunct="1">
        <a:lnSpc>
          <a:spcPct val="90000"/>
        </a:lnSpc>
        <a:spcBef>
          <a:spcPts val="0"/>
        </a:spcBef>
        <a:buFont typeface="Arial" pitchFamily="34" charset="0"/>
        <a:buChar char="»"/>
        <a:defRPr sz="1179" kern="1200">
          <a:solidFill>
            <a:schemeClr val="tx2"/>
          </a:solidFill>
          <a:latin typeface="+mn-lt"/>
          <a:ea typeface="+mn-ea"/>
          <a:cs typeface="+mn-cs"/>
        </a:defRPr>
      </a:lvl5pPr>
      <a:lvl6pPr marL="2578792" indent="-234435" algn="l" defTabSz="937739" rtl="0" eaLnBrk="1" latinLnBrk="0" hangingPunct="1">
        <a:spcBef>
          <a:spcPct val="20000"/>
        </a:spcBef>
        <a:buFont typeface="Arial" pitchFamily="34" charset="0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6pPr>
      <a:lvl7pPr marL="3047660" indent="-234435" algn="l" defTabSz="937739" rtl="0" eaLnBrk="1" latinLnBrk="0" hangingPunct="1">
        <a:spcBef>
          <a:spcPct val="20000"/>
        </a:spcBef>
        <a:buFont typeface="Arial" pitchFamily="34" charset="0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7pPr>
      <a:lvl8pPr marL="3516527" indent="-234435" algn="l" defTabSz="937739" rtl="0" eaLnBrk="1" latinLnBrk="0" hangingPunct="1">
        <a:spcBef>
          <a:spcPct val="20000"/>
        </a:spcBef>
        <a:buFont typeface="Arial" pitchFamily="34" charset="0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8pPr>
      <a:lvl9pPr marL="3985402" indent="-234435" algn="l" defTabSz="937739" rtl="0" eaLnBrk="1" latinLnBrk="0" hangingPunct="1">
        <a:spcBef>
          <a:spcPct val="20000"/>
        </a:spcBef>
        <a:buFont typeface="Arial" pitchFamily="34" charset="0"/>
        <a:buChar char="•"/>
        <a:defRPr sz="208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68873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37739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06611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875488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344352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813221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282098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750966" algn="l" defTabSz="937739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9837" y="857959"/>
            <a:ext cx="11539460" cy="609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add emphasis part of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202" y="1851257"/>
            <a:ext cx="11535495" cy="35240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9512" y="6249103"/>
            <a:ext cx="409584" cy="317340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algn="l" defTabSz="1232345" rtl="0" eaLnBrk="1" latinLnBrk="0" hangingPunct="1">
              <a:lnSpc>
                <a:spcPct val="85000"/>
              </a:lnSpc>
              <a:spcBef>
                <a:spcPts val="272"/>
              </a:spcBef>
            </a:pPr>
            <a:fld id="{01990C03-C3A3-48FE-AF6D-3AE397C89625}" type="slidenum">
              <a:rPr lang="en-GB" sz="1067" kern="120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pPr marL="0" algn="l" defTabSz="1232345" rtl="0" eaLnBrk="1" latinLnBrk="0" hangingPunct="1">
                <a:lnSpc>
                  <a:spcPct val="85000"/>
                </a:lnSpc>
                <a:spcBef>
                  <a:spcPts val="272"/>
                </a:spcBef>
              </a:pPr>
              <a:t>‹#›</a:t>
            </a:fld>
            <a:endParaRPr lang="en-GB" sz="1067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9648" y="6341236"/>
            <a:ext cx="921563" cy="225209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/>
          <a:p>
            <a:pPr marL="0" marR="0" indent="0" algn="l" defTabSz="1232345" rtl="0" eaLnBrk="1" fontAlgn="auto" latinLnBrk="0" hangingPunct="1">
              <a:lnSpc>
                <a:spcPct val="85000"/>
              </a:lnSpc>
              <a:spcBef>
                <a:spcPts val="27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67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© 2015 Ipsos.</a:t>
            </a:r>
            <a:endParaRPr lang="en-GB" sz="1600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287635" y="6232982"/>
            <a:ext cx="2578061" cy="355983"/>
            <a:chOff x="10239375" y="6688139"/>
            <a:chExt cx="2842245" cy="523426"/>
          </a:xfrm>
        </p:grpSpPr>
        <p:pic>
          <p:nvPicPr>
            <p:cNvPr id="18" name="Picture 17" descr="IPSOS_GAMECHANGERS_blue.png"/>
            <p:cNvPicPr>
              <a:picLocks noChangeAspect="1"/>
            </p:cNvPicPr>
            <p:nvPr/>
          </p:nvPicPr>
          <p:blipFill rotWithShape="1"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8" t="-9671" b="-1"/>
            <a:stretch/>
          </p:blipFill>
          <p:spPr>
            <a:xfrm>
              <a:off x="12526963" y="6688139"/>
              <a:ext cx="554657" cy="523426"/>
            </a:xfrm>
            <a:prstGeom prst="rect">
              <a:avLst/>
            </a:prstGeom>
          </p:spPr>
        </p:pic>
        <p:pic>
          <p:nvPicPr>
            <p:cNvPr id="19" name="Picture 18" descr="IPSOS_GAMECHANGERS_blue.png"/>
            <p:cNvPicPr>
              <a:picLocks noChangeAspect="1"/>
            </p:cNvPicPr>
            <p:nvPr userDrawn="1"/>
          </p:nvPicPr>
          <p:blipFill rotWithShape="1"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10" r="22774"/>
            <a:stretch/>
          </p:blipFill>
          <p:spPr>
            <a:xfrm>
              <a:off x="10239375" y="6804025"/>
              <a:ext cx="2028825" cy="407539"/>
            </a:xfrm>
            <a:prstGeom prst="rect">
              <a:avLst/>
            </a:prstGeom>
          </p:spPr>
        </p:pic>
      </p:grpSp>
      <p:pic>
        <p:nvPicPr>
          <p:cNvPr id="26" name="Picture 2" descr="C:\Users\Graphics Dude Ltd\Graphics Dude Ltd\Work\PC - IM - 150415A (template pt2)\Graphics\Tags\MarketingElectronic-Col.png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49" y="215896"/>
            <a:ext cx="2145323" cy="22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66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  <p:sldLayoutId id="2147483733" r:id="rId37"/>
    <p:sldLayoutId id="2147483734" r:id="rId38"/>
    <p:sldLayoutId id="2147483735" r:id="rId39"/>
    <p:sldLayoutId id="2147483736" r:id="rId40"/>
    <p:sldLayoutId id="2147483737" r:id="rId41"/>
    <p:sldLayoutId id="2147483738" r:id="rId42"/>
    <p:sldLayoutId id="2147483739" r:id="rId43"/>
    <p:sldLayoutId id="2147483740" r:id="rId44"/>
    <p:sldLayoutId id="2147483741" r:id="rId45"/>
    <p:sldLayoutId id="2147483742" r:id="rId46"/>
    <p:sldLayoutId id="2147483743" r:id="rId47"/>
    <p:sldLayoutId id="2147483744" r:id="rId48"/>
    <p:sldLayoutId id="2147483745" r:id="rId49"/>
    <p:sldLayoutId id="2147483746" r:id="rId50"/>
    <p:sldLayoutId id="2147483747" r:id="rId51"/>
    <p:sldLayoutId id="2147483748" r:id="rId52"/>
    <p:sldLayoutId id="2147483749" r:id="rId53"/>
    <p:sldLayoutId id="2147483750" r:id="rId54"/>
    <p:sldLayoutId id="2147483751" r:id="rId55"/>
  </p:sldLayoutIdLst>
  <p:hf hdr="0" ftr="0" dt="0"/>
  <p:txStyles>
    <p:titleStyle>
      <a:lvl1pPr algn="l" defTabSz="1232345" rtl="0" eaLnBrk="1" latinLnBrk="0" hangingPunct="1">
        <a:lnSpc>
          <a:spcPct val="90000"/>
        </a:lnSpc>
        <a:spcBef>
          <a:spcPts val="544"/>
        </a:spcBef>
        <a:buNone/>
        <a:tabLst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32345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2133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4320" indent="0" algn="l" defTabSz="1232345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49063" indent="-249063" algn="l" defTabSz="1232345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67" indent="-254822" algn="l" defTabSz="1232345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9092" indent="-234666" algn="l" defTabSz="1232345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88949" indent="-308086" algn="l" defTabSz="12323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4005121" indent="-308086" algn="l" defTabSz="12323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621292" indent="-308086" algn="l" defTabSz="12323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237466" indent="-308086" algn="l" defTabSz="12323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6171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32345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48516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4690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80862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97036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313207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929378" algn="l" defTabSz="12323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4E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q_mark2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50900" y="-158750"/>
            <a:ext cx="4919133" cy="733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742951" y="593726"/>
            <a:ext cx="9408583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4506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1" y="1685925"/>
            <a:ext cx="10759016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88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ransition/>
  <p:txStyles>
    <p:titleStyle>
      <a:lvl1pPr algn="l" defTabSz="731838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defTabSz="731838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731838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731838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731838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731838" rtl="0" fontAlgn="base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defTabSz="731838" rtl="0" fontAlgn="base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defTabSz="731838" rtl="0" fontAlgn="base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defTabSz="731838" rtl="0" fontAlgn="base">
        <a:spcBef>
          <a:spcPct val="2000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41300" indent="-241300" algn="l" defTabSz="731838" rtl="0" eaLnBrk="0" fontAlgn="base" hangingPunct="0">
        <a:spcBef>
          <a:spcPct val="0"/>
        </a:spcBef>
        <a:spcAft>
          <a:spcPct val="20000"/>
        </a:spcAft>
        <a:buClr>
          <a:srgbClr val="FF8923"/>
        </a:buClr>
        <a:buChar char="•"/>
        <a:tabLst>
          <a:tab pos="1795463" algn="l"/>
        </a:tabLst>
        <a:defRPr sz="2200">
          <a:solidFill>
            <a:srgbClr val="004E69"/>
          </a:solidFill>
          <a:latin typeface="+mn-lt"/>
          <a:ea typeface="+mn-ea"/>
          <a:cs typeface="+mn-cs"/>
        </a:defRPr>
      </a:lvl1pPr>
      <a:lvl2pPr marL="525463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 sz="2000">
          <a:solidFill>
            <a:srgbClr val="004E69"/>
          </a:solidFill>
          <a:latin typeface="+mn-lt"/>
          <a:ea typeface="+mn-ea"/>
          <a:cs typeface="+mn-cs"/>
        </a:defRPr>
      </a:lvl2pPr>
      <a:lvl3pPr marL="808038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3pPr>
      <a:lvl4pPr marL="1092200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4pPr>
      <a:lvl5pPr marL="1376363" indent="-16986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5pPr>
      <a:lvl6pPr marL="18335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6pPr>
      <a:lvl7pPr marL="22907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7pPr>
      <a:lvl8pPr marL="27479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8pPr>
      <a:lvl9pPr marL="32051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3" name="Rectangle 3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742951" y="508001"/>
            <a:ext cx="9408583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48134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1" y="1609725"/>
            <a:ext cx="10759016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78900" name="Text Box 20"/>
          <p:cNvSpPr txBox="1">
            <a:spLocks noChangeArrowheads="1"/>
          </p:cNvSpPr>
          <p:nvPr/>
        </p:nvSpPr>
        <p:spPr bwMode="auto">
          <a:xfrm>
            <a:off x="11027834" y="6632576"/>
            <a:ext cx="122131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54446261-3552-4338-8AA8-85401C9FD0BB}" type="slidenum">
              <a:rPr lang="en-AU" sz="110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endParaRPr lang="en-AU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549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ransition/>
  <p:txStyles>
    <p:titleStyle>
      <a:lvl1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41300" indent="-241300" algn="l" defTabSz="731838" rtl="0" eaLnBrk="0" fontAlgn="base" hangingPunct="0">
        <a:spcBef>
          <a:spcPct val="0"/>
        </a:spcBef>
        <a:spcAft>
          <a:spcPct val="20000"/>
        </a:spcAft>
        <a:buClr>
          <a:srgbClr val="FF8923"/>
        </a:buClr>
        <a:buChar char="•"/>
        <a:tabLst>
          <a:tab pos="1795463" algn="l"/>
        </a:tabLst>
        <a:defRPr sz="2200">
          <a:solidFill>
            <a:srgbClr val="004E69"/>
          </a:solidFill>
          <a:latin typeface="+mn-lt"/>
          <a:ea typeface="+mn-ea"/>
          <a:cs typeface="+mn-cs"/>
        </a:defRPr>
      </a:lvl1pPr>
      <a:lvl2pPr marL="525463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 sz="2000">
          <a:solidFill>
            <a:srgbClr val="004E69"/>
          </a:solidFill>
          <a:latin typeface="+mn-lt"/>
          <a:ea typeface="+mn-ea"/>
          <a:cs typeface="+mn-cs"/>
        </a:defRPr>
      </a:lvl2pPr>
      <a:lvl3pPr marL="808038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3pPr>
      <a:lvl4pPr marL="1092200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4pPr>
      <a:lvl5pPr marL="1376363" indent="-16986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5pPr>
      <a:lvl6pPr marL="18335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6pPr>
      <a:lvl7pPr marL="22907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7pPr>
      <a:lvl8pPr marL="27479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8pPr>
      <a:lvl9pPr marL="32051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3" descr="Synovate H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1135784" y="0"/>
            <a:ext cx="105621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883" name="Rectangle 3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742951" y="508001"/>
            <a:ext cx="9408583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35846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1" y="1609725"/>
            <a:ext cx="10759016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78900" name="Text Box 20"/>
          <p:cNvSpPr txBox="1">
            <a:spLocks noChangeArrowheads="1"/>
          </p:cNvSpPr>
          <p:nvPr/>
        </p:nvSpPr>
        <p:spPr bwMode="auto">
          <a:xfrm>
            <a:off x="11027834" y="6632576"/>
            <a:ext cx="122131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910DB2A5-4F47-4D30-BE58-380FB6B6233F}" type="slidenum">
              <a:rPr lang="en-AU" sz="110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endParaRPr lang="en-AU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763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ransition/>
  <p:txStyles>
    <p:titleStyle>
      <a:lvl1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41300" indent="-241300" algn="l" defTabSz="731838" rtl="0" eaLnBrk="0" fontAlgn="base" hangingPunct="0">
        <a:spcBef>
          <a:spcPct val="0"/>
        </a:spcBef>
        <a:spcAft>
          <a:spcPct val="20000"/>
        </a:spcAft>
        <a:buClr>
          <a:srgbClr val="FF8923"/>
        </a:buClr>
        <a:buChar char="•"/>
        <a:tabLst>
          <a:tab pos="1795463" algn="l"/>
        </a:tabLst>
        <a:defRPr sz="2200">
          <a:solidFill>
            <a:srgbClr val="004E69"/>
          </a:solidFill>
          <a:latin typeface="+mn-lt"/>
          <a:ea typeface="+mn-ea"/>
          <a:cs typeface="+mn-cs"/>
        </a:defRPr>
      </a:lvl1pPr>
      <a:lvl2pPr marL="525463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 sz="2000">
          <a:solidFill>
            <a:srgbClr val="004E69"/>
          </a:solidFill>
          <a:latin typeface="+mn-lt"/>
          <a:ea typeface="+mn-ea"/>
          <a:cs typeface="+mn-cs"/>
        </a:defRPr>
      </a:lvl2pPr>
      <a:lvl3pPr marL="808038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3pPr>
      <a:lvl4pPr marL="1092200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4pPr>
      <a:lvl5pPr marL="1376363" indent="-16986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5pPr>
      <a:lvl6pPr marL="18335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6pPr>
      <a:lvl7pPr marL="22907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7pPr>
      <a:lvl8pPr marL="27479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8pPr>
      <a:lvl9pPr marL="32051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3" name="Rectangle 3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742951" y="508001"/>
            <a:ext cx="9408583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35846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1" y="1609725"/>
            <a:ext cx="10759016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78900" name="Text Box 20"/>
          <p:cNvSpPr txBox="1">
            <a:spLocks noChangeArrowheads="1"/>
          </p:cNvSpPr>
          <p:nvPr/>
        </p:nvSpPr>
        <p:spPr bwMode="auto">
          <a:xfrm>
            <a:off x="11027834" y="6632576"/>
            <a:ext cx="122131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910DB2A5-4F47-4D30-BE58-380FB6B6233F}" type="slidenum">
              <a:rPr lang="en-AU" sz="110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endParaRPr lang="en-AU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52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transition/>
  <p:txStyles>
    <p:titleStyle>
      <a:lvl1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41300" indent="-241300" algn="l" defTabSz="731838" rtl="0" eaLnBrk="0" fontAlgn="base" hangingPunct="0">
        <a:spcBef>
          <a:spcPct val="0"/>
        </a:spcBef>
        <a:spcAft>
          <a:spcPct val="20000"/>
        </a:spcAft>
        <a:buClr>
          <a:srgbClr val="FF8923"/>
        </a:buClr>
        <a:buChar char="•"/>
        <a:tabLst>
          <a:tab pos="1795463" algn="l"/>
        </a:tabLst>
        <a:defRPr sz="2200">
          <a:solidFill>
            <a:srgbClr val="004E69"/>
          </a:solidFill>
          <a:latin typeface="+mn-lt"/>
          <a:ea typeface="+mn-ea"/>
          <a:cs typeface="+mn-cs"/>
        </a:defRPr>
      </a:lvl1pPr>
      <a:lvl2pPr marL="525463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 sz="2000">
          <a:solidFill>
            <a:srgbClr val="004E69"/>
          </a:solidFill>
          <a:latin typeface="+mn-lt"/>
          <a:ea typeface="+mn-ea"/>
          <a:cs typeface="+mn-cs"/>
        </a:defRPr>
      </a:lvl2pPr>
      <a:lvl3pPr marL="808038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3pPr>
      <a:lvl4pPr marL="1092200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4pPr>
      <a:lvl5pPr marL="1376363" indent="-16986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5pPr>
      <a:lvl6pPr marL="18335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6pPr>
      <a:lvl7pPr marL="22907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7pPr>
      <a:lvl8pPr marL="27479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8pPr>
      <a:lvl9pPr marL="32051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3" descr="Synovate H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1135784" y="0"/>
            <a:ext cx="105621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883" name="Rectangle 3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742951" y="508001"/>
            <a:ext cx="9408583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378884" name="Text Box 4"/>
          <p:cNvSpPr txBox="1">
            <a:spLocks noChangeArrowheads="1"/>
          </p:cNvSpPr>
          <p:nvPr/>
        </p:nvSpPr>
        <p:spPr bwMode="auto">
          <a:xfrm>
            <a:off x="656167" y="6662738"/>
            <a:ext cx="2156884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  <a:defRPr/>
            </a:pPr>
            <a:r>
              <a:rPr lang="en-AU" sz="800" dirty="0">
                <a:solidFill>
                  <a:schemeClr val="bg1"/>
                </a:solidFill>
                <a:cs typeface="+mn-cs"/>
              </a:rPr>
              <a:t>© Synovate 2010</a:t>
            </a:r>
          </a:p>
        </p:txBody>
      </p:sp>
      <p:sp>
        <p:nvSpPr>
          <p:cNvPr id="35846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1" y="1609725"/>
            <a:ext cx="10759016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78900" name="Text Box 20"/>
          <p:cNvSpPr txBox="1">
            <a:spLocks noChangeArrowheads="1"/>
          </p:cNvSpPr>
          <p:nvPr/>
        </p:nvSpPr>
        <p:spPr bwMode="auto">
          <a:xfrm>
            <a:off x="11027834" y="6632576"/>
            <a:ext cx="122131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910DB2A5-4F47-4D30-BE58-380FB6B6233F}" type="slidenum">
              <a:rPr lang="en-AU" sz="110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endParaRPr lang="en-AU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69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ransition/>
  <p:txStyles>
    <p:titleStyle>
      <a:lvl1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41300" indent="-241300" algn="l" defTabSz="731838" rtl="0" eaLnBrk="0" fontAlgn="base" hangingPunct="0">
        <a:spcBef>
          <a:spcPct val="0"/>
        </a:spcBef>
        <a:spcAft>
          <a:spcPct val="20000"/>
        </a:spcAft>
        <a:buClr>
          <a:srgbClr val="FF8923"/>
        </a:buClr>
        <a:buChar char="•"/>
        <a:tabLst>
          <a:tab pos="1795463" algn="l"/>
        </a:tabLst>
        <a:defRPr sz="2200">
          <a:solidFill>
            <a:srgbClr val="004E69"/>
          </a:solidFill>
          <a:latin typeface="+mn-lt"/>
          <a:ea typeface="+mn-ea"/>
          <a:cs typeface="+mn-cs"/>
        </a:defRPr>
      </a:lvl1pPr>
      <a:lvl2pPr marL="525463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 sz="2000">
          <a:solidFill>
            <a:srgbClr val="004E69"/>
          </a:solidFill>
          <a:latin typeface="+mn-lt"/>
          <a:ea typeface="+mn-ea"/>
          <a:cs typeface="+mn-cs"/>
        </a:defRPr>
      </a:lvl2pPr>
      <a:lvl3pPr marL="808038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3pPr>
      <a:lvl4pPr marL="1092200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4pPr>
      <a:lvl5pPr marL="1376363" indent="-16986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5pPr>
      <a:lvl6pPr marL="18335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6pPr>
      <a:lvl7pPr marL="22907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7pPr>
      <a:lvl8pPr marL="27479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8pPr>
      <a:lvl9pPr marL="32051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3" name="Rectangle 3"/>
          <p:cNvSpPr>
            <a:spLocks noChangeArrowheads="1"/>
          </p:cNvSpPr>
          <p:nvPr/>
        </p:nvSpPr>
        <p:spPr bwMode="auto">
          <a:xfrm>
            <a:off x="0" y="6669088"/>
            <a:ext cx="12192000" cy="188912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742951" y="508001"/>
            <a:ext cx="9408583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4915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1" y="1609725"/>
            <a:ext cx="10759016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78900" name="Text Box 20"/>
          <p:cNvSpPr txBox="1">
            <a:spLocks noChangeArrowheads="1"/>
          </p:cNvSpPr>
          <p:nvPr/>
        </p:nvSpPr>
        <p:spPr bwMode="auto">
          <a:xfrm>
            <a:off x="11027834" y="6632576"/>
            <a:ext cx="1221317" cy="365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68F64128-7913-4A99-976D-54DFE7EAA292}" type="slidenum">
              <a:rPr lang="en-AU" sz="1100">
                <a:solidFill>
                  <a:srgbClr val="FFFFFF"/>
                </a:solidFill>
              </a:rPr>
              <a:pPr algn="r">
                <a:defRPr/>
              </a:pPr>
              <a:t>‹#›</a:t>
            </a:fld>
            <a:endParaRPr lang="en-AU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5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ransition/>
  <p:txStyles>
    <p:titleStyle>
      <a:lvl1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defTabSz="731838" rtl="0" eaLnBrk="0" fontAlgn="base" hangingPunct="0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defTabSz="731838" rtl="0" fontAlgn="base">
        <a:spcBef>
          <a:spcPct val="20000"/>
        </a:spcBef>
        <a:spcAft>
          <a:spcPct val="0"/>
        </a:spcAft>
        <a:defRPr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41300" indent="-241300" algn="l" defTabSz="731838" rtl="0" eaLnBrk="0" fontAlgn="base" hangingPunct="0">
        <a:spcBef>
          <a:spcPct val="0"/>
        </a:spcBef>
        <a:spcAft>
          <a:spcPct val="20000"/>
        </a:spcAft>
        <a:buClr>
          <a:srgbClr val="FF8923"/>
        </a:buClr>
        <a:buChar char="•"/>
        <a:tabLst>
          <a:tab pos="1795463" algn="l"/>
        </a:tabLst>
        <a:defRPr sz="2200">
          <a:solidFill>
            <a:srgbClr val="004E69"/>
          </a:solidFill>
          <a:latin typeface="+mn-lt"/>
          <a:ea typeface="+mn-ea"/>
          <a:cs typeface="+mn-cs"/>
        </a:defRPr>
      </a:lvl1pPr>
      <a:lvl2pPr marL="525463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 sz="2000">
          <a:solidFill>
            <a:srgbClr val="004E69"/>
          </a:solidFill>
          <a:latin typeface="+mn-lt"/>
          <a:ea typeface="+mn-ea"/>
          <a:cs typeface="+mn-cs"/>
        </a:defRPr>
      </a:lvl2pPr>
      <a:lvl3pPr marL="808038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3pPr>
      <a:lvl4pPr marL="1092200" indent="-18891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4pPr>
      <a:lvl5pPr marL="1376363" indent="-169863" algn="l" defTabSz="731838" rtl="0" eaLnBrk="0" fontAlgn="base" hangingPunct="0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5pPr>
      <a:lvl6pPr marL="18335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6pPr>
      <a:lvl7pPr marL="22907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7pPr>
      <a:lvl8pPr marL="27479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8pPr>
      <a:lvl9pPr marL="3205163" indent="-169863" algn="l" defTabSz="731838" rtl="0" fontAlgn="base">
        <a:spcBef>
          <a:spcPct val="0"/>
        </a:spcBef>
        <a:spcAft>
          <a:spcPct val="20000"/>
        </a:spcAft>
        <a:buClr>
          <a:srgbClr val="003256"/>
        </a:buClr>
        <a:buChar char="-"/>
        <a:tabLst>
          <a:tab pos="1795463" algn="l"/>
        </a:tabLst>
        <a:defRPr>
          <a:solidFill>
            <a:srgbClr val="004E69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erkan-ceran" TargetMode="External"/><Relationship Id="rId2" Type="http://schemas.openxmlformats.org/officeDocument/2006/relationships/hyperlink" Target="http://www.serkanceran.com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2.png"/><Relationship Id="rId5" Type="http://schemas.openxmlformats.org/officeDocument/2006/relationships/hyperlink" Target="http://onlinestatbook.com/stat_sim/sampling_dist/index.html" TargetMode="Externa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statbook.com/stat_sim/sampling_dist/index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/>
          <p:cNvSpPr txBox="1"/>
          <p:nvPr/>
        </p:nvSpPr>
        <p:spPr>
          <a:xfrm>
            <a:off x="887981" y="3352011"/>
            <a:ext cx="2158953" cy="35330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94571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800" kern="0" dirty="0" err="1">
                <a:solidFill>
                  <a:srgbClr val="58595B"/>
                </a:solidFill>
                <a:latin typeface="Calibri"/>
              </a:rPr>
              <a:t>Nov</a:t>
            </a:r>
            <a:r>
              <a:rPr lang="tr-TR" sz="2800" kern="0" dirty="0">
                <a:solidFill>
                  <a:srgbClr val="58595B"/>
                </a:solidFill>
                <a:latin typeface="Calibri"/>
              </a:rPr>
              <a:t> 2017</a:t>
            </a:r>
            <a:endParaRPr kumimoji="0" lang="en-GB" sz="2800" b="0" i="0" u="none" strike="noStrike" kern="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87981" y="1697502"/>
            <a:ext cx="5778289" cy="14773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945718"/>
            <a:r>
              <a:rPr lang="en-US" sz="4800" b="1" kern="0" dirty="0">
                <a:solidFill>
                  <a:srgbClr val="58595B"/>
                </a:solidFill>
              </a:rPr>
              <a:t>Applied Statistics</a:t>
            </a:r>
            <a:endParaRPr lang="tr-TR" sz="4800" b="1" kern="0" dirty="0">
              <a:solidFill>
                <a:srgbClr val="58595B"/>
              </a:solidFill>
            </a:endParaRPr>
          </a:p>
          <a:p>
            <a:pPr lvl="0" defTabSz="945718"/>
            <a:r>
              <a:rPr kumimoji="0" lang="tr-TR" sz="4800" b="1" i="0" u="none" strike="noStrike" kern="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week2</a:t>
            </a:r>
            <a:endParaRPr kumimoji="0" lang="en-US" sz="4800" b="1" i="0" u="none" strike="noStrike" kern="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87981" y="3174830"/>
            <a:ext cx="4109299" cy="0"/>
          </a:xfrm>
          <a:prstGeom prst="line">
            <a:avLst/>
          </a:prstGeom>
          <a:ln cap="rnd">
            <a:solidFill>
              <a:schemeClr val="bg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 rot="2446227">
            <a:off x="223265" y="5589675"/>
            <a:ext cx="4307337" cy="48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286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7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client case studies included in</a:t>
            </a:r>
          </a:p>
          <a:p>
            <a:pPr marL="0" marR="0" lvl="0" indent="0" algn="ctr" defTabSz="8286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7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training are for internal use only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79237-FEE4-476C-8654-19F72FE529DA}"/>
              </a:ext>
            </a:extLst>
          </p:cNvPr>
          <p:cNvSpPr txBox="1"/>
          <p:nvPr/>
        </p:nvSpPr>
        <p:spPr>
          <a:xfrm>
            <a:off x="887982" y="4353951"/>
            <a:ext cx="4467505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tr-TR" sz="2000" dirty="0">
                <a:solidFill>
                  <a:schemeClr val="tx2"/>
                </a:solidFill>
              </a:rPr>
              <a:t>Serkan Ceran</a:t>
            </a:r>
          </a:p>
          <a:p>
            <a:r>
              <a:rPr lang="tr-TR" sz="2000" dirty="0">
                <a:solidFill>
                  <a:schemeClr val="tx2"/>
                </a:solidFill>
                <a:hlinkClick r:id="rId2"/>
              </a:rPr>
              <a:t>www.</a:t>
            </a:r>
            <a:r>
              <a:rPr lang="tr-TR" sz="2000">
                <a:solidFill>
                  <a:schemeClr val="tx2"/>
                </a:solidFill>
                <a:hlinkClick r:id="rId2"/>
              </a:rPr>
              <a:t>serkanceran.com</a:t>
            </a:r>
            <a:endParaRPr lang="tr-TR" sz="2000">
              <a:solidFill>
                <a:schemeClr val="tx2"/>
              </a:solidFill>
            </a:endParaRPr>
          </a:p>
          <a:p>
            <a:r>
              <a:rPr lang="tr-TR" sz="2000">
                <a:solidFill>
                  <a:schemeClr val="tx2"/>
                </a:solidFill>
                <a:hlinkClick r:id="rId3"/>
              </a:rPr>
              <a:t>https</a:t>
            </a:r>
            <a:r>
              <a:rPr lang="tr-TR" sz="2000" dirty="0">
                <a:solidFill>
                  <a:schemeClr val="tx2"/>
                </a:solidFill>
                <a:hlinkClick r:id="rId3"/>
              </a:rPr>
              <a:t>://www.linkedin.com/in/serkan-ceran</a:t>
            </a:r>
            <a:endParaRPr lang="tr-TR" sz="2000" dirty="0">
              <a:solidFill>
                <a:schemeClr val="tx2"/>
              </a:solidFill>
            </a:endParaRPr>
          </a:p>
          <a:p>
            <a:r>
              <a:rPr lang="tr-TR" sz="2000" dirty="0">
                <a:solidFill>
                  <a:schemeClr val="tx2"/>
                </a:solidFill>
              </a:rPr>
              <a:t>@</a:t>
            </a:r>
            <a:r>
              <a:rPr lang="tr-TR" sz="2000" dirty="0" err="1">
                <a:solidFill>
                  <a:schemeClr val="tx2"/>
                </a:solidFill>
              </a:rPr>
              <a:t>analytcman</a:t>
            </a:r>
            <a:endParaRPr lang="en-US" sz="20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065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309838" y="647745"/>
            <a:ext cx="11539460" cy="504754"/>
          </a:xfrm>
        </p:spPr>
        <p:txBody>
          <a:bodyPr/>
          <a:lstStyle/>
          <a:p>
            <a:r>
              <a:rPr lang="tr-TR" sz="4000" dirty="0">
                <a:solidFill>
                  <a:srgbClr val="C00000"/>
                </a:solidFill>
              </a:rPr>
              <a:t>Problem1</a:t>
            </a:r>
            <a:endParaRPr lang="en-US" sz="3733" dirty="0">
              <a:solidFill>
                <a:srgbClr val="C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4AD16B-27A8-457D-BDDC-2F776B88937E}"/>
              </a:ext>
            </a:extLst>
          </p:cNvPr>
          <p:cNvSpPr/>
          <p:nvPr/>
        </p:nvSpPr>
        <p:spPr>
          <a:xfrm>
            <a:off x="309838" y="1269667"/>
            <a:ext cx="1144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Problem: A store has normally distributed daily sales. The average daily sales = $2,000 and the daily sales standard </a:t>
            </a:r>
            <a:r>
              <a:rPr lang="tr-TR" sz="2400" dirty="0"/>
              <a:t> </a:t>
            </a:r>
            <a:r>
              <a:rPr lang="en-US" sz="2400" dirty="0"/>
              <a:t>  deviation = $500, What is the probability that the sales of  one random day will be below $1,000?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1584F-3CD5-4D19-95C2-D640EAFB1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38" y="2720473"/>
            <a:ext cx="5007059" cy="296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14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309838" y="647745"/>
            <a:ext cx="11539460" cy="504754"/>
          </a:xfrm>
        </p:spPr>
        <p:txBody>
          <a:bodyPr/>
          <a:lstStyle/>
          <a:p>
            <a:r>
              <a:rPr lang="tr-TR" sz="4000" dirty="0">
                <a:solidFill>
                  <a:srgbClr val="C00000"/>
                </a:solidFill>
              </a:rPr>
              <a:t>Problem2</a:t>
            </a:r>
            <a:endParaRPr lang="en-US" sz="3733" dirty="0">
              <a:solidFill>
                <a:srgbClr val="C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4AD16B-27A8-457D-BDDC-2F776B88937E}"/>
              </a:ext>
            </a:extLst>
          </p:cNvPr>
          <p:cNvSpPr/>
          <p:nvPr/>
        </p:nvSpPr>
        <p:spPr>
          <a:xfrm>
            <a:off x="309838" y="1269667"/>
            <a:ext cx="114484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/>
              <a:t>a) </a:t>
            </a:r>
            <a:r>
              <a:rPr lang="en-US" sz="2800" dirty="0"/>
              <a:t>Find the area between </a:t>
            </a:r>
            <a:r>
              <a:rPr lang="en-US" sz="2800" i="1" dirty="0"/>
              <a:t>z </a:t>
            </a:r>
            <a:r>
              <a:rPr lang="tr-TR" sz="2800" i="1" dirty="0"/>
              <a:t>=</a:t>
            </a:r>
            <a:r>
              <a:rPr lang="en-US" sz="2800" dirty="0"/>
              <a:t> 1.00 and </a:t>
            </a:r>
            <a:r>
              <a:rPr lang="en-US" sz="2800" i="1" dirty="0"/>
              <a:t>z</a:t>
            </a:r>
            <a:r>
              <a:rPr lang="tr-TR" sz="2800" i="1" dirty="0"/>
              <a:t>=</a:t>
            </a:r>
            <a:r>
              <a:rPr lang="en-US" sz="2800" i="1" dirty="0"/>
              <a:t> </a:t>
            </a:r>
            <a:r>
              <a:rPr lang="en-US" sz="2800" dirty="0"/>
              <a:t> 2.70</a:t>
            </a:r>
            <a:endParaRPr lang="tr-TR" sz="2800" dirty="0"/>
          </a:p>
          <a:p>
            <a:r>
              <a:rPr lang="tr-TR" sz="2800" dirty="0"/>
              <a:t>b) </a:t>
            </a:r>
            <a:r>
              <a:rPr lang="en-US" sz="2800" dirty="0"/>
              <a:t>Find the area to the right of z </a:t>
            </a:r>
            <a:r>
              <a:rPr lang="tr-TR" sz="2800" dirty="0"/>
              <a:t>=</a:t>
            </a:r>
            <a:r>
              <a:rPr lang="en-US" sz="2800" dirty="0"/>
              <a:t> 0.94.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1001A2-C58B-4F88-9F58-DA5A4C30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80" y="2717554"/>
            <a:ext cx="7586441" cy="21826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DB34AE-9FE1-4010-B615-B1B71EC72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42" y="5253771"/>
            <a:ext cx="5753100" cy="828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B03DCE-BF7B-4ABC-BBF3-2240415C7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80" y="5095875"/>
            <a:ext cx="61150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934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62946" y="389837"/>
            <a:ext cx="11539460" cy="504754"/>
          </a:xfrm>
        </p:spPr>
        <p:txBody>
          <a:bodyPr/>
          <a:lstStyle/>
          <a:p>
            <a:r>
              <a:rPr lang="en-GB" sz="4000" dirty="0">
                <a:solidFill>
                  <a:srgbClr val="C00000"/>
                </a:solidFill>
              </a:rPr>
              <a:t>Find x, given probability</a:t>
            </a:r>
            <a:endParaRPr lang="en-US" sz="3733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2634E4-81D1-4690-B821-C47AE86DA5C7}"/>
              </a:ext>
            </a:extLst>
          </p:cNvPr>
          <p:cNvSpPr/>
          <p:nvPr/>
        </p:nvSpPr>
        <p:spPr>
          <a:xfrm>
            <a:off x="445477" y="1028343"/>
            <a:ext cx="1185203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Magic Video Games</a:t>
            </a:r>
            <a:r>
              <a:rPr lang="en-US" sz="2000" dirty="0"/>
              <a:t>, Inc., sells an expensive video games package. Because the</a:t>
            </a:r>
            <a:r>
              <a:rPr lang="tr-TR" sz="2000" dirty="0"/>
              <a:t> </a:t>
            </a:r>
            <a:r>
              <a:rPr lang="en-US" sz="2000" dirty="0"/>
              <a:t>package is so expensive, the company wants to advertise an impressive guarantee</a:t>
            </a:r>
            <a:r>
              <a:rPr lang="tr-TR" sz="2000" dirty="0"/>
              <a:t> </a:t>
            </a:r>
            <a:r>
              <a:rPr lang="en-US" sz="2000" dirty="0"/>
              <a:t>for the life expectancy of its computer control system. The guarantee policy will</a:t>
            </a:r>
            <a:r>
              <a:rPr lang="tr-TR" sz="2000" dirty="0"/>
              <a:t> </a:t>
            </a:r>
            <a:r>
              <a:rPr lang="en-US" sz="2000" dirty="0"/>
              <a:t>refund the full purchase price if the computer fails during the guarantee period.</a:t>
            </a:r>
            <a:r>
              <a:rPr lang="tr-TR" sz="2000" dirty="0"/>
              <a:t> </a:t>
            </a:r>
            <a:r>
              <a:rPr lang="en-US" sz="2000" dirty="0"/>
              <a:t>The research department has done tests which show that the mean life for the</a:t>
            </a:r>
            <a:r>
              <a:rPr lang="tr-TR" sz="2000" dirty="0"/>
              <a:t> </a:t>
            </a:r>
            <a:r>
              <a:rPr lang="en-US" sz="2000" dirty="0"/>
              <a:t>computer is 30 months, with standard deviation of 4 months. The computer life</a:t>
            </a:r>
            <a:r>
              <a:rPr lang="tr-TR" sz="2000" dirty="0"/>
              <a:t> </a:t>
            </a:r>
            <a:r>
              <a:rPr lang="en-US" sz="2000" dirty="0"/>
              <a:t>is normally distributed. How long can the guarantee period be if management</a:t>
            </a:r>
            <a:r>
              <a:rPr lang="tr-TR" sz="2000" dirty="0"/>
              <a:t> </a:t>
            </a:r>
            <a:r>
              <a:rPr lang="en-US" sz="2000" dirty="0"/>
              <a:t>does not want to refund the purchase price on more than 7% of the Magic Video</a:t>
            </a:r>
            <a:r>
              <a:rPr lang="tr-TR" sz="2000" dirty="0"/>
              <a:t> </a:t>
            </a:r>
            <a:r>
              <a:rPr lang="en-US" sz="2000" dirty="0"/>
              <a:t>packages?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AF03C-5876-4523-8602-927F60038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3" y="3101087"/>
            <a:ext cx="6197845" cy="293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261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833459" y="5745516"/>
            <a:ext cx="1077418" cy="251287"/>
          </a:xfrm>
        </p:spPr>
        <p:txBody>
          <a:bodyPr/>
          <a:lstStyle/>
          <a:p>
            <a:pPr marL="0" marR="0" lvl="0" indent="0" algn="r" defTabSz="829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AE20F-330F-454C-9011-43B717E650F2}" type="slidenum">
              <a:rPr kumimoji="0" lang="en-GB" sz="16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63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8510" y="3361424"/>
            <a:ext cx="5762613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829361"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</a:t>
            </a:r>
            <a:r>
              <a:rPr lang="en-US" sz="4000" b="1" dirty="0">
                <a:solidFill>
                  <a:srgbClr val="FFFFFF"/>
                </a:solidFill>
              </a:rPr>
              <a:t>Sampling Distribution and Interval Estimation</a:t>
            </a:r>
            <a:endParaRPr kumimoji="0" lang="tr-TR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19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82572" y="142991"/>
            <a:ext cx="11539460" cy="504754"/>
          </a:xfrm>
        </p:spPr>
        <p:txBody>
          <a:bodyPr/>
          <a:lstStyle/>
          <a:p>
            <a:r>
              <a:rPr lang="tr-TR" sz="4000" dirty="0" err="1">
                <a:solidFill>
                  <a:srgbClr val="C00000"/>
                </a:solidFill>
              </a:rPr>
              <a:t>Sampling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E6703-3CE2-4548-9CAC-A88EC15A2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35" y="788422"/>
            <a:ext cx="2275589" cy="3293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60F85-A4D6-4E65-A6DC-4DD8FC654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720" y="882206"/>
            <a:ext cx="2651939" cy="3302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9BE970-8568-408B-9C29-46A72907D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446" y="3525594"/>
            <a:ext cx="6576111" cy="26518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6BFE31-1D43-41E5-8A8D-48F114B61FD0}"/>
              </a:ext>
            </a:extLst>
          </p:cNvPr>
          <p:cNvSpPr/>
          <p:nvPr/>
        </p:nvSpPr>
        <p:spPr>
          <a:xfrm>
            <a:off x="1473587" y="4222917"/>
            <a:ext cx="2560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solidFill>
                  <a:srgbClr val="C00000"/>
                </a:solidFill>
              </a:rPr>
              <a:t>R</a:t>
            </a:r>
            <a:r>
              <a:rPr lang="en-US" sz="2800" dirty="0" err="1">
                <a:solidFill>
                  <a:srgbClr val="C00000"/>
                </a:solidFill>
              </a:rPr>
              <a:t>andom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tr-TR" sz="2800" dirty="0">
                <a:solidFill>
                  <a:srgbClr val="C00000"/>
                </a:solidFill>
              </a:rPr>
              <a:t>S</a:t>
            </a:r>
            <a:r>
              <a:rPr lang="en-US" sz="2800" dirty="0">
                <a:solidFill>
                  <a:srgbClr val="C00000"/>
                </a:solidFill>
              </a:rPr>
              <a:t>ample</a:t>
            </a:r>
          </a:p>
        </p:txBody>
      </p:sp>
    </p:spTree>
    <p:extLst>
      <p:ext uri="{BB962C8B-B14F-4D97-AF65-F5344CB8AC3E}">
        <p14:creationId xmlns:p14="http://schemas.microsoft.com/office/powerpoint/2010/main" val="1049171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82572" y="142991"/>
            <a:ext cx="11539460" cy="504754"/>
          </a:xfrm>
        </p:spPr>
        <p:txBody>
          <a:bodyPr/>
          <a:lstStyle/>
          <a:p>
            <a:r>
              <a:rPr lang="tr-TR" sz="4000" dirty="0" err="1">
                <a:solidFill>
                  <a:srgbClr val="C00000"/>
                </a:solidFill>
              </a:rPr>
              <a:t>Stratified</a:t>
            </a:r>
            <a:r>
              <a:rPr lang="tr-TR" sz="4000" dirty="0">
                <a:solidFill>
                  <a:srgbClr val="C00000"/>
                </a:solidFill>
              </a:rPr>
              <a:t> </a:t>
            </a:r>
            <a:r>
              <a:rPr lang="tr-TR" sz="4000" dirty="0" err="1">
                <a:solidFill>
                  <a:srgbClr val="C00000"/>
                </a:solidFill>
              </a:rPr>
              <a:t>Sampling</a:t>
            </a:r>
            <a:endParaRPr lang="en-US" sz="3733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1C4846-D368-4831-A5C1-90F236E75373}"/>
              </a:ext>
            </a:extLst>
          </p:cNvPr>
          <p:cNvSpPr/>
          <p:nvPr/>
        </p:nvSpPr>
        <p:spPr>
          <a:xfrm>
            <a:off x="211016" y="793882"/>
            <a:ext cx="115941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alternative to simple random sampling </a:t>
            </a:r>
            <a:r>
              <a:rPr lang="en-US" dirty="0">
                <a:solidFill>
                  <a:srgbClr val="C00000"/>
                </a:solidFill>
              </a:rPr>
              <a:t>is stratified sampling</a:t>
            </a:r>
            <a:r>
              <a:rPr lang="en-US" dirty="0"/>
              <a:t>. With this type of</a:t>
            </a:r>
            <a:r>
              <a:rPr lang="tr-TR" dirty="0"/>
              <a:t> </a:t>
            </a:r>
            <a:r>
              <a:rPr lang="en-US" dirty="0"/>
              <a:t>sampling, the population is split into similar groups that share similar characteristics.</a:t>
            </a:r>
            <a:r>
              <a:rPr lang="tr-TR" dirty="0"/>
              <a:t> </a:t>
            </a:r>
            <a:r>
              <a:rPr lang="en-US" dirty="0"/>
              <a:t>These characteristics or groups are called </a:t>
            </a:r>
            <a:r>
              <a:rPr lang="en-US" b="1" dirty="0">
                <a:solidFill>
                  <a:srgbClr val="C00000"/>
                </a:solidFill>
              </a:rPr>
              <a:t>strata</a:t>
            </a:r>
            <a:r>
              <a:rPr lang="en-US" dirty="0"/>
              <a:t>, and each individual group is called</a:t>
            </a:r>
            <a:r>
              <a:rPr lang="tr-TR" dirty="0"/>
              <a:t> </a:t>
            </a: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stratum</a:t>
            </a:r>
            <a:r>
              <a:rPr lang="en-US" dirty="0"/>
              <a:t>. As an example, we could split up the gumballs into the different colors,</a:t>
            </a:r>
            <a:r>
              <a:rPr lang="tr-TR" dirty="0"/>
              <a:t> </a:t>
            </a:r>
            <a:r>
              <a:rPr lang="en-US" dirty="0"/>
              <a:t>yellow, green, red, and pink, so that each color forms a different stratum.</a:t>
            </a:r>
            <a:r>
              <a:rPr lang="tr-TR" dirty="0"/>
              <a:t> </a:t>
            </a:r>
            <a:r>
              <a:rPr lang="en-US" dirty="0"/>
              <a:t>Once you’ve done this, you can perform simple random sampling on each stratum to</a:t>
            </a:r>
            <a:r>
              <a:rPr lang="tr-TR" dirty="0"/>
              <a:t> </a:t>
            </a:r>
            <a:r>
              <a:rPr lang="en-US" dirty="0"/>
              <a:t>ensure that each group is represented in your overall sample. To do this, look at the</a:t>
            </a:r>
            <a:r>
              <a:rPr lang="tr-TR" dirty="0"/>
              <a:t> </a:t>
            </a:r>
            <a:r>
              <a:rPr lang="en-US" dirty="0"/>
              <a:t>proportions of each stratum within the overall population and take a proportionate</a:t>
            </a:r>
            <a:r>
              <a:rPr lang="tr-TR" dirty="0"/>
              <a:t> </a:t>
            </a:r>
            <a:r>
              <a:rPr lang="en-US" dirty="0"/>
              <a:t>number from each.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BBD7B4-FB37-4A3D-BB5F-D2D29303B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20" y="2548208"/>
            <a:ext cx="6869023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7179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82572" y="142991"/>
            <a:ext cx="11539460" cy="504754"/>
          </a:xfrm>
        </p:spPr>
        <p:txBody>
          <a:bodyPr/>
          <a:lstStyle/>
          <a:p>
            <a:r>
              <a:rPr lang="tr-TR" sz="4000" dirty="0" err="1">
                <a:solidFill>
                  <a:srgbClr val="C00000"/>
                </a:solidFill>
              </a:rPr>
              <a:t>Systematic</a:t>
            </a:r>
            <a:r>
              <a:rPr lang="tr-TR" sz="4000" dirty="0">
                <a:solidFill>
                  <a:srgbClr val="C00000"/>
                </a:solidFill>
              </a:rPr>
              <a:t> </a:t>
            </a:r>
            <a:r>
              <a:rPr lang="tr-TR" sz="4000" dirty="0" err="1">
                <a:solidFill>
                  <a:srgbClr val="C00000"/>
                </a:solidFill>
              </a:rPr>
              <a:t>Sampling</a:t>
            </a:r>
            <a:endParaRPr lang="en-US" sz="3733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CE388F-B05F-4C24-B46E-FCA14712DD9A}"/>
              </a:ext>
            </a:extLst>
          </p:cNvPr>
          <p:cNvSpPr/>
          <p:nvPr/>
        </p:nvSpPr>
        <p:spPr>
          <a:xfrm>
            <a:off x="82571" y="939243"/>
            <a:ext cx="122735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With systematic sampling, you list the population in some sort of order,</a:t>
            </a:r>
            <a:r>
              <a:rPr lang="tr-TR" dirty="0"/>
              <a:t> </a:t>
            </a:r>
            <a:r>
              <a:rPr lang="en-US" dirty="0"/>
              <a:t>and then survey every kth item, where k is some number.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F41FC-4B1D-4F56-AA57-81056DFE730A}"/>
              </a:ext>
            </a:extLst>
          </p:cNvPr>
          <p:cNvSpPr/>
          <p:nvPr/>
        </p:nvSpPr>
        <p:spPr>
          <a:xfrm>
            <a:off x="304800" y="1600073"/>
            <a:ext cx="114417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askervilleMT"/>
              </a:rPr>
              <a:t>Systematic sampling is relatively quick and easy, but there’s one key</a:t>
            </a:r>
            <a:r>
              <a:rPr lang="tr-TR" dirty="0">
                <a:latin typeface="BaskervilleMT"/>
              </a:rPr>
              <a:t> </a:t>
            </a:r>
            <a:r>
              <a:rPr lang="en-US" dirty="0">
                <a:latin typeface="BaskervilleMT"/>
              </a:rPr>
              <a:t>disadvantage. If there’s some sort of cyclic pattern in the population,</a:t>
            </a:r>
            <a:r>
              <a:rPr lang="tr-TR" dirty="0">
                <a:latin typeface="BaskervilleMT"/>
              </a:rPr>
              <a:t> </a:t>
            </a:r>
            <a:r>
              <a:rPr lang="en-US" dirty="0">
                <a:latin typeface="BaskervilleMT"/>
              </a:rPr>
              <a:t>your sample will be biased. As an example, if gumballs are produced</a:t>
            </a:r>
            <a:r>
              <a:rPr lang="tr-TR" dirty="0">
                <a:latin typeface="BaskervilleMT"/>
              </a:rPr>
              <a:t> </a:t>
            </a:r>
            <a:r>
              <a:rPr lang="en-US" dirty="0">
                <a:latin typeface="BaskervilleMT"/>
              </a:rPr>
              <a:t>such that every 10th gumball is red, you will end up only sampling red</a:t>
            </a:r>
            <a:r>
              <a:rPr lang="tr-TR" dirty="0">
                <a:latin typeface="BaskervilleMT"/>
              </a:rPr>
              <a:t> </a:t>
            </a:r>
            <a:r>
              <a:rPr lang="en-US" dirty="0">
                <a:latin typeface="BaskervilleMT"/>
              </a:rPr>
              <a:t>gumballs, and this could lead to you drawing misleading conclusions</a:t>
            </a:r>
            <a:r>
              <a:rPr lang="tr-TR" dirty="0">
                <a:latin typeface="BaskervilleMT"/>
              </a:rPr>
              <a:t> </a:t>
            </a:r>
            <a:r>
              <a:rPr lang="en-US" dirty="0">
                <a:latin typeface="BaskervilleMT"/>
              </a:rPr>
              <a:t>about your population.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0733E-6CAF-4CBB-BF2E-BEBC38314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36" y="3058624"/>
            <a:ext cx="10450396" cy="216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610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39500" y="260884"/>
            <a:ext cx="11539460" cy="504754"/>
          </a:xfrm>
        </p:spPr>
        <p:txBody>
          <a:bodyPr/>
          <a:lstStyle/>
          <a:p>
            <a:r>
              <a:rPr lang="tr-TR" sz="4000" dirty="0" err="1">
                <a:solidFill>
                  <a:srgbClr val="C00000"/>
                </a:solidFill>
              </a:rPr>
              <a:t>Reminder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A34AE8-BEB3-42DD-97D0-35D05DD01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00" y="1047919"/>
            <a:ext cx="9355899" cy="13084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3C84B6-2564-4BB5-9A1B-E92C5ADA0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4" y="2638619"/>
            <a:ext cx="9419294" cy="250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8585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16053" y="190545"/>
            <a:ext cx="11539460" cy="504754"/>
          </a:xfrm>
        </p:spPr>
        <p:txBody>
          <a:bodyPr/>
          <a:lstStyle/>
          <a:p>
            <a:r>
              <a:rPr lang="en-GB" sz="4000" dirty="0">
                <a:solidFill>
                  <a:srgbClr val="C00000"/>
                </a:solidFill>
              </a:rPr>
              <a:t>Point </a:t>
            </a:r>
            <a:r>
              <a:rPr lang="tr-TR" sz="4000" dirty="0">
                <a:solidFill>
                  <a:srgbClr val="C00000"/>
                </a:solidFill>
              </a:rPr>
              <a:t>E</a:t>
            </a:r>
            <a:r>
              <a:rPr lang="en-GB" sz="4000" dirty="0" err="1">
                <a:solidFill>
                  <a:srgbClr val="C00000"/>
                </a:solidFill>
              </a:rPr>
              <a:t>stimators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872EAE-2F7A-4564-AA94-14DC68E71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" y="3578469"/>
            <a:ext cx="9344025" cy="2209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252E6F-8AB5-47F9-9068-A8C39F253259}"/>
              </a:ext>
            </a:extLst>
          </p:cNvPr>
          <p:cNvSpPr/>
          <p:nvPr/>
        </p:nvSpPr>
        <p:spPr>
          <a:xfrm>
            <a:off x="439247" y="1027437"/>
            <a:ext cx="115300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BaskervilleMT"/>
              </a:rPr>
              <a:t>A </a:t>
            </a:r>
            <a:r>
              <a:rPr lang="en-US" sz="2800" b="1" i="1" dirty="0">
                <a:latin typeface="BaskervilleMT-BoldItalic"/>
              </a:rPr>
              <a:t>point estimator </a:t>
            </a:r>
            <a:r>
              <a:rPr lang="en-US" sz="2800" dirty="0">
                <a:latin typeface="BaskervilleMT"/>
              </a:rPr>
              <a:t>of a population parameter is some function or calculation</a:t>
            </a:r>
            <a:r>
              <a:rPr lang="tr-TR" sz="2800" dirty="0">
                <a:latin typeface="BaskervilleMT"/>
              </a:rPr>
              <a:t> </a:t>
            </a:r>
            <a:r>
              <a:rPr lang="en-US" sz="2800" dirty="0">
                <a:latin typeface="BaskervilleMT"/>
              </a:rPr>
              <a:t>that can be used to estimate the value of the population parameter. As an</a:t>
            </a:r>
            <a:r>
              <a:rPr lang="tr-TR" sz="2800" dirty="0">
                <a:latin typeface="BaskervilleMT"/>
              </a:rPr>
              <a:t> </a:t>
            </a:r>
            <a:r>
              <a:rPr lang="en-US" sz="2800" dirty="0">
                <a:latin typeface="BaskervilleMT"/>
              </a:rPr>
              <a:t>example, the point estimator of the population mean is the mean of the sample,</a:t>
            </a:r>
            <a:r>
              <a:rPr lang="tr-TR" sz="2800" dirty="0">
                <a:latin typeface="BaskervilleMT"/>
              </a:rPr>
              <a:t> </a:t>
            </a:r>
            <a:r>
              <a:rPr lang="en-US" sz="2800" dirty="0">
                <a:latin typeface="BaskervilleMT"/>
              </a:rPr>
              <a:t>as we can use the sample mean to estimate the population mean.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104463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16053" y="190545"/>
            <a:ext cx="11539460" cy="504754"/>
          </a:xfrm>
        </p:spPr>
        <p:txBody>
          <a:bodyPr/>
          <a:lstStyle/>
          <a:p>
            <a:r>
              <a:rPr lang="en-GB" sz="4000" dirty="0">
                <a:solidFill>
                  <a:srgbClr val="C00000"/>
                </a:solidFill>
              </a:rPr>
              <a:t>Point </a:t>
            </a:r>
            <a:r>
              <a:rPr lang="tr-TR" sz="4000" dirty="0">
                <a:solidFill>
                  <a:srgbClr val="C00000"/>
                </a:solidFill>
              </a:rPr>
              <a:t>E</a:t>
            </a:r>
            <a:r>
              <a:rPr lang="en-GB" sz="4000" dirty="0" err="1">
                <a:solidFill>
                  <a:srgbClr val="C00000"/>
                </a:solidFill>
              </a:rPr>
              <a:t>stimators</a:t>
            </a:r>
            <a:endParaRPr lang="en-US" sz="3733" dirty="0">
              <a:solidFill>
                <a:srgbClr val="C00000"/>
              </a:solidFill>
            </a:endParaRPr>
          </a:p>
        </p:txBody>
      </p:sp>
      <p:grpSp>
        <p:nvGrpSpPr>
          <p:cNvPr id="6" name="Group 46">
            <a:extLst>
              <a:ext uri="{FF2B5EF4-FFF2-40B4-BE49-F238E27FC236}">
                <a16:creationId xmlns:a16="http://schemas.microsoft.com/office/drawing/2014/main" id="{C16EA28D-23FD-4690-9D2A-60E498C06958}"/>
              </a:ext>
            </a:extLst>
          </p:cNvPr>
          <p:cNvGrpSpPr>
            <a:grpSpLocks/>
          </p:cNvGrpSpPr>
          <p:nvPr/>
        </p:nvGrpSpPr>
        <p:grpSpPr bwMode="auto">
          <a:xfrm>
            <a:off x="3272491" y="3733707"/>
            <a:ext cx="514350" cy="593725"/>
            <a:chOff x="968" y="587"/>
            <a:chExt cx="3824" cy="3715"/>
          </a:xfrm>
        </p:grpSpPr>
        <p:sp>
          <p:nvSpPr>
            <p:cNvPr id="7" name="Arc 22">
              <a:extLst>
                <a:ext uri="{FF2B5EF4-FFF2-40B4-BE49-F238E27FC236}">
                  <a16:creationId xmlns:a16="http://schemas.microsoft.com/office/drawing/2014/main" id="{4FF9C682-92BA-4B89-AF49-9774357E9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Arc 23">
              <a:extLst>
                <a:ext uri="{FF2B5EF4-FFF2-40B4-BE49-F238E27FC236}">
                  <a16:creationId xmlns:a16="http://schemas.microsoft.com/office/drawing/2014/main" id="{94A78D51-C650-4319-B9C8-158EBF2DA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Arc 26">
              <a:extLst>
                <a:ext uri="{FF2B5EF4-FFF2-40B4-BE49-F238E27FC236}">
                  <a16:creationId xmlns:a16="http://schemas.microsoft.com/office/drawing/2014/main" id="{F59A939C-A81F-4255-8AC5-746A3E66A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Arc 27">
              <a:extLst>
                <a:ext uri="{FF2B5EF4-FFF2-40B4-BE49-F238E27FC236}">
                  <a16:creationId xmlns:a16="http://schemas.microsoft.com/office/drawing/2014/main" id="{A571BD0D-6A11-4DFE-B93B-D157E8DA5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Arc 29">
              <a:extLst>
                <a:ext uri="{FF2B5EF4-FFF2-40B4-BE49-F238E27FC236}">
                  <a16:creationId xmlns:a16="http://schemas.microsoft.com/office/drawing/2014/main" id="{70978024-C68D-40F4-89F7-1EB36BCB4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Arc 30">
              <a:extLst>
                <a:ext uri="{FF2B5EF4-FFF2-40B4-BE49-F238E27FC236}">
                  <a16:creationId xmlns:a16="http://schemas.microsoft.com/office/drawing/2014/main" id="{BEE99671-8EEE-4B92-8B58-343DA1B53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A97E2991-EBF3-42AF-B119-9945EB482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641" y="776194"/>
            <a:ext cx="8159750" cy="136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algn="l" defTabSz="973138">
              <a:buClr>
                <a:srgbClr val="FF8923"/>
              </a:buClr>
              <a:buFontTx/>
              <a:buChar char="•"/>
            </a:pPr>
            <a:r>
              <a:rPr lang="en-GB" sz="2000" dirty="0">
                <a:solidFill>
                  <a:srgbClr val="004E69"/>
                </a:solidFill>
              </a:rPr>
              <a:t>The sample of samples might look something like this</a:t>
            </a:r>
          </a:p>
          <a:p>
            <a:pPr marL="287338" indent="-287338" algn="l" defTabSz="973138">
              <a:buClr>
                <a:srgbClr val="FF8923"/>
              </a:buClr>
              <a:buFontTx/>
              <a:buChar char="•"/>
            </a:pPr>
            <a:endParaRPr lang="en-GB" sz="2000" dirty="0">
              <a:solidFill>
                <a:srgbClr val="004E69"/>
              </a:solidFill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1EDF2D42-CB89-41E4-9118-D4BF7D09B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5141" y="1944594"/>
            <a:ext cx="2682875" cy="1020763"/>
          </a:xfrm>
          <a:prstGeom prst="ellipse">
            <a:avLst/>
          </a:prstGeom>
          <a:solidFill>
            <a:srgbClr val="FFCC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r>
              <a:rPr lang="en-GB"/>
              <a:t>1, 2, 3, 4</a:t>
            </a:r>
          </a:p>
        </p:txBody>
      </p:sp>
      <p:sp>
        <p:nvSpPr>
          <p:cNvPr id="15" name="Oval 8">
            <a:extLst>
              <a:ext uri="{FF2B5EF4-FFF2-40B4-BE49-F238E27FC236}">
                <a16:creationId xmlns:a16="http://schemas.microsoft.com/office/drawing/2014/main" id="{AD126570-F0C5-4788-8CBC-1C333D41F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841" y="3725769"/>
            <a:ext cx="1839913" cy="604838"/>
          </a:xfrm>
          <a:prstGeom prst="ellipse">
            <a:avLst/>
          </a:prstGeom>
          <a:solidFill>
            <a:srgbClr val="FFFF99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r>
              <a:rPr lang="en-GB"/>
              <a:t>1, 2</a:t>
            </a: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D00FD4FF-025A-48FB-B8BD-B3338BDF2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779" y="2263682"/>
            <a:ext cx="1497012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l"/>
            <a:r>
              <a:rPr lang="en-GB" sz="1600" b="1"/>
              <a:t>Average = 2.5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8E6149AD-35E6-454D-A2FF-5535D90F9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041" y="4298857"/>
            <a:ext cx="12890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/>
              <a:t>Average = 1.5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4D9846B0-AD8F-4E0C-9932-C81D2C68F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991" y="3392394"/>
            <a:ext cx="960438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 b="1">
                <a:solidFill>
                  <a:schemeClr val="tx2"/>
                </a:solidFill>
              </a:rPr>
              <a:t>Sample 1</a:t>
            </a:r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73527F7F-F4AB-4D00-89F8-64A8421AD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4566" y="1577882"/>
            <a:ext cx="1679575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l"/>
            <a:r>
              <a:rPr lang="en-GB" sz="1800" b="1">
                <a:solidFill>
                  <a:schemeClr val="tx2"/>
                </a:solidFill>
              </a:rPr>
              <a:t>POPULATION</a:t>
            </a:r>
          </a:p>
        </p:txBody>
      </p:sp>
      <p:sp>
        <p:nvSpPr>
          <p:cNvPr id="20" name="Line 31">
            <a:extLst>
              <a:ext uri="{FF2B5EF4-FFF2-40B4-BE49-F238E27FC236}">
                <a16:creationId xmlns:a16="http://schemas.microsoft.com/office/drawing/2014/main" id="{DE4B67AF-DEC8-4605-8D98-48A9447178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5029" y="4300444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" name="Up Arrow 8">
            <a:extLst>
              <a:ext uri="{FF2B5EF4-FFF2-40B4-BE49-F238E27FC236}">
                <a16:creationId xmlns:a16="http://schemas.microsoft.com/office/drawing/2014/main" id="{CCD93050-32CB-498A-841C-62B480762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854" y="3879757"/>
            <a:ext cx="44450" cy="403225"/>
          </a:xfrm>
          <a:prstGeom prst="upArrow">
            <a:avLst>
              <a:gd name="adj1" fmla="val 20917"/>
              <a:gd name="adj2" fmla="val 68330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lIns="90000" tIns="90000" rIns="90000" bIns="90000" anchor="ctr"/>
          <a:lstStyle/>
          <a:p>
            <a:pPr eaLnBrk="0" hangingPunct="0"/>
            <a:endParaRPr lang="en-GB">
              <a:solidFill>
                <a:schemeClr val="bg1"/>
              </a:solidFill>
            </a:endParaRPr>
          </a:p>
        </p:txBody>
      </p:sp>
      <p:sp>
        <p:nvSpPr>
          <p:cNvPr id="22" name="Oval 37">
            <a:extLst>
              <a:ext uri="{FF2B5EF4-FFF2-40B4-BE49-F238E27FC236}">
                <a16:creationId xmlns:a16="http://schemas.microsoft.com/office/drawing/2014/main" id="{F9D810CF-E1BA-48AD-8308-05A634C51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8991" y="3741644"/>
            <a:ext cx="1839913" cy="604838"/>
          </a:xfrm>
          <a:prstGeom prst="ellipse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r>
              <a:rPr lang="en-GB"/>
              <a:t>1, 3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FA3166B-6FCA-4999-A5FA-23E696BBD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1191" y="4314732"/>
            <a:ext cx="12890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/>
              <a:t>Average = 2.0</a:t>
            </a:r>
          </a:p>
        </p:txBody>
      </p:sp>
      <p:sp>
        <p:nvSpPr>
          <p:cNvPr id="24" name="Text Box 39">
            <a:extLst>
              <a:ext uri="{FF2B5EF4-FFF2-40B4-BE49-F238E27FC236}">
                <a16:creationId xmlns:a16="http://schemas.microsoft.com/office/drawing/2014/main" id="{F8152DE2-E872-4386-AC75-3487ABF87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7141" y="3408269"/>
            <a:ext cx="960438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 b="1">
                <a:solidFill>
                  <a:schemeClr val="tx2"/>
                </a:solidFill>
              </a:rPr>
              <a:t>Sample 2</a:t>
            </a:r>
          </a:p>
        </p:txBody>
      </p:sp>
      <p:grpSp>
        <p:nvGrpSpPr>
          <p:cNvPr id="25" name="Group 46">
            <a:extLst>
              <a:ext uri="{FF2B5EF4-FFF2-40B4-BE49-F238E27FC236}">
                <a16:creationId xmlns:a16="http://schemas.microsoft.com/office/drawing/2014/main" id="{F12DE1C0-96AA-4362-A375-352D8B139206}"/>
              </a:ext>
            </a:extLst>
          </p:cNvPr>
          <p:cNvGrpSpPr>
            <a:grpSpLocks/>
          </p:cNvGrpSpPr>
          <p:nvPr/>
        </p:nvGrpSpPr>
        <p:grpSpPr bwMode="auto">
          <a:xfrm>
            <a:off x="6377641" y="3749582"/>
            <a:ext cx="514350" cy="593725"/>
            <a:chOff x="968" y="587"/>
            <a:chExt cx="3824" cy="3715"/>
          </a:xfrm>
        </p:grpSpPr>
        <p:sp>
          <p:nvSpPr>
            <p:cNvPr id="26" name="Arc 22">
              <a:extLst>
                <a:ext uri="{FF2B5EF4-FFF2-40B4-BE49-F238E27FC236}">
                  <a16:creationId xmlns:a16="http://schemas.microsoft.com/office/drawing/2014/main" id="{EF1DBFE9-A174-4E80-9F6A-1746F05A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Arc 23">
              <a:extLst>
                <a:ext uri="{FF2B5EF4-FFF2-40B4-BE49-F238E27FC236}">
                  <a16:creationId xmlns:a16="http://schemas.microsoft.com/office/drawing/2014/main" id="{C7578AED-8F78-4AFA-A87D-7E62A6724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Arc 26">
              <a:extLst>
                <a:ext uri="{FF2B5EF4-FFF2-40B4-BE49-F238E27FC236}">
                  <a16:creationId xmlns:a16="http://schemas.microsoft.com/office/drawing/2014/main" id="{79BF1417-0C95-479A-9B59-224D1EEAB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Arc 27">
              <a:extLst>
                <a:ext uri="{FF2B5EF4-FFF2-40B4-BE49-F238E27FC236}">
                  <a16:creationId xmlns:a16="http://schemas.microsoft.com/office/drawing/2014/main" id="{2C34E659-E859-4F5C-A1B8-8C6E28DE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19E5742D-0790-419F-80B4-C3E3651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B62BAC39-AC68-4BCE-A5F8-AD44D4A1E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2" name="Oval 47">
            <a:extLst>
              <a:ext uri="{FF2B5EF4-FFF2-40B4-BE49-F238E27FC236}">
                <a16:creationId xmlns:a16="http://schemas.microsoft.com/office/drawing/2014/main" id="{E0154773-73A4-40A6-89BD-578F7C119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5241" y="3735294"/>
            <a:ext cx="1839913" cy="604838"/>
          </a:xfrm>
          <a:prstGeom prst="ellipse">
            <a:avLst/>
          </a:prstGeom>
          <a:solidFill>
            <a:srgbClr val="FFCC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r>
              <a:rPr lang="en-GB"/>
              <a:t>1, 4</a:t>
            </a:r>
          </a:p>
        </p:txBody>
      </p:sp>
      <p:sp>
        <p:nvSpPr>
          <p:cNvPr id="33" name="Text Box 48">
            <a:extLst>
              <a:ext uri="{FF2B5EF4-FFF2-40B4-BE49-F238E27FC236}">
                <a16:creationId xmlns:a16="http://schemas.microsoft.com/office/drawing/2014/main" id="{D0D1AD3A-FCDC-4315-A19E-1B3925A07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7441" y="4308382"/>
            <a:ext cx="12890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/>
              <a:t>Average = 2.5</a:t>
            </a:r>
          </a:p>
        </p:txBody>
      </p:sp>
      <p:sp>
        <p:nvSpPr>
          <p:cNvPr id="34" name="Text Box 49">
            <a:extLst>
              <a:ext uri="{FF2B5EF4-FFF2-40B4-BE49-F238E27FC236}">
                <a16:creationId xmlns:a16="http://schemas.microsoft.com/office/drawing/2014/main" id="{4C42EECC-ECD7-4AF1-84F6-6AAD4B2FD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3391" y="3401919"/>
            <a:ext cx="960438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 b="1">
                <a:solidFill>
                  <a:schemeClr val="tx2"/>
                </a:solidFill>
              </a:rPr>
              <a:t>Sample 3</a:t>
            </a:r>
          </a:p>
        </p:txBody>
      </p:sp>
      <p:grpSp>
        <p:nvGrpSpPr>
          <p:cNvPr id="35" name="Group 46">
            <a:extLst>
              <a:ext uri="{FF2B5EF4-FFF2-40B4-BE49-F238E27FC236}">
                <a16:creationId xmlns:a16="http://schemas.microsoft.com/office/drawing/2014/main" id="{DD5C9E1F-6A78-4C03-9E99-387AA77D6482}"/>
              </a:ext>
            </a:extLst>
          </p:cNvPr>
          <p:cNvGrpSpPr>
            <a:grpSpLocks/>
          </p:cNvGrpSpPr>
          <p:nvPr/>
        </p:nvGrpSpPr>
        <p:grpSpPr bwMode="auto">
          <a:xfrm>
            <a:off x="9393891" y="3743232"/>
            <a:ext cx="514350" cy="593725"/>
            <a:chOff x="968" y="587"/>
            <a:chExt cx="3824" cy="3715"/>
          </a:xfrm>
        </p:grpSpPr>
        <p:sp>
          <p:nvSpPr>
            <p:cNvPr id="36" name="Arc 22">
              <a:extLst>
                <a:ext uri="{FF2B5EF4-FFF2-40B4-BE49-F238E27FC236}">
                  <a16:creationId xmlns:a16="http://schemas.microsoft.com/office/drawing/2014/main" id="{CF21FAF1-54E2-4122-8D79-3B1DB7689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Arc 23">
              <a:extLst>
                <a:ext uri="{FF2B5EF4-FFF2-40B4-BE49-F238E27FC236}">
                  <a16:creationId xmlns:a16="http://schemas.microsoft.com/office/drawing/2014/main" id="{EB8241B6-0971-43AB-87CC-FD515A880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Arc 26">
              <a:extLst>
                <a:ext uri="{FF2B5EF4-FFF2-40B4-BE49-F238E27FC236}">
                  <a16:creationId xmlns:a16="http://schemas.microsoft.com/office/drawing/2014/main" id="{3EA94978-E4BA-42D6-9A3E-9E3D32E5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Arc 27">
              <a:extLst>
                <a:ext uri="{FF2B5EF4-FFF2-40B4-BE49-F238E27FC236}">
                  <a16:creationId xmlns:a16="http://schemas.microsoft.com/office/drawing/2014/main" id="{E270B98D-223A-4EC5-966D-F04AF0B23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Arc 29">
              <a:extLst>
                <a:ext uri="{FF2B5EF4-FFF2-40B4-BE49-F238E27FC236}">
                  <a16:creationId xmlns:a16="http://schemas.microsoft.com/office/drawing/2014/main" id="{08F8A24F-CC05-4FE7-BFFF-F62FC11FB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Arc 30">
              <a:extLst>
                <a:ext uri="{FF2B5EF4-FFF2-40B4-BE49-F238E27FC236}">
                  <a16:creationId xmlns:a16="http://schemas.microsoft.com/office/drawing/2014/main" id="{0088D1FA-F703-4B56-BEB2-A1D5D981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2" name="Up Arrow 8">
            <a:extLst>
              <a:ext uri="{FF2B5EF4-FFF2-40B4-BE49-F238E27FC236}">
                <a16:creationId xmlns:a16="http://schemas.microsoft.com/office/drawing/2014/main" id="{048AEDE2-751C-4B1D-A180-7A77E81D1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7829" y="3892457"/>
            <a:ext cx="44450" cy="403225"/>
          </a:xfrm>
          <a:prstGeom prst="upArrow">
            <a:avLst>
              <a:gd name="adj1" fmla="val 20917"/>
              <a:gd name="adj2" fmla="val 68330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lIns="90000" tIns="90000" rIns="90000" bIns="90000" anchor="ctr"/>
          <a:lstStyle/>
          <a:p>
            <a:pPr eaLnBrk="0" hangingPunct="0"/>
            <a:endParaRPr lang="en-GB">
              <a:solidFill>
                <a:schemeClr val="bg1"/>
              </a:solidFill>
            </a:endParaRPr>
          </a:p>
        </p:txBody>
      </p:sp>
      <p:sp>
        <p:nvSpPr>
          <p:cNvPr id="43" name="Up Arrow 8">
            <a:extLst>
              <a:ext uri="{FF2B5EF4-FFF2-40B4-BE49-F238E27FC236}">
                <a16:creationId xmlns:a16="http://schemas.microsoft.com/office/drawing/2014/main" id="{39F2ABE8-995C-46A9-ADC3-E70F124B2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7254" y="3871819"/>
            <a:ext cx="44450" cy="403225"/>
          </a:xfrm>
          <a:prstGeom prst="upArrow">
            <a:avLst>
              <a:gd name="adj1" fmla="val 20917"/>
              <a:gd name="adj2" fmla="val 68330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lIns="90000" tIns="90000" rIns="90000" bIns="90000" anchor="ctr"/>
          <a:lstStyle/>
          <a:p>
            <a:pPr eaLnBrk="0" hangingPunct="0"/>
            <a:endParaRPr lang="en-GB">
              <a:solidFill>
                <a:schemeClr val="bg1"/>
              </a:solidFill>
            </a:endParaRPr>
          </a:p>
        </p:txBody>
      </p:sp>
      <p:sp>
        <p:nvSpPr>
          <p:cNvPr id="44" name="Line 31">
            <a:extLst>
              <a:ext uri="{FF2B5EF4-FFF2-40B4-BE49-F238E27FC236}">
                <a16:creationId xmlns:a16="http://schemas.microsoft.com/office/drawing/2014/main" id="{7F5919B4-3D22-441B-8599-A2B072C318C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8116" y="4313144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45" name="Line 31">
            <a:extLst>
              <a:ext uri="{FF2B5EF4-FFF2-40B4-BE49-F238E27FC236}">
                <a16:creationId xmlns:a16="http://schemas.microsoft.com/office/drawing/2014/main" id="{48992089-DA5B-4EAA-9451-F6C2705F0309}"/>
              </a:ext>
            </a:extLst>
          </p:cNvPr>
          <p:cNvSpPr>
            <a:spLocks noChangeShapeType="1"/>
          </p:cNvSpPr>
          <p:nvPr/>
        </p:nvSpPr>
        <p:spPr bwMode="auto">
          <a:xfrm>
            <a:off x="9374841" y="4303619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grpSp>
        <p:nvGrpSpPr>
          <p:cNvPr id="46" name="Group 46">
            <a:extLst>
              <a:ext uri="{FF2B5EF4-FFF2-40B4-BE49-F238E27FC236}">
                <a16:creationId xmlns:a16="http://schemas.microsoft.com/office/drawing/2014/main" id="{AAA271C4-7851-4FDC-B3AA-EA89DC5EF694}"/>
              </a:ext>
            </a:extLst>
          </p:cNvPr>
          <p:cNvGrpSpPr>
            <a:grpSpLocks/>
          </p:cNvGrpSpPr>
          <p:nvPr/>
        </p:nvGrpSpPr>
        <p:grpSpPr bwMode="auto">
          <a:xfrm>
            <a:off x="3277254" y="5138644"/>
            <a:ext cx="514350" cy="593725"/>
            <a:chOff x="968" y="587"/>
            <a:chExt cx="3824" cy="3715"/>
          </a:xfrm>
        </p:grpSpPr>
        <p:sp>
          <p:nvSpPr>
            <p:cNvPr id="47" name="Arc 22">
              <a:extLst>
                <a:ext uri="{FF2B5EF4-FFF2-40B4-BE49-F238E27FC236}">
                  <a16:creationId xmlns:a16="http://schemas.microsoft.com/office/drawing/2014/main" id="{33E7F372-4200-4DA5-98AF-B8203E60F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Arc 23">
              <a:extLst>
                <a:ext uri="{FF2B5EF4-FFF2-40B4-BE49-F238E27FC236}">
                  <a16:creationId xmlns:a16="http://schemas.microsoft.com/office/drawing/2014/main" id="{DEB3C6B7-5517-4FA5-AE76-2454A8D74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Arc 26">
              <a:extLst>
                <a:ext uri="{FF2B5EF4-FFF2-40B4-BE49-F238E27FC236}">
                  <a16:creationId xmlns:a16="http://schemas.microsoft.com/office/drawing/2014/main" id="{65946907-CED8-48FE-B080-76197F533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Arc 27">
              <a:extLst>
                <a:ext uri="{FF2B5EF4-FFF2-40B4-BE49-F238E27FC236}">
                  <a16:creationId xmlns:a16="http://schemas.microsoft.com/office/drawing/2014/main" id="{8A8A4BF1-931A-4FAE-9CFC-FB03F7457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Arc 29">
              <a:extLst>
                <a:ext uri="{FF2B5EF4-FFF2-40B4-BE49-F238E27FC236}">
                  <a16:creationId xmlns:a16="http://schemas.microsoft.com/office/drawing/2014/main" id="{29A0206E-A422-4A19-B4A9-3B63DA52D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Arc 30">
              <a:extLst>
                <a:ext uri="{FF2B5EF4-FFF2-40B4-BE49-F238E27FC236}">
                  <a16:creationId xmlns:a16="http://schemas.microsoft.com/office/drawing/2014/main" id="{C37B07F1-E8A2-47A5-9CA0-6EA4268D3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3" name="Oval 68">
            <a:extLst>
              <a:ext uri="{FF2B5EF4-FFF2-40B4-BE49-F238E27FC236}">
                <a16:creationId xmlns:a16="http://schemas.microsoft.com/office/drawing/2014/main" id="{456A8016-9C52-41FB-9201-6D75427B6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604" y="5130707"/>
            <a:ext cx="1839912" cy="604837"/>
          </a:xfrm>
          <a:prstGeom prst="ellipse">
            <a:avLst/>
          </a:prstGeom>
          <a:solidFill>
            <a:srgbClr val="FFCC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r>
              <a:rPr lang="en-GB"/>
              <a:t>2, 3</a:t>
            </a:r>
          </a:p>
        </p:txBody>
      </p:sp>
      <p:sp>
        <p:nvSpPr>
          <p:cNvPr id="54" name="Text Box 69">
            <a:extLst>
              <a:ext uri="{FF2B5EF4-FFF2-40B4-BE49-F238E27FC236}">
                <a16:creationId xmlns:a16="http://schemas.microsoft.com/office/drawing/2014/main" id="{9B591EAF-D3C6-4E20-844D-B5524FC2A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804" y="5703794"/>
            <a:ext cx="12890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/>
              <a:t>Average = 2.5</a:t>
            </a:r>
          </a:p>
        </p:txBody>
      </p:sp>
      <p:sp>
        <p:nvSpPr>
          <p:cNvPr id="55" name="Text Box 70">
            <a:extLst>
              <a:ext uri="{FF2B5EF4-FFF2-40B4-BE49-F238E27FC236}">
                <a16:creationId xmlns:a16="http://schemas.microsoft.com/office/drawing/2014/main" id="{F73FD583-2685-4F0F-B5A2-BD4A6B9BD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754" y="4797332"/>
            <a:ext cx="960437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 b="1">
                <a:solidFill>
                  <a:schemeClr val="tx2"/>
                </a:solidFill>
              </a:rPr>
              <a:t>Sample 4</a:t>
            </a:r>
          </a:p>
        </p:txBody>
      </p:sp>
      <p:sp>
        <p:nvSpPr>
          <p:cNvPr id="56" name="Line 31">
            <a:extLst>
              <a:ext uri="{FF2B5EF4-FFF2-40B4-BE49-F238E27FC236}">
                <a16:creationId xmlns:a16="http://schemas.microsoft.com/office/drawing/2014/main" id="{11575E95-FFC0-46B5-AA48-EC611D37992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9791" y="5705382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57" name="Up Arrow 8">
            <a:extLst>
              <a:ext uri="{FF2B5EF4-FFF2-40B4-BE49-F238E27FC236}">
                <a16:creationId xmlns:a16="http://schemas.microsoft.com/office/drawing/2014/main" id="{9C4C7EAA-EFCB-4CE6-B384-C3C49A89D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616" y="5284694"/>
            <a:ext cx="44450" cy="403225"/>
          </a:xfrm>
          <a:prstGeom prst="upArrow">
            <a:avLst>
              <a:gd name="adj1" fmla="val 20917"/>
              <a:gd name="adj2" fmla="val 68330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lIns="90000" tIns="90000" rIns="90000" bIns="90000" anchor="ctr"/>
          <a:lstStyle/>
          <a:p>
            <a:pPr eaLnBrk="0" hangingPunct="0"/>
            <a:endParaRPr lang="en-GB">
              <a:solidFill>
                <a:schemeClr val="bg1"/>
              </a:solidFill>
            </a:endParaRPr>
          </a:p>
        </p:txBody>
      </p:sp>
      <p:sp>
        <p:nvSpPr>
          <p:cNvPr id="58" name="Oval 73">
            <a:extLst>
              <a:ext uri="{FF2B5EF4-FFF2-40B4-BE49-F238E27FC236}">
                <a16:creationId xmlns:a16="http://schemas.microsoft.com/office/drawing/2014/main" id="{C0ABAA10-0EF3-4FF8-98D4-DF88C87E3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3754" y="5146582"/>
            <a:ext cx="1839912" cy="604837"/>
          </a:xfrm>
          <a:prstGeom prst="ellipse">
            <a:avLst/>
          </a:prstGeom>
          <a:solidFill>
            <a:srgbClr val="FF99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r>
              <a:rPr lang="en-GB"/>
              <a:t>2, 4</a:t>
            </a:r>
          </a:p>
        </p:txBody>
      </p:sp>
      <p:sp>
        <p:nvSpPr>
          <p:cNvPr id="59" name="Text Box 74">
            <a:extLst>
              <a:ext uri="{FF2B5EF4-FFF2-40B4-BE49-F238E27FC236}">
                <a16:creationId xmlns:a16="http://schemas.microsoft.com/office/drawing/2014/main" id="{AC0CE20E-232F-4749-B139-541EE1B18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954" y="5719669"/>
            <a:ext cx="12890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/>
              <a:t>Average = 3.0</a:t>
            </a:r>
          </a:p>
        </p:txBody>
      </p:sp>
      <p:sp>
        <p:nvSpPr>
          <p:cNvPr id="60" name="Text Box 75">
            <a:extLst>
              <a:ext uri="{FF2B5EF4-FFF2-40B4-BE49-F238E27FC236}">
                <a16:creationId xmlns:a16="http://schemas.microsoft.com/office/drawing/2014/main" id="{B42EE99A-4601-420B-BE0F-ABC02A878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904" y="4813207"/>
            <a:ext cx="960437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 b="1">
                <a:solidFill>
                  <a:schemeClr val="tx2"/>
                </a:solidFill>
              </a:rPr>
              <a:t>Sample 5</a:t>
            </a:r>
          </a:p>
        </p:txBody>
      </p:sp>
      <p:grpSp>
        <p:nvGrpSpPr>
          <p:cNvPr id="61" name="Group 46">
            <a:extLst>
              <a:ext uri="{FF2B5EF4-FFF2-40B4-BE49-F238E27FC236}">
                <a16:creationId xmlns:a16="http://schemas.microsoft.com/office/drawing/2014/main" id="{A12BA004-058C-4515-A551-61116BB6629D}"/>
              </a:ext>
            </a:extLst>
          </p:cNvPr>
          <p:cNvGrpSpPr>
            <a:grpSpLocks/>
          </p:cNvGrpSpPr>
          <p:nvPr/>
        </p:nvGrpSpPr>
        <p:grpSpPr bwMode="auto">
          <a:xfrm>
            <a:off x="6382404" y="5154519"/>
            <a:ext cx="514350" cy="593725"/>
            <a:chOff x="968" y="587"/>
            <a:chExt cx="3824" cy="3715"/>
          </a:xfrm>
        </p:grpSpPr>
        <p:sp>
          <p:nvSpPr>
            <p:cNvPr id="62" name="Arc 22">
              <a:extLst>
                <a:ext uri="{FF2B5EF4-FFF2-40B4-BE49-F238E27FC236}">
                  <a16:creationId xmlns:a16="http://schemas.microsoft.com/office/drawing/2014/main" id="{2A64A488-0574-4CA5-8168-601A1C34B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Arc 23">
              <a:extLst>
                <a:ext uri="{FF2B5EF4-FFF2-40B4-BE49-F238E27FC236}">
                  <a16:creationId xmlns:a16="http://schemas.microsoft.com/office/drawing/2014/main" id="{93C9A4E1-A89B-499A-94E7-B4A1909CF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Arc 26">
              <a:extLst>
                <a:ext uri="{FF2B5EF4-FFF2-40B4-BE49-F238E27FC236}">
                  <a16:creationId xmlns:a16="http://schemas.microsoft.com/office/drawing/2014/main" id="{CED47B19-CF40-4475-A028-326E4A1DF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Arc 27">
              <a:extLst>
                <a:ext uri="{FF2B5EF4-FFF2-40B4-BE49-F238E27FC236}">
                  <a16:creationId xmlns:a16="http://schemas.microsoft.com/office/drawing/2014/main" id="{E895188D-61E1-4CE5-956B-60772AC53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Arc 29">
              <a:extLst>
                <a:ext uri="{FF2B5EF4-FFF2-40B4-BE49-F238E27FC236}">
                  <a16:creationId xmlns:a16="http://schemas.microsoft.com/office/drawing/2014/main" id="{AB089316-B640-4980-8E06-4AC9908C1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Arc 30">
              <a:extLst>
                <a:ext uri="{FF2B5EF4-FFF2-40B4-BE49-F238E27FC236}">
                  <a16:creationId xmlns:a16="http://schemas.microsoft.com/office/drawing/2014/main" id="{6F7477D8-3771-4369-976F-574E095B3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8" name="Oval 83">
            <a:extLst>
              <a:ext uri="{FF2B5EF4-FFF2-40B4-BE49-F238E27FC236}">
                <a16:creationId xmlns:a16="http://schemas.microsoft.com/office/drawing/2014/main" id="{52F5FBEE-D2F1-4040-8737-888B93C46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0004" y="5140232"/>
            <a:ext cx="1839912" cy="604837"/>
          </a:xfrm>
          <a:prstGeom prst="ellipse">
            <a:avLst/>
          </a:prstGeom>
          <a:solidFill>
            <a:srgbClr val="FF66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r>
              <a:rPr lang="en-GB"/>
              <a:t>3, 4</a:t>
            </a:r>
          </a:p>
        </p:txBody>
      </p:sp>
      <p:sp>
        <p:nvSpPr>
          <p:cNvPr id="69" name="Text Box 84">
            <a:extLst>
              <a:ext uri="{FF2B5EF4-FFF2-40B4-BE49-F238E27FC236}">
                <a16:creationId xmlns:a16="http://schemas.microsoft.com/office/drawing/2014/main" id="{188A0250-FA28-4BAB-B7CD-1F046031E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2204" y="5713319"/>
            <a:ext cx="12890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/>
              <a:t>Average = 3.5</a:t>
            </a:r>
          </a:p>
        </p:txBody>
      </p:sp>
      <p:sp>
        <p:nvSpPr>
          <p:cNvPr id="70" name="Text Box 85">
            <a:extLst>
              <a:ext uri="{FF2B5EF4-FFF2-40B4-BE49-F238E27FC236}">
                <a16:creationId xmlns:a16="http://schemas.microsoft.com/office/drawing/2014/main" id="{58668A2C-420A-443E-B1F6-2256BF96E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8154" y="4806857"/>
            <a:ext cx="960437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 b="1">
                <a:solidFill>
                  <a:schemeClr val="tx2"/>
                </a:solidFill>
              </a:rPr>
              <a:t>Sample 6</a:t>
            </a:r>
          </a:p>
        </p:txBody>
      </p:sp>
      <p:grpSp>
        <p:nvGrpSpPr>
          <p:cNvPr id="71" name="Group 46">
            <a:extLst>
              <a:ext uri="{FF2B5EF4-FFF2-40B4-BE49-F238E27FC236}">
                <a16:creationId xmlns:a16="http://schemas.microsoft.com/office/drawing/2014/main" id="{4038DBA4-A1E0-45BB-AD0C-978A16EA9A8A}"/>
              </a:ext>
            </a:extLst>
          </p:cNvPr>
          <p:cNvGrpSpPr>
            <a:grpSpLocks/>
          </p:cNvGrpSpPr>
          <p:nvPr/>
        </p:nvGrpSpPr>
        <p:grpSpPr bwMode="auto">
          <a:xfrm>
            <a:off x="9398654" y="5148169"/>
            <a:ext cx="514350" cy="593725"/>
            <a:chOff x="968" y="587"/>
            <a:chExt cx="3824" cy="3715"/>
          </a:xfrm>
        </p:grpSpPr>
        <p:sp>
          <p:nvSpPr>
            <p:cNvPr id="72" name="Arc 22">
              <a:extLst>
                <a:ext uri="{FF2B5EF4-FFF2-40B4-BE49-F238E27FC236}">
                  <a16:creationId xmlns:a16="http://schemas.microsoft.com/office/drawing/2014/main" id="{67DBA724-764F-4BF4-9207-5B737DF92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Arc 23">
              <a:extLst>
                <a:ext uri="{FF2B5EF4-FFF2-40B4-BE49-F238E27FC236}">
                  <a16:creationId xmlns:a16="http://schemas.microsoft.com/office/drawing/2014/main" id="{C9C9E071-034C-414A-8EE8-7D81A1EC9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Arc 26">
              <a:extLst>
                <a:ext uri="{FF2B5EF4-FFF2-40B4-BE49-F238E27FC236}">
                  <a16:creationId xmlns:a16="http://schemas.microsoft.com/office/drawing/2014/main" id="{8A8CF6A0-BF1E-49C7-A66B-ECFDB6736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Arc 27">
              <a:extLst>
                <a:ext uri="{FF2B5EF4-FFF2-40B4-BE49-F238E27FC236}">
                  <a16:creationId xmlns:a16="http://schemas.microsoft.com/office/drawing/2014/main" id="{05B31E1E-5E50-4045-8868-FF3F25B1A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Arc 29">
              <a:extLst>
                <a:ext uri="{FF2B5EF4-FFF2-40B4-BE49-F238E27FC236}">
                  <a16:creationId xmlns:a16="http://schemas.microsoft.com/office/drawing/2014/main" id="{8407D56E-EA9F-4603-A26B-7C14860AB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Arc 30">
              <a:extLst>
                <a:ext uri="{FF2B5EF4-FFF2-40B4-BE49-F238E27FC236}">
                  <a16:creationId xmlns:a16="http://schemas.microsoft.com/office/drawing/2014/main" id="{2B264A8C-697A-4C4A-B13E-BDA622750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8" name="Up Arrow 8">
            <a:extLst>
              <a:ext uri="{FF2B5EF4-FFF2-40B4-BE49-F238E27FC236}">
                <a16:creationId xmlns:a16="http://schemas.microsoft.com/office/drawing/2014/main" id="{98EF4705-4A54-4AD0-B674-98F250F05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2591" y="5297394"/>
            <a:ext cx="44450" cy="403225"/>
          </a:xfrm>
          <a:prstGeom prst="upArrow">
            <a:avLst>
              <a:gd name="adj1" fmla="val 20917"/>
              <a:gd name="adj2" fmla="val 68330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lIns="90000" tIns="90000" rIns="90000" bIns="90000" anchor="ctr"/>
          <a:lstStyle/>
          <a:p>
            <a:pPr eaLnBrk="0" hangingPunct="0"/>
            <a:endParaRPr lang="en-GB">
              <a:solidFill>
                <a:schemeClr val="bg1"/>
              </a:solidFill>
            </a:endParaRPr>
          </a:p>
        </p:txBody>
      </p:sp>
      <p:sp>
        <p:nvSpPr>
          <p:cNvPr id="79" name="Up Arrow 8">
            <a:extLst>
              <a:ext uri="{FF2B5EF4-FFF2-40B4-BE49-F238E27FC236}">
                <a16:creationId xmlns:a16="http://schemas.microsoft.com/office/drawing/2014/main" id="{192CCAB0-A61D-4015-B340-EF7F0C485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2016" y="5276757"/>
            <a:ext cx="44450" cy="403225"/>
          </a:xfrm>
          <a:prstGeom prst="upArrow">
            <a:avLst>
              <a:gd name="adj1" fmla="val 20917"/>
              <a:gd name="adj2" fmla="val 68330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lIns="90000" tIns="90000" rIns="90000" bIns="90000" anchor="ctr"/>
          <a:lstStyle/>
          <a:p>
            <a:pPr eaLnBrk="0" hangingPunct="0"/>
            <a:endParaRPr lang="en-GB">
              <a:solidFill>
                <a:schemeClr val="bg1"/>
              </a:solidFill>
            </a:endParaRPr>
          </a:p>
        </p:txBody>
      </p:sp>
      <p:sp>
        <p:nvSpPr>
          <p:cNvPr id="80" name="Line 31">
            <a:extLst>
              <a:ext uri="{FF2B5EF4-FFF2-40B4-BE49-F238E27FC236}">
                <a16:creationId xmlns:a16="http://schemas.microsoft.com/office/drawing/2014/main" id="{375C111C-998E-4A47-BDA7-AF6686E63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79" y="5718082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81" name="Line 31">
            <a:extLst>
              <a:ext uri="{FF2B5EF4-FFF2-40B4-BE49-F238E27FC236}">
                <a16:creationId xmlns:a16="http://schemas.microsoft.com/office/drawing/2014/main" id="{A579F49A-0D08-49F5-A223-69EE0C139362}"/>
              </a:ext>
            </a:extLst>
          </p:cNvPr>
          <p:cNvSpPr>
            <a:spLocks noChangeShapeType="1"/>
          </p:cNvSpPr>
          <p:nvPr/>
        </p:nvSpPr>
        <p:spPr bwMode="auto">
          <a:xfrm>
            <a:off x="9379604" y="5708557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grpSp>
        <p:nvGrpSpPr>
          <p:cNvPr id="82" name="Group 46">
            <a:extLst>
              <a:ext uri="{FF2B5EF4-FFF2-40B4-BE49-F238E27FC236}">
                <a16:creationId xmlns:a16="http://schemas.microsoft.com/office/drawing/2014/main" id="{1FD420A1-766A-48C0-99E6-51A50010ED45}"/>
              </a:ext>
            </a:extLst>
          </p:cNvPr>
          <p:cNvGrpSpPr>
            <a:grpSpLocks/>
          </p:cNvGrpSpPr>
          <p:nvPr/>
        </p:nvGrpSpPr>
        <p:grpSpPr bwMode="auto">
          <a:xfrm>
            <a:off x="7747654" y="1433419"/>
            <a:ext cx="917575" cy="879475"/>
            <a:chOff x="968" y="587"/>
            <a:chExt cx="3824" cy="3715"/>
          </a:xfrm>
        </p:grpSpPr>
        <p:sp>
          <p:nvSpPr>
            <p:cNvPr id="83" name="Arc 22">
              <a:extLst>
                <a:ext uri="{FF2B5EF4-FFF2-40B4-BE49-F238E27FC236}">
                  <a16:creationId xmlns:a16="http://schemas.microsoft.com/office/drawing/2014/main" id="{3469264A-2B5A-4BFA-9C28-2FE417E21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Arc 23">
              <a:extLst>
                <a:ext uri="{FF2B5EF4-FFF2-40B4-BE49-F238E27FC236}">
                  <a16:creationId xmlns:a16="http://schemas.microsoft.com/office/drawing/2014/main" id="{50876411-59E0-420D-83DF-6652D2349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Arc 26">
              <a:extLst>
                <a:ext uri="{FF2B5EF4-FFF2-40B4-BE49-F238E27FC236}">
                  <a16:creationId xmlns:a16="http://schemas.microsoft.com/office/drawing/2014/main" id="{D952A761-82C0-462C-875F-9F22EC33D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Arc 27">
              <a:extLst>
                <a:ext uri="{FF2B5EF4-FFF2-40B4-BE49-F238E27FC236}">
                  <a16:creationId xmlns:a16="http://schemas.microsoft.com/office/drawing/2014/main" id="{9AD9B2A4-32AF-47C3-9E79-748BC095E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Arc 29">
              <a:extLst>
                <a:ext uri="{FF2B5EF4-FFF2-40B4-BE49-F238E27FC236}">
                  <a16:creationId xmlns:a16="http://schemas.microsoft.com/office/drawing/2014/main" id="{D3DFF734-37D2-42CD-AC89-5D4ABC09C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Arc 30">
              <a:extLst>
                <a:ext uri="{FF2B5EF4-FFF2-40B4-BE49-F238E27FC236}">
                  <a16:creationId xmlns:a16="http://schemas.microsoft.com/office/drawing/2014/main" id="{9A900EB3-FF0E-4263-AB51-59FC22C1E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9" name="Line 31">
            <a:extLst>
              <a:ext uri="{FF2B5EF4-FFF2-40B4-BE49-F238E27FC236}">
                <a16:creationId xmlns:a16="http://schemas.microsoft.com/office/drawing/2014/main" id="{79E5A7B9-FB9D-431D-A9A1-B7A6BDAE9853}"/>
              </a:ext>
            </a:extLst>
          </p:cNvPr>
          <p:cNvSpPr>
            <a:spLocks noChangeShapeType="1"/>
          </p:cNvSpPr>
          <p:nvPr/>
        </p:nvSpPr>
        <p:spPr bwMode="auto">
          <a:xfrm>
            <a:off x="7730191" y="2252569"/>
            <a:ext cx="9636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90" name="Up Arrow 8">
            <a:extLst>
              <a:ext uri="{FF2B5EF4-FFF2-40B4-BE49-F238E27FC236}">
                <a16:creationId xmlns:a16="http://schemas.microsoft.com/office/drawing/2014/main" id="{F105B6AD-2E7C-4735-889E-1532FFBFF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1516" y="1627094"/>
            <a:ext cx="79375" cy="596900"/>
          </a:xfrm>
          <a:prstGeom prst="upArrow">
            <a:avLst>
              <a:gd name="adj1" fmla="val 20917"/>
              <a:gd name="adj2" fmla="val 56644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lIns="90000" tIns="90000" rIns="90000" bIns="90000" anchor="ctr"/>
          <a:lstStyle/>
          <a:p>
            <a:pPr eaLnBrk="0" hangingPunct="0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62718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/>
          <p:cNvGrpSpPr>
            <a:grpSpLocks noChangeAspect="1"/>
          </p:cNvGrpSpPr>
          <p:nvPr/>
        </p:nvGrpSpPr>
        <p:grpSpPr bwMode="auto">
          <a:xfrm>
            <a:off x="7038009" y="23504"/>
            <a:ext cx="3962464" cy="6856560"/>
            <a:chOff x="1049" y="-630"/>
            <a:chExt cx="2752" cy="4762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049" y="-630"/>
              <a:ext cx="2752" cy="4762"/>
            </a:xfrm>
            <a:custGeom>
              <a:avLst/>
              <a:gdLst>
                <a:gd name="T0" fmla="*/ 1192 w 2752"/>
                <a:gd name="T1" fmla="*/ 4762 h 4762"/>
                <a:gd name="T2" fmla="*/ 0 w 2752"/>
                <a:gd name="T3" fmla="*/ 4762 h 4762"/>
                <a:gd name="T4" fmla="*/ 0 w 2752"/>
                <a:gd name="T5" fmla="*/ 0 h 4762"/>
                <a:gd name="T6" fmla="*/ 2752 w 2752"/>
                <a:gd name="T7" fmla="*/ 0 h 4762"/>
                <a:gd name="T8" fmla="*/ 1192 w 2752"/>
                <a:gd name="T9" fmla="*/ 4762 h 4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2" h="4762">
                  <a:moveTo>
                    <a:pt x="1192" y="4762"/>
                  </a:moveTo>
                  <a:lnTo>
                    <a:pt x="0" y="4762"/>
                  </a:lnTo>
                  <a:lnTo>
                    <a:pt x="0" y="0"/>
                  </a:lnTo>
                  <a:lnTo>
                    <a:pt x="2752" y="0"/>
                  </a:lnTo>
                  <a:lnTo>
                    <a:pt x="1192" y="476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2935" tIns="41468" rIns="82935" bIns="41468" numCol="1" anchor="t" anchorCtr="0" compatLnSpc="1">
              <a:prstTxWarp prst="textNoShape">
                <a:avLst/>
              </a:prstTxWarp>
            </a:bodyPr>
            <a:lstStyle/>
            <a:p>
              <a:pPr defTabSz="829361"/>
              <a:endParaRPr lang="en-GB" sz="1633" kern="0" dirty="0">
                <a:solidFill>
                  <a:srgbClr val="1F497D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123" y="-630"/>
              <a:ext cx="2678" cy="2016"/>
            </a:xfrm>
            <a:custGeom>
              <a:avLst/>
              <a:gdLst>
                <a:gd name="T0" fmla="*/ 2678 w 2678"/>
                <a:gd name="T1" fmla="*/ 0 h 2016"/>
                <a:gd name="T2" fmla="*/ 0 w 2678"/>
                <a:gd name="T3" fmla="*/ 0 h 2016"/>
                <a:gd name="T4" fmla="*/ 2018 w 2678"/>
                <a:gd name="T5" fmla="*/ 2016 h 2016"/>
                <a:gd name="T6" fmla="*/ 2678 w 2678"/>
                <a:gd name="T7" fmla="*/ 0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8" h="2016">
                  <a:moveTo>
                    <a:pt x="2678" y="0"/>
                  </a:moveTo>
                  <a:lnTo>
                    <a:pt x="0" y="0"/>
                  </a:lnTo>
                  <a:lnTo>
                    <a:pt x="2018" y="2016"/>
                  </a:lnTo>
                  <a:lnTo>
                    <a:pt x="2678" y="0"/>
                  </a:lnTo>
                  <a:close/>
                </a:path>
              </a:pathLst>
            </a:custGeom>
            <a:solidFill>
              <a:srgbClr val="A9CCD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2935" tIns="41468" rIns="82935" bIns="41468" numCol="1" anchor="t" anchorCtr="0" compatLnSpc="1">
              <a:prstTxWarp prst="textNoShape">
                <a:avLst/>
              </a:prstTxWarp>
            </a:bodyPr>
            <a:lstStyle/>
            <a:p>
              <a:pPr defTabSz="829361"/>
              <a:endParaRPr lang="en-GB" sz="1633" kern="0" dirty="0">
                <a:solidFill>
                  <a:srgbClr val="1F497D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183" y="804"/>
              <a:ext cx="1134" cy="1674"/>
            </a:xfrm>
            <a:custGeom>
              <a:avLst/>
              <a:gdLst>
                <a:gd name="T0" fmla="*/ 598 w 1134"/>
                <a:gd name="T1" fmla="*/ 1674 h 1674"/>
                <a:gd name="T2" fmla="*/ 516 w 1134"/>
                <a:gd name="T3" fmla="*/ 1644 h 1674"/>
                <a:gd name="T4" fmla="*/ 438 w 1134"/>
                <a:gd name="T5" fmla="*/ 1606 h 1674"/>
                <a:gd name="T6" fmla="*/ 366 w 1134"/>
                <a:gd name="T7" fmla="*/ 1560 h 1674"/>
                <a:gd name="T8" fmla="*/ 300 w 1134"/>
                <a:gd name="T9" fmla="*/ 1508 h 1674"/>
                <a:gd name="T10" fmla="*/ 240 w 1134"/>
                <a:gd name="T11" fmla="*/ 1450 h 1674"/>
                <a:gd name="T12" fmla="*/ 186 w 1134"/>
                <a:gd name="T13" fmla="*/ 1388 h 1674"/>
                <a:gd name="T14" fmla="*/ 138 w 1134"/>
                <a:gd name="T15" fmla="*/ 1320 h 1674"/>
                <a:gd name="T16" fmla="*/ 96 w 1134"/>
                <a:gd name="T17" fmla="*/ 1248 h 1674"/>
                <a:gd name="T18" fmla="*/ 62 w 1134"/>
                <a:gd name="T19" fmla="*/ 1174 h 1674"/>
                <a:gd name="T20" fmla="*/ 36 w 1134"/>
                <a:gd name="T21" fmla="*/ 1096 h 1674"/>
                <a:gd name="T22" fmla="*/ 16 w 1134"/>
                <a:gd name="T23" fmla="*/ 1014 h 1674"/>
                <a:gd name="T24" fmla="*/ 4 w 1134"/>
                <a:gd name="T25" fmla="*/ 932 h 1674"/>
                <a:gd name="T26" fmla="*/ 0 w 1134"/>
                <a:gd name="T27" fmla="*/ 848 h 1674"/>
                <a:gd name="T28" fmla="*/ 6 w 1134"/>
                <a:gd name="T29" fmla="*/ 764 h 1674"/>
                <a:gd name="T30" fmla="*/ 20 w 1134"/>
                <a:gd name="T31" fmla="*/ 678 h 1674"/>
                <a:gd name="T32" fmla="*/ 42 w 1134"/>
                <a:gd name="T33" fmla="*/ 592 h 1674"/>
                <a:gd name="T34" fmla="*/ 58 w 1134"/>
                <a:gd name="T35" fmla="*/ 552 h 1674"/>
                <a:gd name="T36" fmla="*/ 92 w 1134"/>
                <a:gd name="T37" fmla="*/ 472 h 1674"/>
                <a:gd name="T38" fmla="*/ 134 w 1134"/>
                <a:gd name="T39" fmla="*/ 396 h 1674"/>
                <a:gd name="T40" fmla="*/ 184 w 1134"/>
                <a:gd name="T41" fmla="*/ 328 h 1674"/>
                <a:gd name="T42" fmla="*/ 240 w 1134"/>
                <a:gd name="T43" fmla="*/ 264 h 1674"/>
                <a:gd name="T44" fmla="*/ 300 w 1134"/>
                <a:gd name="T45" fmla="*/ 208 h 1674"/>
                <a:gd name="T46" fmla="*/ 366 w 1134"/>
                <a:gd name="T47" fmla="*/ 156 h 1674"/>
                <a:gd name="T48" fmla="*/ 436 w 1134"/>
                <a:gd name="T49" fmla="*/ 112 h 1674"/>
                <a:gd name="T50" fmla="*/ 512 w 1134"/>
                <a:gd name="T51" fmla="*/ 76 h 1674"/>
                <a:gd name="T52" fmla="*/ 588 w 1134"/>
                <a:gd name="T53" fmla="*/ 46 h 1674"/>
                <a:gd name="T54" fmla="*/ 670 w 1134"/>
                <a:gd name="T55" fmla="*/ 22 h 1674"/>
                <a:gd name="T56" fmla="*/ 752 w 1134"/>
                <a:gd name="T57" fmla="*/ 8 h 1674"/>
                <a:gd name="T58" fmla="*/ 836 w 1134"/>
                <a:gd name="T59" fmla="*/ 0 h 1674"/>
                <a:gd name="T60" fmla="*/ 922 w 1134"/>
                <a:gd name="T61" fmla="*/ 2 h 1674"/>
                <a:gd name="T62" fmla="*/ 1006 w 1134"/>
                <a:gd name="T63" fmla="*/ 10 h 1674"/>
                <a:gd name="T64" fmla="*/ 1092 w 1134"/>
                <a:gd name="T65" fmla="*/ 30 h 1674"/>
                <a:gd name="T66" fmla="*/ 1134 w 1134"/>
                <a:gd name="T67" fmla="*/ 42 h 1674"/>
                <a:gd name="T68" fmla="*/ 866 w 1134"/>
                <a:gd name="T69" fmla="*/ 858 h 1674"/>
                <a:gd name="T70" fmla="*/ 598 w 1134"/>
                <a:gd name="T71" fmla="*/ 1674 h 1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34" h="1674">
                  <a:moveTo>
                    <a:pt x="598" y="1674"/>
                  </a:moveTo>
                  <a:lnTo>
                    <a:pt x="598" y="1674"/>
                  </a:lnTo>
                  <a:lnTo>
                    <a:pt x="556" y="1660"/>
                  </a:lnTo>
                  <a:lnTo>
                    <a:pt x="516" y="1644"/>
                  </a:lnTo>
                  <a:lnTo>
                    <a:pt x="476" y="1626"/>
                  </a:lnTo>
                  <a:lnTo>
                    <a:pt x="438" y="1606"/>
                  </a:lnTo>
                  <a:lnTo>
                    <a:pt x="402" y="1584"/>
                  </a:lnTo>
                  <a:lnTo>
                    <a:pt x="366" y="1560"/>
                  </a:lnTo>
                  <a:lnTo>
                    <a:pt x="332" y="1534"/>
                  </a:lnTo>
                  <a:lnTo>
                    <a:pt x="300" y="1508"/>
                  </a:lnTo>
                  <a:lnTo>
                    <a:pt x="268" y="1480"/>
                  </a:lnTo>
                  <a:lnTo>
                    <a:pt x="240" y="1450"/>
                  </a:lnTo>
                  <a:lnTo>
                    <a:pt x="212" y="1420"/>
                  </a:lnTo>
                  <a:lnTo>
                    <a:pt x="186" y="1388"/>
                  </a:lnTo>
                  <a:lnTo>
                    <a:pt x="160" y="1354"/>
                  </a:lnTo>
                  <a:lnTo>
                    <a:pt x="138" y="1320"/>
                  </a:lnTo>
                  <a:lnTo>
                    <a:pt x="116" y="1286"/>
                  </a:lnTo>
                  <a:lnTo>
                    <a:pt x="96" y="1248"/>
                  </a:lnTo>
                  <a:lnTo>
                    <a:pt x="78" y="1212"/>
                  </a:lnTo>
                  <a:lnTo>
                    <a:pt x="62" y="1174"/>
                  </a:lnTo>
                  <a:lnTo>
                    <a:pt x="48" y="1136"/>
                  </a:lnTo>
                  <a:lnTo>
                    <a:pt x="36" y="1096"/>
                  </a:lnTo>
                  <a:lnTo>
                    <a:pt x="24" y="1056"/>
                  </a:lnTo>
                  <a:lnTo>
                    <a:pt x="16" y="1014"/>
                  </a:lnTo>
                  <a:lnTo>
                    <a:pt x="10" y="974"/>
                  </a:lnTo>
                  <a:lnTo>
                    <a:pt x="4" y="932"/>
                  </a:lnTo>
                  <a:lnTo>
                    <a:pt x="2" y="890"/>
                  </a:lnTo>
                  <a:lnTo>
                    <a:pt x="0" y="848"/>
                  </a:lnTo>
                  <a:lnTo>
                    <a:pt x="2" y="806"/>
                  </a:lnTo>
                  <a:lnTo>
                    <a:pt x="6" y="764"/>
                  </a:lnTo>
                  <a:lnTo>
                    <a:pt x="12" y="720"/>
                  </a:lnTo>
                  <a:lnTo>
                    <a:pt x="20" y="678"/>
                  </a:lnTo>
                  <a:lnTo>
                    <a:pt x="30" y="636"/>
                  </a:lnTo>
                  <a:lnTo>
                    <a:pt x="42" y="592"/>
                  </a:lnTo>
                  <a:lnTo>
                    <a:pt x="42" y="592"/>
                  </a:lnTo>
                  <a:lnTo>
                    <a:pt x="58" y="552"/>
                  </a:lnTo>
                  <a:lnTo>
                    <a:pt x="74" y="510"/>
                  </a:lnTo>
                  <a:lnTo>
                    <a:pt x="92" y="472"/>
                  </a:lnTo>
                  <a:lnTo>
                    <a:pt x="112" y="434"/>
                  </a:lnTo>
                  <a:lnTo>
                    <a:pt x="134" y="396"/>
                  </a:lnTo>
                  <a:lnTo>
                    <a:pt x="158" y="362"/>
                  </a:lnTo>
                  <a:lnTo>
                    <a:pt x="184" y="328"/>
                  </a:lnTo>
                  <a:lnTo>
                    <a:pt x="210" y="296"/>
                  </a:lnTo>
                  <a:lnTo>
                    <a:pt x="240" y="264"/>
                  </a:lnTo>
                  <a:lnTo>
                    <a:pt x="270" y="236"/>
                  </a:lnTo>
                  <a:lnTo>
                    <a:pt x="300" y="208"/>
                  </a:lnTo>
                  <a:lnTo>
                    <a:pt x="332" y="182"/>
                  </a:lnTo>
                  <a:lnTo>
                    <a:pt x="366" y="156"/>
                  </a:lnTo>
                  <a:lnTo>
                    <a:pt x="402" y="134"/>
                  </a:lnTo>
                  <a:lnTo>
                    <a:pt x="436" y="112"/>
                  </a:lnTo>
                  <a:lnTo>
                    <a:pt x="474" y="94"/>
                  </a:lnTo>
                  <a:lnTo>
                    <a:pt x="512" y="76"/>
                  </a:lnTo>
                  <a:lnTo>
                    <a:pt x="550" y="60"/>
                  </a:lnTo>
                  <a:lnTo>
                    <a:pt x="588" y="46"/>
                  </a:lnTo>
                  <a:lnTo>
                    <a:pt x="628" y="32"/>
                  </a:lnTo>
                  <a:lnTo>
                    <a:pt x="670" y="22"/>
                  </a:lnTo>
                  <a:lnTo>
                    <a:pt x="710" y="14"/>
                  </a:lnTo>
                  <a:lnTo>
                    <a:pt x="752" y="8"/>
                  </a:lnTo>
                  <a:lnTo>
                    <a:pt x="794" y="2"/>
                  </a:lnTo>
                  <a:lnTo>
                    <a:pt x="836" y="0"/>
                  </a:lnTo>
                  <a:lnTo>
                    <a:pt x="878" y="0"/>
                  </a:lnTo>
                  <a:lnTo>
                    <a:pt x="922" y="2"/>
                  </a:lnTo>
                  <a:lnTo>
                    <a:pt x="964" y="4"/>
                  </a:lnTo>
                  <a:lnTo>
                    <a:pt x="1006" y="10"/>
                  </a:lnTo>
                  <a:lnTo>
                    <a:pt x="1050" y="18"/>
                  </a:lnTo>
                  <a:lnTo>
                    <a:pt x="1092" y="30"/>
                  </a:lnTo>
                  <a:lnTo>
                    <a:pt x="1134" y="42"/>
                  </a:lnTo>
                  <a:lnTo>
                    <a:pt x="1134" y="42"/>
                  </a:lnTo>
                  <a:lnTo>
                    <a:pt x="1052" y="298"/>
                  </a:lnTo>
                  <a:lnTo>
                    <a:pt x="866" y="858"/>
                  </a:lnTo>
                  <a:lnTo>
                    <a:pt x="598" y="1674"/>
                  </a:lnTo>
                  <a:lnTo>
                    <a:pt x="598" y="1674"/>
                  </a:lnTo>
                  <a:close/>
                </a:path>
              </a:pathLst>
            </a:custGeom>
            <a:solidFill>
              <a:srgbClr val="FBB04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2935" tIns="41468" rIns="82935" bIns="41468" numCol="1" anchor="t" anchorCtr="0" compatLnSpc="1">
              <a:prstTxWarp prst="textNoShape">
                <a:avLst/>
              </a:prstTxWarp>
            </a:bodyPr>
            <a:lstStyle/>
            <a:p>
              <a:pPr defTabSz="829361"/>
              <a:endParaRPr lang="en-GB" sz="1633" kern="0" dirty="0">
                <a:solidFill>
                  <a:srgbClr val="1F497D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535" y="-88"/>
              <a:ext cx="546" cy="546"/>
            </a:xfrm>
            <a:custGeom>
              <a:avLst/>
              <a:gdLst>
                <a:gd name="T0" fmla="*/ 0 w 546"/>
                <a:gd name="T1" fmla="*/ 272 h 546"/>
                <a:gd name="T2" fmla="*/ 6 w 546"/>
                <a:gd name="T3" fmla="*/ 218 h 546"/>
                <a:gd name="T4" fmla="*/ 22 w 546"/>
                <a:gd name="T5" fmla="*/ 166 h 546"/>
                <a:gd name="T6" fmla="*/ 46 w 546"/>
                <a:gd name="T7" fmla="*/ 120 h 546"/>
                <a:gd name="T8" fmla="*/ 80 w 546"/>
                <a:gd name="T9" fmla="*/ 80 h 546"/>
                <a:gd name="T10" fmla="*/ 120 w 546"/>
                <a:gd name="T11" fmla="*/ 46 h 546"/>
                <a:gd name="T12" fmla="*/ 166 w 546"/>
                <a:gd name="T13" fmla="*/ 22 h 546"/>
                <a:gd name="T14" fmla="*/ 218 w 546"/>
                <a:gd name="T15" fmla="*/ 6 h 546"/>
                <a:gd name="T16" fmla="*/ 272 w 546"/>
                <a:gd name="T17" fmla="*/ 0 h 546"/>
                <a:gd name="T18" fmla="*/ 300 w 546"/>
                <a:gd name="T19" fmla="*/ 2 h 546"/>
                <a:gd name="T20" fmla="*/ 354 w 546"/>
                <a:gd name="T21" fmla="*/ 12 h 546"/>
                <a:gd name="T22" fmla="*/ 402 w 546"/>
                <a:gd name="T23" fmla="*/ 34 h 546"/>
                <a:gd name="T24" fmla="*/ 446 w 546"/>
                <a:gd name="T25" fmla="*/ 62 h 546"/>
                <a:gd name="T26" fmla="*/ 482 w 546"/>
                <a:gd name="T27" fmla="*/ 100 h 546"/>
                <a:gd name="T28" fmla="*/ 512 w 546"/>
                <a:gd name="T29" fmla="*/ 142 h 546"/>
                <a:gd name="T30" fmla="*/ 532 w 546"/>
                <a:gd name="T31" fmla="*/ 192 h 546"/>
                <a:gd name="T32" fmla="*/ 544 w 546"/>
                <a:gd name="T33" fmla="*/ 244 h 546"/>
                <a:gd name="T34" fmla="*/ 546 w 546"/>
                <a:gd name="T35" fmla="*/ 272 h 546"/>
                <a:gd name="T36" fmla="*/ 540 w 546"/>
                <a:gd name="T37" fmla="*/ 328 h 546"/>
                <a:gd name="T38" fmla="*/ 524 w 546"/>
                <a:gd name="T39" fmla="*/ 378 h 546"/>
                <a:gd name="T40" fmla="*/ 498 w 546"/>
                <a:gd name="T41" fmla="*/ 426 h 546"/>
                <a:gd name="T42" fmla="*/ 466 w 546"/>
                <a:gd name="T43" fmla="*/ 466 h 546"/>
                <a:gd name="T44" fmla="*/ 426 w 546"/>
                <a:gd name="T45" fmla="*/ 498 h 546"/>
                <a:gd name="T46" fmla="*/ 378 w 546"/>
                <a:gd name="T47" fmla="*/ 524 h 546"/>
                <a:gd name="T48" fmla="*/ 328 w 546"/>
                <a:gd name="T49" fmla="*/ 540 h 546"/>
                <a:gd name="T50" fmla="*/ 272 w 546"/>
                <a:gd name="T51" fmla="*/ 546 h 546"/>
                <a:gd name="T52" fmla="*/ 244 w 546"/>
                <a:gd name="T53" fmla="*/ 544 h 546"/>
                <a:gd name="T54" fmla="*/ 192 w 546"/>
                <a:gd name="T55" fmla="*/ 534 h 546"/>
                <a:gd name="T56" fmla="*/ 142 w 546"/>
                <a:gd name="T57" fmla="*/ 512 h 546"/>
                <a:gd name="T58" fmla="*/ 100 w 546"/>
                <a:gd name="T59" fmla="*/ 484 h 546"/>
                <a:gd name="T60" fmla="*/ 62 w 546"/>
                <a:gd name="T61" fmla="*/ 446 h 546"/>
                <a:gd name="T62" fmla="*/ 32 w 546"/>
                <a:gd name="T63" fmla="*/ 402 h 546"/>
                <a:gd name="T64" fmla="*/ 12 w 546"/>
                <a:gd name="T65" fmla="*/ 354 h 546"/>
                <a:gd name="T66" fmla="*/ 2 w 546"/>
                <a:gd name="T67" fmla="*/ 300 h 546"/>
                <a:gd name="T68" fmla="*/ 0 w 546"/>
                <a:gd name="T69" fmla="*/ 272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6" h="546">
                  <a:moveTo>
                    <a:pt x="0" y="272"/>
                  </a:moveTo>
                  <a:lnTo>
                    <a:pt x="0" y="272"/>
                  </a:lnTo>
                  <a:lnTo>
                    <a:pt x="2" y="244"/>
                  </a:lnTo>
                  <a:lnTo>
                    <a:pt x="6" y="218"/>
                  </a:lnTo>
                  <a:lnTo>
                    <a:pt x="12" y="192"/>
                  </a:lnTo>
                  <a:lnTo>
                    <a:pt x="22" y="166"/>
                  </a:lnTo>
                  <a:lnTo>
                    <a:pt x="32" y="142"/>
                  </a:lnTo>
                  <a:lnTo>
                    <a:pt x="46" y="120"/>
                  </a:lnTo>
                  <a:lnTo>
                    <a:pt x="62" y="100"/>
                  </a:lnTo>
                  <a:lnTo>
                    <a:pt x="80" y="80"/>
                  </a:lnTo>
                  <a:lnTo>
                    <a:pt x="100" y="62"/>
                  </a:lnTo>
                  <a:lnTo>
                    <a:pt x="120" y="46"/>
                  </a:lnTo>
                  <a:lnTo>
                    <a:pt x="142" y="34"/>
                  </a:lnTo>
                  <a:lnTo>
                    <a:pt x="166" y="22"/>
                  </a:lnTo>
                  <a:lnTo>
                    <a:pt x="192" y="12"/>
                  </a:lnTo>
                  <a:lnTo>
                    <a:pt x="218" y="6"/>
                  </a:lnTo>
                  <a:lnTo>
                    <a:pt x="244" y="2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300" y="2"/>
                  </a:lnTo>
                  <a:lnTo>
                    <a:pt x="328" y="6"/>
                  </a:lnTo>
                  <a:lnTo>
                    <a:pt x="354" y="12"/>
                  </a:lnTo>
                  <a:lnTo>
                    <a:pt x="378" y="22"/>
                  </a:lnTo>
                  <a:lnTo>
                    <a:pt x="402" y="34"/>
                  </a:lnTo>
                  <a:lnTo>
                    <a:pt x="426" y="46"/>
                  </a:lnTo>
                  <a:lnTo>
                    <a:pt x="446" y="62"/>
                  </a:lnTo>
                  <a:lnTo>
                    <a:pt x="466" y="80"/>
                  </a:lnTo>
                  <a:lnTo>
                    <a:pt x="482" y="100"/>
                  </a:lnTo>
                  <a:lnTo>
                    <a:pt x="498" y="120"/>
                  </a:lnTo>
                  <a:lnTo>
                    <a:pt x="512" y="142"/>
                  </a:lnTo>
                  <a:lnTo>
                    <a:pt x="524" y="166"/>
                  </a:lnTo>
                  <a:lnTo>
                    <a:pt x="532" y="192"/>
                  </a:lnTo>
                  <a:lnTo>
                    <a:pt x="540" y="218"/>
                  </a:lnTo>
                  <a:lnTo>
                    <a:pt x="544" y="244"/>
                  </a:lnTo>
                  <a:lnTo>
                    <a:pt x="546" y="272"/>
                  </a:lnTo>
                  <a:lnTo>
                    <a:pt x="546" y="272"/>
                  </a:lnTo>
                  <a:lnTo>
                    <a:pt x="544" y="300"/>
                  </a:lnTo>
                  <a:lnTo>
                    <a:pt x="540" y="328"/>
                  </a:lnTo>
                  <a:lnTo>
                    <a:pt x="532" y="354"/>
                  </a:lnTo>
                  <a:lnTo>
                    <a:pt x="524" y="378"/>
                  </a:lnTo>
                  <a:lnTo>
                    <a:pt x="512" y="402"/>
                  </a:lnTo>
                  <a:lnTo>
                    <a:pt x="498" y="426"/>
                  </a:lnTo>
                  <a:lnTo>
                    <a:pt x="482" y="446"/>
                  </a:lnTo>
                  <a:lnTo>
                    <a:pt x="466" y="466"/>
                  </a:lnTo>
                  <a:lnTo>
                    <a:pt x="446" y="484"/>
                  </a:lnTo>
                  <a:lnTo>
                    <a:pt x="426" y="498"/>
                  </a:lnTo>
                  <a:lnTo>
                    <a:pt x="402" y="512"/>
                  </a:lnTo>
                  <a:lnTo>
                    <a:pt x="378" y="524"/>
                  </a:lnTo>
                  <a:lnTo>
                    <a:pt x="354" y="534"/>
                  </a:lnTo>
                  <a:lnTo>
                    <a:pt x="328" y="540"/>
                  </a:lnTo>
                  <a:lnTo>
                    <a:pt x="300" y="544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44" y="544"/>
                  </a:lnTo>
                  <a:lnTo>
                    <a:pt x="218" y="540"/>
                  </a:lnTo>
                  <a:lnTo>
                    <a:pt x="192" y="534"/>
                  </a:lnTo>
                  <a:lnTo>
                    <a:pt x="166" y="524"/>
                  </a:lnTo>
                  <a:lnTo>
                    <a:pt x="142" y="512"/>
                  </a:lnTo>
                  <a:lnTo>
                    <a:pt x="120" y="498"/>
                  </a:lnTo>
                  <a:lnTo>
                    <a:pt x="100" y="484"/>
                  </a:lnTo>
                  <a:lnTo>
                    <a:pt x="80" y="466"/>
                  </a:lnTo>
                  <a:lnTo>
                    <a:pt x="62" y="446"/>
                  </a:lnTo>
                  <a:lnTo>
                    <a:pt x="46" y="426"/>
                  </a:lnTo>
                  <a:lnTo>
                    <a:pt x="32" y="402"/>
                  </a:lnTo>
                  <a:lnTo>
                    <a:pt x="22" y="378"/>
                  </a:lnTo>
                  <a:lnTo>
                    <a:pt x="12" y="354"/>
                  </a:lnTo>
                  <a:lnTo>
                    <a:pt x="6" y="328"/>
                  </a:lnTo>
                  <a:lnTo>
                    <a:pt x="2" y="300"/>
                  </a:lnTo>
                  <a:lnTo>
                    <a:pt x="0" y="272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1F4A7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2935" tIns="41468" rIns="82935" bIns="41468" numCol="1" anchor="t" anchorCtr="0" compatLnSpc="1">
              <a:prstTxWarp prst="textNoShape">
                <a:avLst/>
              </a:prstTxWarp>
            </a:bodyPr>
            <a:lstStyle/>
            <a:p>
              <a:pPr defTabSz="829361"/>
              <a:endParaRPr lang="en-GB" sz="1633" kern="0" dirty="0">
                <a:solidFill>
                  <a:srgbClr val="1F497D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565" y="1902"/>
              <a:ext cx="854" cy="1272"/>
            </a:xfrm>
            <a:custGeom>
              <a:avLst/>
              <a:gdLst>
                <a:gd name="T0" fmla="*/ 406 w 854"/>
                <a:gd name="T1" fmla="*/ 0 h 1272"/>
                <a:gd name="T2" fmla="*/ 468 w 854"/>
                <a:gd name="T3" fmla="*/ 24 h 1272"/>
                <a:gd name="T4" fmla="*/ 526 w 854"/>
                <a:gd name="T5" fmla="*/ 52 h 1272"/>
                <a:gd name="T6" fmla="*/ 582 w 854"/>
                <a:gd name="T7" fmla="*/ 86 h 1272"/>
                <a:gd name="T8" fmla="*/ 632 w 854"/>
                <a:gd name="T9" fmla="*/ 126 h 1272"/>
                <a:gd name="T10" fmla="*/ 676 w 854"/>
                <a:gd name="T11" fmla="*/ 168 h 1272"/>
                <a:gd name="T12" fmla="*/ 718 w 854"/>
                <a:gd name="T13" fmla="*/ 216 h 1272"/>
                <a:gd name="T14" fmla="*/ 754 w 854"/>
                <a:gd name="T15" fmla="*/ 266 h 1272"/>
                <a:gd name="T16" fmla="*/ 784 w 854"/>
                <a:gd name="T17" fmla="*/ 320 h 1272"/>
                <a:gd name="T18" fmla="*/ 810 w 854"/>
                <a:gd name="T19" fmla="*/ 378 h 1272"/>
                <a:gd name="T20" fmla="*/ 830 w 854"/>
                <a:gd name="T21" fmla="*/ 436 h 1272"/>
                <a:gd name="T22" fmla="*/ 844 w 854"/>
                <a:gd name="T23" fmla="*/ 498 h 1272"/>
                <a:gd name="T24" fmla="*/ 852 w 854"/>
                <a:gd name="T25" fmla="*/ 560 h 1272"/>
                <a:gd name="T26" fmla="*/ 854 w 854"/>
                <a:gd name="T27" fmla="*/ 624 h 1272"/>
                <a:gd name="T28" fmla="*/ 850 w 854"/>
                <a:gd name="T29" fmla="*/ 688 h 1272"/>
                <a:gd name="T30" fmla="*/ 840 w 854"/>
                <a:gd name="T31" fmla="*/ 752 h 1272"/>
                <a:gd name="T32" fmla="*/ 824 w 854"/>
                <a:gd name="T33" fmla="*/ 818 h 1272"/>
                <a:gd name="T34" fmla="*/ 812 w 854"/>
                <a:gd name="T35" fmla="*/ 850 h 1272"/>
                <a:gd name="T36" fmla="*/ 786 w 854"/>
                <a:gd name="T37" fmla="*/ 910 h 1272"/>
                <a:gd name="T38" fmla="*/ 754 w 854"/>
                <a:gd name="T39" fmla="*/ 966 h 1272"/>
                <a:gd name="T40" fmla="*/ 718 w 854"/>
                <a:gd name="T41" fmla="*/ 1020 h 1272"/>
                <a:gd name="T42" fmla="*/ 676 w 854"/>
                <a:gd name="T43" fmla="*/ 1068 h 1272"/>
                <a:gd name="T44" fmla="*/ 630 w 854"/>
                <a:gd name="T45" fmla="*/ 1112 h 1272"/>
                <a:gd name="T46" fmla="*/ 580 w 854"/>
                <a:gd name="T47" fmla="*/ 1150 h 1272"/>
                <a:gd name="T48" fmla="*/ 528 w 854"/>
                <a:gd name="T49" fmla="*/ 1184 h 1272"/>
                <a:gd name="T50" fmla="*/ 472 w 854"/>
                <a:gd name="T51" fmla="*/ 1212 h 1272"/>
                <a:gd name="T52" fmla="*/ 412 w 854"/>
                <a:gd name="T53" fmla="*/ 1236 h 1272"/>
                <a:gd name="T54" fmla="*/ 352 w 854"/>
                <a:gd name="T55" fmla="*/ 1254 h 1272"/>
                <a:gd name="T56" fmla="*/ 290 w 854"/>
                <a:gd name="T57" fmla="*/ 1266 h 1272"/>
                <a:gd name="T58" fmla="*/ 226 w 854"/>
                <a:gd name="T59" fmla="*/ 1272 h 1272"/>
                <a:gd name="T60" fmla="*/ 162 w 854"/>
                <a:gd name="T61" fmla="*/ 1272 h 1272"/>
                <a:gd name="T62" fmla="*/ 96 w 854"/>
                <a:gd name="T63" fmla="*/ 1266 h 1272"/>
                <a:gd name="T64" fmla="*/ 32 w 854"/>
                <a:gd name="T65" fmla="*/ 1252 h 1272"/>
                <a:gd name="T66" fmla="*/ 0 w 854"/>
                <a:gd name="T67" fmla="*/ 1242 h 1272"/>
                <a:gd name="T68" fmla="*/ 202 w 854"/>
                <a:gd name="T69" fmla="*/ 622 h 1272"/>
                <a:gd name="T70" fmla="*/ 406 w 854"/>
                <a:gd name="T71" fmla="*/ 0 h 1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" h="1272">
                  <a:moveTo>
                    <a:pt x="406" y="0"/>
                  </a:moveTo>
                  <a:lnTo>
                    <a:pt x="406" y="0"/>
                  </a:lnTo>
                  <a:lnTo>
                    <a:pt x="438" y="12"/>
                  </a:lnTo>
                  <a:lnTo>
                    <a:pt x="468" y="24"/>
                  </a:lnTo>
                  <a:lnTo>
                    <a:pt x="498" y="38"/>
                  </a:lnTo>
                  <a:lnTo>
                    <a:pt x="526" y="52"/>
                  </a:lnTo>
                  <a:lnTo>
                    <a:pt x="554" y="68"/>
                  </a:lnTo>
                  <a:lnTo>
                    <a:pt x="582" y="86"/>
                  </a:lnTo>
                  <a:lnTo>
                    <a:pt x="606" y="106"/>
                  </a:lnTo>
                  <a:lnTo>
                    <a:pt x="632" y="126"/>
                  </a:lnTo>
                  <a:lnTo>
                    <a:pt x="654" y="146"/>
                  </a:lnTo>
                  <a:lnTo>
                    <a:pt x="676" y="168"/>
                  </a:lnTo>
                  <a:lnTo>
                    <a:pt x="698" y="192"/>
                  </a:lnTo>
                  <a:lnTo>
                    <a:pt x="718" y="216"/>
                  </a:lnTo>
                  <a:lnTo>
                    <a:pt x="736" y="240"/>
                  </a:lnTo>
                  <a:lnTo>
                    <a:pt x="754" y="266"/>
                  </a:lnTo>
                  <a:lnTo>
                    <a:pt x="770" y="294"/>
                  </a:lnTo>
                  <a:lnTo>
                    <a:pt x="784" y="320"/>
                  </a:lnTo>
                  <a:lnTo>
                    <a:pt x="798" y="348"/>
                  </a:lnTo>
                  <a:lnTo>
                    <a:pt x="810" y="378"/>
                  </a:lnTo>
                  <a:lnTo>
                    <a:pt x="820" y="406"/>
                  </a:lnTo>
                  <a:lnTo>
                    <a:pt x="830" y="436"/>
                  </a:lnTo>
                  <a:lnTo>
                    <a:pt x="838" y="466"/>
                  </a:lnTo>
                  <a:lnTo>
                    <a:pt x="844" y="498"/>
                  </a:lnTo>
                  <a:lnTo>
                    <a:pt x="848" y="528"/>
                  </a:lnTo>
                  <a:lnTo>
                    <a:pt x="852" y="560"/>
                  </a:lnTo>
                  <a:lnTo>
                    <a:pt x="854" y="592"/>
                  </a:lnTo>
                  <a:lnTo>
                    <a:pt x="854" y="624"/>
                  </a:lnTo>
                  <a:lnTo>
                    <a:pt x="854" y="656"/>
                  </a:lnTo>
                  <a:lnTo>
                    <a:pt x="850" y="688"/>
                  </a:lnTo>
                  <a:lnTo>
                    <a:pt x="846" y="720"/>
                  </a:lnTo>
                  <a:lnTo>
                    <a:pt x="840" y="752"/>
                  </a:lnTo>
                  <a:lnTo>
                    <a:pt x="832" y="786"/>
                  </a:lnTo>
                  <a:lnTo>
                    <a:pt x="824" y="818"/>
                  </a:lnTo>
                  <a:lnTo>
                    <a:pt x="824" y="818"/>
                  </a:lnTo>
                  <a:lnTo>
                    <a:pt x="812" y="850"/>
                  </a:lnTo>
                  <a:lnTo>
                    <a:pt x="800" y="880"/>
                  </a:lnTo>
                  <a:lnTo>
                    <a:pt x="786" y="910"/>
                  </a:lnTo>
                  <a:lnTo>
                    <a:pt x="770" y="938"/>
                  </a:lnTo>
                  <a:lnTo>
                    <a:pt x="754" y="966"/>
                  </a:lnTo>
                  <a:lnTo>
                    <a:pt x="736" y="994"/>
                  </a:lnTo>
                  <a:lnTo>
                    <a:pt x="718" y="1020"/>
                  </a:lnTo>
                  <a:lnTo>
                    <a:pt x="698" y="1044"/>
                  </a:lnTo>
                  <a:lnTo>
                    <a:pt x="676" y="1068"/>
                  </a:lnTo>
                  <a:lnTo>
                    <a:pt x="654" y="1090"/>
                  </a:lnTo>
                  <a:lnTo>
                    <a:pt x="630" y="1112"/>
                  </a:lnTo>
                  <a:lnTo>
                    <a:pt x="606" y="1132"/>
                  </a:lnTo>
                  <a:lnTo>
                    <a:pt x="580" y="1150"/>
                  </a:lnTo>
                  <a:lnTo>
                    <a:pt x="554" y="1168"/>
                  </a:lnTo>
                  <a:lnTo>
                    <a:pt x="528" y="1184"/>
                  </a:lnTo>
                  <a:lnTo>
                    <a:pt x="500" y="1200"/>
                  </a:lnTo>
                  <a:lnTo>
                    <a:pt x="472" y="1212"/>
                  </a:lnTo>
                  <a:lnTo>
                    <a:pt x="442" y="1226"/>
                  </a:lnTo>
                  <a:lnTo>
                    <a:pt x="412" y="1236"/>
                  </a:lnTo>
                  <a:lnTo>
                    <a:pt x="382" y="1246"/>
                  </a:lnTo>
                  <a:lnTo>
                    <a:pt x="352" y="1254"/>
                  </a:lnTo>
                  <a:lnTo>
                    <a:pt x="320" y="1260"/>
                  </a:lnTo>
                  <a:lnTo>
                    <a:pt x="290" y="1266"/>
                  </a:lnTo>
                  <a:lnTo>
                    <a:pt x="258" y="1270"/>
                  </a:lnTo>
                  <a:lnTo>
                    <a:pt x="226" y="1272"/>
                  </a:lnTo>
                  <a:lnTo>
                    <a:pt x="194" y="1272"/>
                  </a:lnTo>
                  <a:lnTo>
                    <a:pt x="162" y="1272"/>
                  </a:lnTo>
                  <a:lnTo>
                    <a:pt x="130" y="1270"/>
                  </a:lnTo>
                  <a:lnTo>
                    <a:pt x="96" y="1266"/>
                  </a:lnTo>
                  <a:lnTo>
                    <a:pt x="64" y="1260"/>
                  </a:lnTo>
                  <a:lnTo>
                    <a:pt x="32" y="1252"/>
                  </a:lnTo>
                  <a:lnTo>
                    <a:pt x="0" y="1242"/>
                  </a:lnTo>
                  <a:lnTo>
                    <a:pt x="0" y="1242"/>
                  </a:lnTo>
                  <a:lnTo>
                    <a:pt x="62" y="1048"/>
                  </a:lnTo>
                  <a:lnTo>
                    <a:pt x="202" y="622"/>
                  </a:lnTo>
                  <a:lnTo>
                    <a:pt x="406" y="0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038F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2935" tIns="41468" rIns="82935" bIns="41468" numCol="1" anchor="t" anchorCtr="0" compatLnSpc="1">
              <a:prstTxWarp prst="textNoShape">
                <a:avLst/>
              </a:prstTxWarp>
            </a:bodyPr>
            <a:lstStyle/>
            <a:p>
              <a:pPr defTabSz="829361"/>
              <a:endParaRPr lang="en-GB" sz="1633" kern="0" dirty="0">
                <a:solidFill>
                  <a:srgbClr val="1F497D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685" y="-8"/>
              <a:ext cx="408" cy="416"/>
            </a:xfrm>
            <a:custGeom>
              <a:avLst/>
              <a:gdLst>
                <a:gd name="T0" fmla="*/ 408 w 408"/>
                <a:gd name="T1" fmla="*/ 342 h 416"/>
                <a:gd name="T2" fmla="*/ 408 w 408"/>
                <a:gd name="T3" fmla="*/ 342 h 416"/>
                <a:gd name="T4" fmla="*/ 390 w 408"/>
                <a:gd name="T5" fmla="*/ 358 h 416"/>
                <a:gd name="T6" fmla="*/ 372 w 408"/>
                <a:gd name="T7" fmla="*/ 374 h 416"/>
                <a:gd name="T8" fmla="*/ 352 w 408"/>
                <a:gd name="T9" fmla="*/ 386 h 416"/>
                <a:gd name="T10" fmla="*/ 330 w 408"/>
                <a:gd name="T11" fmla="*/ 396 h 416"/>
                <a:gd name="T12" fmla="*/ 310 w 408"/>
                <a:gd name="T13" fmla="*/ 404 h 416"/>
                <a:gd name="T14" fmla="*/ 288 w 408"/>
                <a:gd name="T15" fmla="*/ 410 h 416"/>
                <a:gd name="T16" fmla="*/ 266 w 408"/>
                <a:gd name="T17" fmla="*/ 414 h 416"/>
                <a:gd name="T18" fmla="*/ 242 w 408"/>
                <a:gd name="T19" fmla="*/ 416 h 416"/>
                <a:gd name="T20" fmla="*/ 220 w 408"/>
                <a:gd name="T21" fmla="*/ 416 h 416"/>
                <a:gd name="T22" fmla="*/ 198 w 408"/>
                <a:gd name="T23" fmla="*/ 412 h 416"/>
                <a:gd name="T24" fmla="*/ 176 w 408"/>
                <a:gd name="T25" fmla="*/ 408 h 416"/>
                <a:gd name="T26" fmla="*/ 154 w 408"/>
                <a:gd name="T27" fmla="*/ 400 h 416"/>
                <a:gd name="T28" fmla="*/ 134 w 408"/>
                <a:gd name="T29" fmla="*/ 390 h 416"/>
                <a:gd name="T30" fmla="*/ 114 w 408"/>
                <a:gd name="T31" fmla="*/ 380 h 416"/>
                <a:gd name="T32" fmla="*/ 94 w 408"/>
                <a:gd name="T33" fmla="*/ 366 h 416"/>
                <a:gd name="T34" fmla="*/ 76 w 408"/>
                <a:gd name="T35" fmla="*/ 350 h 416"/>
                <a:gd name="T36" fmla="*/ 76 w 408"/>
                <a:gd name="T37" fmla="*/ 350 h 416"/>
                <a:gd name="T38" fmla="*/ 58 w 408"/>
                <a:gd name="T39" fmla="*/ 332 h 416"/>
                <a:gd name="T40" fmla="*/ 44 w 408"/>
                <a:gd name="T41" fmla="*/ 312 h 416"/>
                <a:gd name="T42" fmla="*/ 32 w 408"/>
                <a:gd name="T43" fmla="*/ 290 h 416"/>
                <a:gd name="T44" fmla="*/ 20 w 408"/>
                <a:gd name="T45" fmla="*/ 268 h 416"/>
                <a:gd name="T46" fmla="*/ 12 w 408"/>
                <a:gd name="T47" fmla="*/ 246 h 416"/>
                <a:gd name="T48" fmla="*/ 6 w 408"/>
                <a:gd name="T49" fmla="*/ 222 h 416"/>
                <a:gd name="T50" fmla="*/ 2 w 408"/>
                <a:gd name="T51" fmla="*/ 200 h 416"/>
                <a:gd name="T52" fmla="*/ 0 w 408"/>
                <a:gd name="T53" fmla="*/ 176 h 416"/>
                <a:gd name="T54" fmla="*/ 0 w 408"/>
                <a:gd name="T55" fmla="*/ 152 h 416"/>
                <a:gd name="T56" fmla="*/ 4 w 408"/>
                <a:gd name="T57" fmla="*/ 128 h 416"/>
                <a:gd name="T58" fmla="*/ 8 w 408"/>
                <a:gd name="T59" fmla="*/ 104 h 416"/>
                <a:gd name="T60" fmla="*/ 16 w 408"/>
                <a:gd name="T61" fmla="*/ 82 h 416"/>
                <a:gd name="T62" fmla="*/ 24 w 408"/>
                <a:gd name="T63" fmla="*/ 60 h 416"/>
                <a:gd name="T64" fmla="*/ 36 w 408"/>
                <a:gd name="T65" fmla="*/ 38 h 416"/>
                <a:gd name="T66" fmla="*/ 50 w 408"/>
                <a:gd name="T67" fmla="*/ 18 h 416"/>
                <a:gd name="T68" fmla="*/ 66 w 408"/>
                <a:gd name="T69" fmla="*/ 0 h 416"/>
                <a:gd name="T70" fmla="*/ 408 w 408"/>
                <a:gd name="T71" fmla="*/ 342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8" h="416">
                  <a:moveTo>
                    <a:pt x="408" y="342"/>
                  </a:moveTo>
                  <a:lnTo>
                    <a:pt x="408" y="342"/>
                  </a:lnTo>
                  <a:lnTo>
                    <a:pt x="390" y="358"/>
                  </a:lnTo>
                  <a:lnTo>
                    <a:pt x="372" y="374"/>
                  </a:lnTo>
                  <a:lnTo>
                    <a:pt x="352" y="386"/>
                  </a:lnTo>
                  <a:lnTo>
                    <a:pt x="330" y="396"/>
                  </a:lnTo>
                  <a:lnTo>
                    <a:pt x="310" y="404"/>
                  </a:lnTo>
                  <a:lnTo>
                    <a:pt x="288" y="410"/>
                  </a:lnTo>
                  <a:lnTo>
                    <a:pt x="266" y="414"/>
                  </a:lnTo>
                  <a:lnTo>
                    <a:pt x="242" y="416"/>
                  </a:lnTo>
                  <a:lnTo>
                    <a:pt x="220" y="416"/>
                  </a:lnTo>
                  <a:lnTo>
                    <a:pt x="198" y="412"/>
                  </a:lnTo>
                  <a:lnTo>
                    <a:pt x="176" y="408"/>
                  </a:lnTo>
                  <a:lnTo>
                    <a:pt x="154" y="400"/>
                  </a:lnTo>
                  <a:lnTo>
                    <a:pt x="134" y="390"/>
                  </a:lnTo>
                  <a:lnTo>
                    <a:pt x="114" y="380"/>
                  </a:lnTo>
                  <a:lnTo>
                    <a:pt x="94" y="366"/>
                  </a:lnTo>
                  <a:lnTo>
                    <a:pt x="76" y="350"/>
                  </a:lnTo>
                  <a:lnTo>
                    <a:pt x="76" y="350"/>
                  </a:lnTo>
                  <a:lnTo>
                    <a:pt x="58" y="332"/>
                  </a:lnTo>
                  <a:lnTo>
                    <a:pt x="44" y="312"/>
                  </a:lnTo>
                  <a:lnTo>
                    <a:pt x="32" y="290"/>
                  </a:lnTo>
                  <a:lnTo>
                    <a:pt x="20" y="268"/>
                  </a:lnTo>
                  <a:lnTo>
                    <a:pt x="12" y="246"/>
                  </a:lnTo>
                  <a:lnTo>
                    <a:pt x="6" y="222"/>
                  </a:lnTo>
                  <a:lnTo>
                    <a:pt x="2" y="200"/>
                  </a:lnTo>
                  <a:lnTo>
                    <a:pt x="0" y="176"/>
                  </a:lnTo>
                  <a:lnTo>
                    <a:pt x="0" y="152"/>
                  </a:lnTo>
                  <a:lnTo>
                    <a:pt x="4" y="128"/>
                  </a:lnTo>
                  <a:lnTo>
                    <a:pt x="8" y="104"/>
                  </a:lnTo>
                  <a:lnTo>
                    <a:pt x="16" y="82"/>
                  </a:lnTo>
                  <a:lnTo>
                    <a:pt x="24" y="60"/>
                  </a:lnTo>
                  <a:lnTo>
                    <a:pt x="36" y="38"/>
                  </a:lnTo>
                  <a:lnTo>
                    <a:pt x="50" y="18"/>
                  </a:lnTo>
                  <a:lnTo>
                    <a:pt x="66" y="0"/>
                  </a:lnTo>
                  <a:lnTo>
                    <a:pt x="408" y="342"/>
                  </a:lnTo>
                  <a:close/>
                </a:path>
              </a:pathLst>
            </a:custGeom>
            <a:solidFill>
              <a:srgbClr val="ED673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2935" tIns="41468" rIns="82935" bIns="41468" numCol="1" anchor="t" anchorCtr="0" compatLnSpc="1">
              <a:prstTxWarp prst="textNoShape">
                <a:avLst/>
              </a:prstTxWarp>
            </a:bodyPr>
            <a:lstStyle/>
            <a:p>
              <a:pPr defTabSz="829361"/>
              <a:endParaRPr lang="en-GB" sz="1633" kern="0" dirty="0">
                <a:solidFill>
                  <a:srgbClr val="1F497D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833459" y="5745516"/>
            <a:ext cx="1077418" cy="251287"/>
          </a:xfrm>
        </p:spPr>
        <p:txBody>
          <a:bodyPr/>
          <a:lstStyle/>
          <a:p>
            <a:pPr defTabSz="829361"/>
            <a:fld id="{D34AE20F-330F-454C-9011-43B717E650F2}" type="slidenum">
              <a:rPr lang="en-GB" sz="1633" kern="0">
                <a:solidFill>
                  <a:srgbClr val="FFFFFF"/>
                </a:solidFill>
              </a:rPr>
              <a:pPr defTabSz="829361"/>
              <a:t>2</a:t>
            </a:fld>
            <a:endParaRPr lang="en-GB" sz="1633" kern="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1663" y="3121417"/>
            <a:ext cx="4833362" cy="615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829361"/>
            <a:r>
              <a:rPr lang="tr-TR" sz="4000" b="1" dirty="0">
                <a:solidFill>
                  <a:schemeClr val="bg1"/>
                </a:solidFill>
              </a:rPr>
              <a:t>1-Normal Distribution</a:t>
            </a:r>
            <a:endParaRPr lang="en-GB" sz="399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2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16053" y="190545"/>
            <a:ext cx="11539460" cy="504754"/>
          </a:xfrm>
        </p:spPr>
        <p:txBody>
          <a:bodyPr/>
          <a:lstStyle/>
          <a:p>
            <a:r>
              <a:rPr lang="en-GB" sz="4000" dirty="0">
                <a:solidFill>
                  <a:srgbClr val="C00000"/>
                </a:solidFill>
              </a:rPr>
              <a:t>Exercise . . . . </a:t>
            </a:r>
            <a:endParaRPr lang="en-US" sz="3733" dirty="0">
              <a:solidFill>
                <a:srgbClr val="C00000"/>
              </a:solidFill>
            </a:endParaRPr>
          </a:p>
        </p:txBody>
      </p:sp>
      <p:grpSp>
        <p:nvGrpSpPr>
          <p:cNvPr id="3" name="Group 46">
            <a:extLst>
              <a:ext uri="{FF2B5EF4-FFF2-40B4-BE49-F238E27FC236}">
                <a16:creationId xmlns:a16="http://schemas.microsoft.com/office/drawing/2014/main" id="{39E00F3F-C368-417C-9ABA-3C5C7E00CCB2}"/>
              </a:ext>
            </a:extLst>
          </p:cNvPr>
          <p:cNvGrpSpPr>
            <a:grpSpLocks/>
          </p:cNvGrpSpPr>
          <p:nvPr/>
        </p:nvGrpSpPr>
        <p:grpSpPr bwMode="auto">
          <a:xfrm>
            <a:off x="3397997" y="3751637"/>
            <a:ext cx="514350" cy="593725"/>
            <a:chOff x="968" y="587"/>
            <a:chExt cx="3824" cy="3715"/>
          </a:xfrm>
        </p:grpSpPr>
        <p:sp>
          <p:nvSpPr>
            <p:cNvPr id="4" name="Arc 22">
              <a:extLst>
                <a:ext uri="{FF2B5EF4-FFF2-40B4-BE49-F238E27FC236}">
                  <a16:creationId xmlns:a16="http://schemas.microsoft.com/office/drawing/2014/main" id="{96987DD6-BAC2-49E4-9023-B42FFE72E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Arc 23">
              <a:extLst>
                <a:ext uri="{FF2B5EF4-FFF2-40B4-BE49-F238E27FC236}">
                  <a16:creationId xmlns:a16="http://schemas.microsoft.com/office/drawing/2014/main" id="{A2A6A488-8476-45B7-A924-931A6C625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Arc 26">
              <a:extLst>
                <a:ext uri="{FF2B5EF4-FFF2-40B4-BE49-F238E27FC236}">
                  <a16:creationId xmlns:a16="http://schemas.microsoft.com/office/drawing/2014/main" id="{4D9669DD-44A0-4017-92EB-39DAA97B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Arc 27">
              <a:extLst>
                <a:ext uri="{FF2B5EF4-FFF2-40B4-BE49-F238E27FC236}">
                  <a16:creationId xmlns:a16="http://schemas.microsoft.com/office/drawing/2014/main" id="{E5B60EC6-6410-46F2-9543-A920F6B05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Arc 29">
              <a:extLst>
                <a:ext uri="{FF2B5EF4-FFF2-40B4-BE49-F238E27FC236}">
                  <a16:creationId xmlns:a16="http://schemas.microsoft.com/office/drawing/2014/main" id="{ACDDCFE6-D7DA-4486-9258-50558A47E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Arc 30">
              <a:extLst>
                <a:ext uri="{FF2B5EF4-FFF2-40B4-BE49-F238E27FC236}">
                  <a16:creationId xmlns:a16="http://schemas.microsoft.com/office/drawing/2014/main" id="{6684C021-A9DF-4DA5-8D7D-25CA70B33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9E74A1F3-5DFE-43AD-8310-BC0ED5F05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7147" y="794124"/>
            <a:ext cx="8159750" cy="136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algn="l" defTabSz="973138">
              <a:buClr>
                <a:srgbClr val="FF8923"/>
              </a:buClr>
              <a:buFontTx/>
              <a:buChar char="•"/>
            </a:pPr>
            <a:r>
              <a:rPr lang="en-GB" sz="2000">
                <a:solidFill>
                  <a:srgbClr val="004E69"/>
                </a:solidFill>
              </a:rPr>
              <a:t>What is the average of all the sample means?</a:t>
            </a:r>
          </a:p>
          <a:p>
            <a:pPr marL="287338" indent="-287338" algn="l" defTabSz="973138">
              <a:buClr>
                <a:srgbClr val="FF8923"/>
              </a:buClr>
              <a:buFontTx/>
              <a:buChar char="•"/>
            </a:pPr>
            <a:endParaRPr lang="en-GB" sz="2000">
              <a:solidFill>
                <a:srgbClr val="004E69"/>
              </a:solidFill>
            </a:endParaRP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4FF224CE-D5A2-40CB-8EE0-5D0CECA0E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9347" y="3743699"/>
            <a:ext cx="1839913" cy="604838"/>
          </a:xfrm>
          <a:prstGeom prst="ellipse">
            <a:avLst/>
          </a:prstGeom>
          <a:solidFill>
            <a:srgbClr val="FFFF99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r>
              <a:rPr lang="en-GB"/>
              <a:t>1, 2</a:t>
            </a:r>
          </a:p>
        </p:txBody>
      </p:sp>
      <p:sp>
        <p:nvSpPr>
          <p:cNvPr id="12" name="Text Box 14">
            <a:extLst>
              <a:ext uri="{FF2B5EF4-FFF2-40B4-BE49-F238E27FC236}">
                <a16:creationId xmlns:a16="http://schemas.microsoft.com/office/drawing/2014/main" id="{70F316DD-D2D3-4BAA-B784-17D2460ED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4385" y="2065712"/>
            <a:ext cx="1343025" cy="341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l"/>
            <a:r>
              <a:rPr lang="en-GB" sz="1600" b="1"/>
              <a:t>Average = ?</a:t>
            </a:r>
          </a:p>
        </p:txBody>
      </p:sp>
      <p:sp>
        <p:nvSpPr>
          <p:cNvPr id="13" name="Text Box 15">
            <a:extLst>
              <a:ext uri="{FF2B5EF4-FFF2-40B4-BE49-F238E27FC236}">
                <a16:creationId xmlns:a16="http://schemas.microsoft.com/office/drawing/2014/main" id="{5CED507D-C3C6-4A5B-B0D5-A6D01F029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1547" y="4316787"/>
            <a:ext cx="12890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/>
              <a:t>Average = 1.5</a:t>
            </a:r>
          </a:p>
        </p:txBody>
      </p:sp>
      <p:sp>
        <p:nvSpPr>
          <p:cNvPr id="14" name="Text Box 16">
            <a:extLst>
              <a:ext uri="{FF2B5EF4-FFF2-40B4-BE49-F238E27FC236}">
                <a16:creationId xmlns:a16="http://schemas.microsoft.com/office/drawing/2014/main" id="{DB32E3E5-FA56-4213-A014-E30410429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7497" y="3410324"/>
            <a:ext cx="960438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 b="1">
                <a:solidFill>
                  <a:schemeClr val="tx2"/>
                </a:solidFill>
              </a:rPr>
              <a:t>Sample 1</a:t>
            </a:r>
          </a:p>
        </p:txBody>
      </p:sp>
      <p:sp>
        <p:nvSpPr>
          <p:cNvPr id="15" name="Line 31">
            <a:extLst>
              <a:ext uri="{FF2B5EF4-FFF2-40B4-BE49-F238E27FC236}">
                <a16:creationId xmlns:a16="http://schemas.microsoft.com/office/drawing/2014/main" id="{F0D4ECE8-3BD3-4C23-89FB-F98E5BF977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0535" y="4318374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6" name="Up Arrow 8">
            <a:extLst>
              <a:ext uri="{FF2B5EF4-FFF2-40B4-BE49-F238E27FC236}">
                <a16:creationId xmlns:a16="http://schemas.microsoft.com/office/drawing/2014/main" id="{6709A30B-28C9-41FE-AAFA-1B8933C97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1360" y="3897687"/>
            <a:ext cx="44450" cy="403225"/>
          </a:xfrm>
          <a:prstGeom prst="upArrow">
            <a:avLst>
              <a:gd name="adj1" fmla="val 20917"/>
              <a:gd name="adj2" fmla="val 68330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lIns="90000" tIns="90000" rIns="90000" bIns="90000" anchor="ctr"/>
          <a:lstStyle/>
          <a:p>
            <a:pPr eaLnBrk="0" hangingPunct="0"/>
            <a:endParaRPr lang="en-GB">
              <a:solidFill>
                <a:schemeClr val="bg1"/>
              </a:solidFill>
            </a:endParaRPr>
          </a:p>
        </p:txBody>
      </p:sp>
      <p:sp>
        <p:nvSpPr>
          <p:cNvPr id="17" name="Oval 37">
            <a:extLst>
              <a:ext uri="{FF2B5EF4-FFF2-40B4-BE49-F238E27FC236}">
                <a16:creationId xmlns:a16="http://schemas.microsoft.com/office/drawing/2014/main" id="{D752BDAB-B1A4-4E96-9F11-29D2FA041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4497" y="3759574"/>
            <a:ext cx="1839913" cy="604838"/>
          </a:xfrm>
          <a:prstGeom prst="ellipse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r>
              <a:rPr lang="en-GB"/>
              <a:t>1, 3</a:t>
            </a:r>
          </a:p>
        </p:txBody>
      </p:sp>
      <p:sp>
        <p:nvSpPr>
          <p:cNvPr id="18" name="Text Box 38">
            <a:extLst>
              <a:ext uri="{FF2B5EF4-FFF2-40B4-BE49-F238E27FC236}">
                <a16:creationId xmlns:a16="http://schemas.microsoft.com/office/drawing/2014/main" id="{7FADE624-CF96-461F-8BCC-B209A9E7B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6697" y="4332662"/>
            <a:ext cx="12890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/>
              <a:t>Average = 2.0</a:t>
            </a:r>
          </a:p>
        </p:txBody>
      </p:sp>
      <p:sp>
        <p:nvSpPr>
          <p:cNvPr id="19" name="Text Box 39">
            <a:extLst>
              <a:ext uri="{FF2B5EF4-FFF2-40B4-BE49-F238E27FC236}">
                <a16:creationId xmlns:a16="http://schemas.microsoft.com/office/drawing/2014/main" id="{A56904C5-249A-4731-AC9B-EB8169D46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2647" y="3426199"/>
            <a:ext cx="960438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 b="1">
                <a:solidFill>
                  <a:schemeClr val="tx2"/>
                </a:solidFill>
              </a:rPr>
              <a:t>Sample 2</a:t>
            </a:r>
          </a:p>
        </p:txBody>
      </p:sp>
      <p:grpSp>
        <p:nvGrpSpPr>
          <p:cNvPr id="20" name="Group 46">
            <a:extLst>
              <a:ext uri="{FF2B5EF4-FFF2-40B4-BE49-F238E27FC236}">
                <a16:creationId xmlns:a16="http://schemas.microsoft.com/office/drawing/2014/main" id="{A36310F2-AABF-4C4F-AA89-19DAC7B554C6}"/>
              </a:ext>
            </a:extLst>
          </p:cNvPr>
          <p:cNvGrpSpPr>
            <a:grpSpLocks/>
          </p:cNvGrpSpPr>
          <p:nvPr/>
        </p:nvGrpSpPr>
        <p:grpSpPr bwMode="auto">
          <a:xfrm>
            <a:off x="6503147" y="3767512"/>
            <a:ext cx="514350" cy="593725"/>
            <a:chOff x="968" y="587"/>
            <a:chExt cx="3824" cy="3715"/>
          </a:xfrm>
        </p:grpSpPr>
        <p:sp>
          <p:nvSpPr>
            <p:cNvPr id="21" name="Arc 22">
              <a:extLst>
                <a:ext uri="{FF2B5EF4-FFF2-40B4-BE49-F238E27FC236}">
                  <a16:creationId xmlns:a16="http://schemas.microsoft.com/office/drawing/2014/main" id="{C5B06091-D8D2-49BE-A9E2-7292DD0C0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Arc 23">
              <a:extLst>
                <a:ext uri="{FF2B5EF4-FFF2-40B4-BE49-F238E27FC236}">
                  <a16:creationId xmlns:a16="http://schemas.microsoft.com/office/drawing/2014/main" id="{EC7C02DF-5314-41DC-8A71-7596E3423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Arc 26">
              <a:extLst>
                <a:ext uri="{FF2B5EF4-FFF2-40B4-BE49-F238E27FC236}">
                  <a16:creationId xmlns:a16="http://schemas.microsoft.com/office/drawing/2014/main" id="{C3D1C115-6B5C-4944-91E5-159018C41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Arc 27">
              <a:extLst>
                <a:ext uri="{FF2B5EF4-FFF2-40B4-BE49-F238E27FC236}">
                  <a16:creationId xmlns:a16="http://schemas.microsoft.com/office/drawing/2014/main" id="{E6C147CE-9B15-4E02-9A68-4E016E68D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Arc 29">
              <a:extLst>
                <a:ext uri="{FF2B5EF4-FFF2-40B4-BE49-F238E27FC236}">
                  <a16:creationId xmlns:a16="http://schemas.microsoft.com/office/drawing/2014/main" id="{D8DB2DD5-56F8-48D8-90E2-413C68DF4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Arc 30">
              <a:extLst>
                <a:ext uri="{FF2B5EF4-FFF2-40B4-BE49-F238E27FC236}">
                  <a16:creationId xmlns:a16="http://schemas.microsoft.com/office/drawing/2014/main" id="{6D766C97-7A8E-4331-8C52-40E5085E7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7" name="Oval 47">
            <a:extLst>
              <a:ext uri="{FF2B5EF4-FFF2-40B4-BE49-F238E27FC236}">
                <a16:creationId xmlns:a16="http://schemas.microsoft.com/office/drawing/2014/main" id="{FABD92F2-9722-40B3-B81B-D5E792A9D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747" y="3753224"/>
            <a:ext cx="1839913" cy="604838"/>
          </a:xfrm>
          <a:prstGeom prst="ellipse">
            <a:avLst/>
          </a:prstGeom>
          <a:solidFill>
            <a:srgbClr val="FFCC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r>
              <a:rPr lang="en-GB"/>
              <a:t>1, 4</a:t>
            </a:r>
          </a:p>
        </p:txBody>
      </p:sp>
      <p:sp>
        <p:nvSpPr>
          <p:cNvPr id="28" name="Text Box 48">
            <a:extLst>
              <a:ext uri="{FF2B5EF4-FFF2-40B4-BE49-F238E27FC236}">
                <a16:creationId xmlns:a16="http://schemas.microsoft.com/office/drawing/2014/main" id="{9E979CC9-2418-4DC7-9F49-42DB147D4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2947" y="4326312"/>
            <a:ext cx="12890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/>
              <a:t>Average = 2.5</a:t>
            </a:r>
          </a:p>
        </p:txBody>
      </p:sp>
      <p:sp>
        <p:nvSpPr>
          <p:cNvPr id="29" name="Text Box 49">
            <a:extLst>
              <a:ext uri="{FF2B5EF4-FFF2-40B4-BE49-F238E27FC236}">
                <a16:creationId xmlns:a16="http://schemas.microsoft.com/office/drawing/2014/main" id="{D1F70E66-A26B-4399-B607-7D9CBE684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8897" y="3419849"/>
            <a:ext cx="960438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 b="1">
                <a:solidFill>
                  <a:schemeClr val="tx2"/>
                </a:solidFill>
              </a:rPr>
              <a:t>Sample 3</a:t>
            </a:r>
          </a:p>
        </p:txBody>
      </p:sp>
      <p:grpSp>
        <p:nvGrpSpPr>
          <p:cNvPr id="30" name="Group 46">
            <a:extLst>
              <a:ext uri="{FF2B5EF4-FFF2-40B4-BE49-F238E27FC236}">
                <a16:creationId xmlns:a16="http://schemas.microsoft.com/office/drawing/2014/main" id="{167B8F2F-FDA5-4A28-8131-E52D0C3C2EC7}"/>
              </a:ext>
            </a:extLst>
          </p:cNvPr>
          <p:cNvGrpSpPr>
            <a:grpSpLocks/>
          </p:cNvGrpSpPr>
          <p:nvPr/>
        </p:nvGrpSpPr>
        <p:grpSpPr bwMode="auto">
          <a:xfrm>
            <a:off x="9519397" y="3761162"/>
            <a:ext cx="514350" cy="593725"/>
            <a:chOff x="968" y="587"/>
            <a:chExt cx="3824" cy="3715"/>
          </a:xfrm>
        </p:grpSpPr>
        <p:sp>
          <p:nvSpPr>
            <p:cNvPr id="31" name="Arc 22">
              <a:extLst>
                <a:ext uri="{FF2B5EF4-FFF2-40B4-BE49-F238E27FC236}">
                  <a16:creationId xmlns:a16="http://schemas.microsoft.com/office/drawing/2014/main" id="{72AC51CF-8F13-4956-B58A-63ABD849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Arc 23">
              <a:extLst>
                <a:ext uri="{FF2B5EF4-FFF2-40B4-BE49-F238E27FC236}">
                  <a16:creationId xmlns:a16="http://schemas.microsoft.com/office/drawing/2014/main" id="{09915CC5-D381-44AD-A35B-93D466B10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Arc 26">
              <a:extLst>
                <a:ext uri="{FF2B5EF4-FFF2-40B4-BE49-F238E27FC236}">
                  <a16:creationId xmlns:a16="http://schemas.microsoft.com/office/drawing/2014/main" id="{5A127123-44E5-42B4-BD44-211EA0FC5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Arc 27">
              <a:extLst>
                <a:ext uri="{FF2B5EF4-FFF2-40B4-BE49-F238E27FC236}">
                  <a16:creationId xmlns:a16="http://schemas.microsoft.com/office/drawing/2014/main" id="{8657DA91-0AAD-4425-8445-9BFD86321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Arc 29">
              <a:extLst>
                <a:ext uri="{FF2B5EF4-FFF2-40B4-BE49-F238E27FC236}">
                  <a16:creationId xmlns:a16="http://schemas.microsoft.com/office/drawing/2014/main" id="{3FAD1C5A-9046-4DFF-9D25-C5CF4286F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Arc 30">
              <a:extLst>
                <a:ext uri="{FF2B5EF4-FFF2-40B4-BE49-F238E27FC236}">
                  <a16:creationId xmlns:a16="http://schemas.microsoft.com/office/drawing/2014/main" id="{2DE83EC8-FBE5-4F7D-A704-7FD8ECFAD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7" name="Up Arrow 8">
            <a:extLst>
              <a:ext uri="{FF2B5EF4-FFF2-40B4-BE49-F238E27FC236}">
                <a16:creationId xmlns:a16="http://schemas.microsoft.com/office/drawing/2014/main" id="{9546FDC0-182A-427F-84AB-E6D5C1F2F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3335" y="3910387"/>
            <a:ext cx="44450" cy="403225"/>
          </a:xfrm>
          <a:prstGeom prst="upArrow">
            <a:avLst>
              <a:gd name="adj1" fmla="val 20917"/>
              <a:gd name="adj2" fmla="val 68330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lIns="90000" tIns="90000" rIns="90000" bIns="90000" anchor="ctr"/>
          <a:lstStyle/>
          <a:p>
            <a:pPr eaLnBrk="0" hangingPunct="0"/>
            <a:endParaRPr lang="en-GB">
              <a:solidFill>
                <a:schemeClr val="bg1"/>
              </a:solidFill>
            </a:endParaRPr>
          </a:p>
        </p:txBody>
      </p:sp>
      <p:sp>
        <p:nvSpPr>
          <p:cNvPr id="38" name="Up Arrow 8">
            <a:extLst>
              <a:ext uri="{FF2B5EF4-FFF2-40B4-BE49-F238E27FC236}">
                <a16:creationId xmlns:a16="http://schemas.microsoft.com/office/drawing/2014/main" id="{B650936A-4460-4A29-9B15-090D46F08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2760" y="3889749"/>
            <a:ext cx="44450" cy="403225"/>
          </a:xfrm>
          <a:prstGeom prst="upArrow">
            <a:avLst>
              <a:gd name="adj1" fmla="val 20917"/>
              <a:gd name="adj2" fmla="val 68330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lIns="90000" tIns="90000" rIns="90000" bIns="90000" anchor="ctr"/>
          <a:lstStyle/>
          <a:p>
            <a:pPr eaLnBrk="0" hangingPunct="0"/>
            <a:endParaRPr lang="en-GB">
              <a:solidFill>
                <a:schemeClr val="bg1"/>
              </a:solidFill>
            </a:endParaRPr>
          </a:p>
        </p:txBody>
      </p:sp>
      <p:sp>
        <p:nvSpPr>
          <p:cNvPr id="39" name="Line 31">
            <a:extLst>
              <a:ext uri="{FF2B5EF4-FFF2-40B4-BE49-F238E27FC236}">
                <a16:creationId xmlns:a16="http://schemas.microsoft.com/office/drawing/2014/main" id="{4B35FE2F-3E43-4AB3-8498-8B298DC3A9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3622" y="4331074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40" name="Line 31">
            <a:extLst>
              <a:ext uri="{FF2B5EF4-FFF2-40B4-BE49-F238E27FC236}">
                <a16:creationId xmlns:a16="http://schemas.microsoft.com/office/drawing/2014/main" id="{339E1A01-FA2E-4214-99D6-5DB3A5D2D118}"/>
              </a:ext>
            </a:extLst>
          </p:cNvPr>
          <p:cNvSpPr>
            <a:spLocks noChangeShapeType="1"/>
          </p:cNvSpPr>
          <p:nvPr/>
        </p:nvSpPr>
        <p:spPr bwMode="auto">
          <a:xfrm>
            <a:off x="9500347" y="4321549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grpSp>
        <p:nvGrpSpPr>
          <p:cNvPr id="41" name="Group 46">
            <a:extLst>
              <a:ext uri="{FF2B5EF4-FFF2-40B4-BE49-F238E27FC236}">
                <a16:creationId xmlns:a16="http://schemas.microsoft.com/office/drawing/2014/main" id="{0B75325C-E7A9-4A87-9971-6902FC13D3ED}"/>
              </a:ext>
            </a:extLst>
          </p:cNvPr>
          <p:cNvGrpSpPr>
            <a:grpSpLocks/>
          </p:cNvGrpSpPr>
          <p:nvPr/>
        </p:nvGrpSpPr>
        <p:grpSpPr bwMode="auto">
          <a:xfrm>
            <a:off x="3402760" y="5156574"/>
            <a:ext cx="514350" cy="593725"/>
            <a:chOff x="968" y="587"/>
            <a:chExt cx="3824" cy="3715"/>
          </a:xfrm>
        </p:grpSpPr>
        <p:sp>
          <p:nvSpPr>
            <p:cNvPr id="42" name="Arc 22">
              <a:extLst>
                <a:ext uri="{FF2B5EF4-FFF2-40B4-BE49-F238E27FC236}">
                  <a16:creationId xmlns:a16="http://schemas.microsoft.com/office/drawing/2014/main" id="{6602D546-92B3-4CDE-8396-9AE548C6F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Arc 23">
              <a:extLst>
                <a:ext uri="{FF2B5EF4-FFF2-40B4-BE49-F238E27FC236}">
                  <a16:creationId xmlns:a16="http://schemas.microsoft.com/office/drawing/2014/main" id="{F16A2234-C05F-40D5-B7C4-C0B098E05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Arc 26">
              <a:extLst>
                <a:ext uri="{FF2B5EF4-FFF2-40B4-BE49-F238E27FC236}">
                  <a16:creationId xmlns:a16="http://schemas.microsoft.com/office/drawing/2014/main" id="{C0C6CE41-7C9D-4530-988B-551C1A57C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Arc 27">
              <a:extLst>
                <a:ext uri="{FF2B5EF4-FFF2-40B4-BE49-F238E27FC236}">
                  <a16:creationId xmlns:a16="http://schemas.microsoft.com/office/drawing/2014/main" id="{2B78FEAF-3F35-4965-9973-EB2D2CC4A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Arc 29">
              <a:extLst>
                <a:ext uri="{FF2B5EF4-FFF2-40B4-BE49-F238E27FC236}">
                  <a16:creationId xmlns:a16="http://schemas.microsoft.com/office/drawing/2014/main" id="{60CD6F48-D32C-4D4F-B20D-06F8EAD00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Arc 30">
              <a:extLst>
                <a:ext uri="{FF2B5EF4-FFF2-40B4-BE49-F238E27FC236}">
                  <a16:creationId xmlns:a16="http://schemas.microsoft.com/office/drawing/2014/main" id="{0E4771CA-151D-4FD6-8F78-CAA54FFB9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8" name="Oval 68">
            <a:extLst>
              <a:ext uri="{FF2B5EF4-FFF2-40B4-BE49-F238E27FC236}">
                <a16:creationId xmlns:a16="http://schemas.microsoft.com/office/drawing/2014/main" id="{010C2E77-6A93-4A22-80C7-FD1D12646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110" y="5148637"/>
            <a:ext cx="1839912" cy="604837"/>
          </a:xfrm>
          <a:prstGeom prst="ellipse">
            <a:avLst/>
          </a:prstGeom>
          <a:solidFill>
            <a:srgbClr val="FFCC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r>
              <a:rPr lang="en-GB"/>
              <a:t>2, 3</a:t>
            </a:r>
          </a:p>
        </p:txBody>
      </p:sp>
      <p:sp>
        <p:nvSpPr>
          <p:cNvPr id="49" name="Text Box 69">
            <a:extLst>
              <a:ext uri="{FF2B5EF4-FFF2-40B4-BE49-F238E27FC236}">
                <a16:creationId xmlns:a16="http://schemas.microsoft.com/office/drawing/2014/main" id="{35FF57C4-4D77-4599-9544-9638FDB5F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6310" y="5721724"/>
            <a:ext cx="12890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/>
              <a:t>Average = 2.5</a:t>
            </a:r>
          </a:p>
        </p:txBody>
      </p:sp>
      <p:sp>
        <p:nvSpPr>
          <p:cNvPr id="50" name="Text Box 70">
            <a:extLst>
              <a:ext uri="{FF2B5EF4-FFF2-40B4-BE49-F238E27FC236}">
                <a16:creationId xmlns:a16="http://schemas.microsoft.com/office/drawing/2014/main" id="{B1725EB3-6132-46C0-B79B-5B3E5F5C1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2260" y="4815262"/>
            <a:ext cx="960437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 b="1">
                <a:solidFill>
                  <a:schemeClr val="tx2"/>
                </a:solidFill>
              </a:rPr>
              <a:t>Sample 4</a:t>
            </a:r>
          </a:p>
        </p:txBody>
      </p:sp>
      <p:sp>
        <p:nvSpPr>
          <p:cNvPr id="51" name="Line 31">
            <a:extLst>
              <a:ext uri="{FF2B5EF4-FFF2-40B4-BE49-F238E27FC236}">
                <a16:creationId xmlns:a16="http://schemas.microsoft.com/office/drawing/2014/main" id="{9E6622D3-D74B-4FEB-BA80-F38C0912C1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5297" y="5723312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52" name="Up Arrow 8">
            <a:extLst>
              <a:ext uri="{FF2B5EF4-FFF2-40B4-BE49-F238E27FC236}">
                <a16:creationId xmlns:a16="http://schemas.microsoft.com/office/drawing/2014/main" id="{76990D0B-BADC-4546-B96D-9436499C8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6122" y="5302624"/>
            <a:ext cx="44450" cy="403225"/>
          </a:xfrm>
          <a:prstGeom prst="upArrow">
            <a:avLst>
              <a:gd name="adj1" fmla="val 20917"/>
              <a:gd name="adj2" fmla="val 68330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lIns="90000" tIns="90000" rIns="90000" bIns="90000" anchor="ctr"/>
          <a:lstStyle/>
          <a:p>
            <a:pPr eaLnBrk="0" hangingPunct="0"/>
            <a:endParaRPr lang="en-GB">
              <a:solidFill>
                <a:schemeClr val="bg1"/>
              </a:solidFill>
            </a:endParaRPr>
          </a:p>
        </p:txBody>
      </p:sp>
      <p:sp>
        <p:nvSpPr>
          <p:cNvPr id="53" name="Oval 73">
            <a:extLst>
              <a:ext uri="{FF2B5EF4-FFF2-40B4-BE49-F238E27FC236}">
                <a16:creationId xmlns:a16="http://schemas.microsoft.com/office/drawing/2014/main" id="{C00D5D46-352F-4E02-A189-295C446C4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9260" y="5164512"/>
            <a:ext cx="1839912" cy="604837"/>
          </a:xfrm>
          <a:prstGeom prst="ellipse">
            <a:avLst/>
          </a:prstGeom>
          <a:solidFill>
            <a:srgbClr val="FF99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r>
              <a:rPr lang="en-GB"/>
              <a:t>2, 4</a:t>
            </a:r>
          </a:p>
        </p:txBody>
      </p:sp>
      <p:sp>
        <p:nvSpPr>
          <p:cNvPr id="54" name="Text Box 74">
            <a:extLst>
              <a:ext uri="{FF2B5EF4-FFF2-40B4-BE49-F238E27FC236}">
                <a16:creationId xmlns:a16="http://schemas.microsoft.com/office/drawing/2014/main" id="{5349C7A8-E664-4750-830E-046E9C642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1460" y="5737599"/>
            <a:ext cx="12890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/>
              <a:t>Average = 3.0</a:t>
            </a:r>
          </a:p>
        </p:txBody>
      </p:sp>
      <p:sp>
        <p:nvSpPr>
          <p:cNvPr id="55" name="Text Box 75">
            <a:extLst>
              <a:ext uri="{FF2B5EF4-FFF2-40B4-BE49-F238E27FC236}">
                <a16:creationId xmlns:a16="http://schemas.microsoft.com/office/drawing/2014/main" id="{47C93465-C1AD-4496-8CF8-18A6EEFA0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7410" y="4831137"/>
            <a:ext cx="960437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 b="1">
                <a:solidFill>
                  <a:schemeClr val="tx2"/>
                </a:solidFill>
              </a:rPr>
              <a:t>Sample 5</a:t>
            </a:r>
          </a:p>
        </p:txBody>
      </p:sp>
      <p:grpSp>
        <p:nvGrpSpPr>
          <p:cNvPr id="56" name="Group 46">
            <a:extLst>
              <a:ext uri="{FF2B5EF4-FFF2-40B4-BE49-F238E27FC236}">
                <a16:creationId xmlns:a16="http://schemas.microsoft.com/office/drawing/2014/main" id="{FB253E82-AC78-4CB9-A5AC-8A6DB18A0D20}"/>
              </a:ext>
            </a:extLst>
          </p:cNvPr>
          <p:cNvGrpSpPr>
            <a:grpSpLocks/>
          </p:cNvGrpSpPr>
          <p:nvPr/>
        </p:nvGrpSpPr>
        <p:grpSpPr bwMode="auto">
          <a:xfrm>
            <a:off x="6507910" y="5172449"/>
            <a:ext cx="514350" cy="593725"/>
            <a:chOff x="968" y="587"/>
            <a:chExt cx="3824" cy="3715"/>
          </a:xfrm>
        </p:grpSpPr>
        <p:sp>
          <p:nvSpPr>
            <p:cNvPr id="57" name="Arc 22">
              <a:extLst>
                <a:ext uri="{FF2B5EF4-FFF2-40B4-BE49-F238E27FC236}">
                  <a16:creationId xmlns:a16="http://schemas.microsoft.com/office/drawing/2014/main" id="{37F54A7B-9CF7-4AA8-ABDA-963DF0767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Arc 23">
              <a:extLst>
                <a:ext uri="{FF2B5EF4-FFF2-40B4-BE49-F238E27FC236}">
                  <a16:creationId xmlns:a16="http://schemas.microsoft.com/office/drawing/2014/main" id="{3C9E4660-4587-4B49-940F-D31132BB4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Arc 26">
              <a:extLst>
                <a:ext uri="{FF2B5EF4-FFF2-40B4-BE49-F238E27FC236}">
                  <a16:creationId xmlns:a16="http://schemas.microsoft.com/office/drawing/2014/main" id="{B5ECB212-7AED-4C41-A70D-DCE707263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Arc 27">
              <a:extLst>
                <a:ext uri="{FF2B5EF4-FFF2-40B4-BE49-F238E27FC236}">
                  <a16:creationId xmlns:a16="http://schemas.microsoft.com/office/drawing/2014/main" id="{C0CDCBEA-E29A-4F37-B2C7-F59B9554E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Arc 29">
              <a:extLst>
                <a:ext uri="{FF2B5EF4-FFF2-40B4-BE49-F238E27FC236}">
                  <a16:creationId xmlns:a16="http://schemas.microsoft.com/office/drawing/2014/main" id="{80301FC5-1DDF-439D-8C1C-29C20C7CA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Arc 30">
              <a:extLst>
                <a:ext uri="{FF2B5EF4-FFF2-40B4-BE49-F238E27FC236}">
                  <a16:creationId xmlns:a16="http://schemas.microsoft.com/office/drawing/2014/main" id="{2CD642EF-E863-41EA-9F8F-F3EEFC1C3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3" name="Oval 83">
            <a:extLst>
              <a:ext uri="{FF2B5EF4-FFF2-40B4-BE49-F238E27FC236}">
                <a16:creationId xmlns:a16="http://schemas.microsoft.com/office/drawing/2014/main" id="{A7E7B48C-3F35-4086-B01D-4488E6A41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5510" y="5158162"/>
            <a:ext cx="1839912" cy="604837"/>
          </a:xfrm>
          <a:prstGeom prst="ellipse">
            <a:avLst/>
          </a:prstGeom>
          <a:solidFill>
            <a:srgbClr val="FF66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r>
              <a:rPr lang="en-GB"/>
              <a:t>3, 4</a:t>
            </a:r>
          </a:p>
        </p:txBody>
      </p:sp>
      <p:sp>
        <p:nvSpPr>
          <p:cNvPr id="64" name="Text Box 84">
            <a:extLst>
              <a:ext uri="{FF2B5EF4-FFF2-40B4-BE49-F238E27FC236}">
                <a16:creationId xmlns:a16="http://schemas.microsoft.com/office/drawing/2014/main" id="{D6B4A542-026E-47E5-A26D-181E16D0F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7710" y="5731249"/>
            <a:ext cx="12890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/>
              <a:t>Average = 3.5</a:t>
            </a:r>
          </a:p>
        </p:txBody>
      </p:sp>
      <p:sp>
        <p:nvSpPr>
          <p:cNvPr id="65" name="Text Box 85">
            <a:extLst>
              <a:ext uri="{FF2B5EF4-FFF2-40B4-BE49-F238E27FC236}">
                <a16:creationId xmlns:a16="http://schemas.microsoft.com/office/drawing/2014/main" id="{AB1A5D64-F59D-40E3-8278-EC61EBC9D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3660" y="4824787"/>
            <a:ext cx="960437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400" b="1">
                <a:solidFill>
                  <a:schemeClr val="tx2"/>
                </a:solidFill>
              </a:rPr>
              <a:t>Sample 6</a:t>
            </a:r>
          </a:p>
        </p:txBody>
      </p:sp>
      <p:grpSp>
        <p:nvGrpSpPr>
          <p:cNvPr id="66" name="Group 46">
            <a:extLst>
              <a:ext uri="{FF2B5EF4-FFF2-40B4-BE49-F238E27FC236}">
                <a16:creationId xmlns:a16="http://schemas.microsoft.com/office/drawing/2014/main" id="{7357575B-BB7A-4987-81AF-CF9B5F1334B5}"/>
              </a:ext>
            </a:extLst>
          </p:cNvPr>
          <p:cNvGrpSpPr>
            <a:grpSpLocks/>
          </p:cNvGrpSpPr>
          <p:nvPr/>
        </p:nvGrpSpPr>
        <p:grpSpPr bwMode="auto">
          <a:xfrm>
            <a:off x="9524160" y="5166099"/>
            <a:ext cx="514350" cy="593725"/>
            <a:chOff x="968" y="587"/>
            <a:chExt cx="3824" cy="3715"/>
          </a:xfrm>
        </p:grpSpPr>
        <p:sp>
          <p:nvSpPr>
            <p:cNvPr id="67" name="Arc 22">
              <a:extLst>
                <a:ext uri="{FF2B5EF4-FFF2-40B4-BE49-F238E27FC236}">
                  <a16:creationId xmlns:a16="http://schemas.microsoft.com/office/drawing/2014/main" id="{C001142F-2BE3-454E-8122-98FC2B02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Arc 23">
              <a:extLst>
                <a:ext uri="{FF2B5EF4-FFF2-40B4-BE49-F238E27FC236}">
                  <a16:creationId xmlns:a16="http://schemas.microsoft.com/office/drawing/2014/main" id="{301D939A-A112-485E-9A48-063CFFA9D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Arc 26">
              <a:extLst>
                <a:ext uri="{FF2B5EF4-FFF2-40B4-BE49-F238E27FC236}">
                  <a16:creationId xmlns:a16="http://schemas.microsoft.com/office/drawing/2014/main" id="{BFF6F06B-415D-4F7A-B6AE-0C3F108DD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Arc 27">
              <a:extLst>
                <a:ext uri="{FF2B5EF4-FFF2-40B4-BE49-F238E27FC236}">
                  <a16:creationId xmlns:a16="http://schemas.microsoft.com/office/drawing/2014/main" id="{09F4D94E-B58B-4DEF-AC1C-F28B65F8B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Arc 29">
              <a:extLst>
                <a:ext uri="{FF2B5EF4-FFF2-40B4-BE49-F238E27FC236}">
                  <a16:creationId xmlns:a16="http://schemas.microsoft.com/office/drawing/2014/main" id="{66F656E4-86F8-422A-8F70-74CE349B9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Arc 30">
              <a:extLst>
                <a:ext uri="{FF2B5EF4-FFF2-40B4-BE49-F238E27FC236}">
                  <a16:creationId xmlns:a16="http://schemas.microsoft.com/office/drawing/2014/main" id="{F084C1C5-B29C-43C6-A670-36B8DA389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3" name="Up Arrow 8">
            <a:extLst>
              <a:ext uri="{FF2B5EF4-FFF2-40B4-BE49-F238E27FC236}">
                <a16:creationId xmlns:a16="http://schemas.microsoft.com/office/drawing/2014/main" id="{E63AFFF8-FC54-46FE-A585-A94365290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097" y="5315324"/>
            <a:ext cx="44450" cy="403225"/>
          </a:xfrm>
          <a:prstGeom prst="upArrow">
            <a:avLst>
              <a:gd name="adj1" fmla="val 20917"/>
              <a:gd name="adj2" fmla="val 68330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lIns="90000" tIns="90000" rIns="90000" bIns="90000" anchor="ctr"/>
          <a:lstStyle/>
          <a:p>
            <a:pPr eaLnBrk="0" hangingPunct="0"/>
            <a:endParaRPr lang="en-GB">
              <a:solidFill>
                <a:schemeClr val="bg1"/>
              </a:solidFill>
            </a:endParaRPr>
          </a:p>
        </p:txBody>
      </p:sp>
      <p:sp>
        <p:nvSpPr>
          <p:cNvPr id="74" name="Up Arrow 8">
            <a:extLst>
              <a:ext uri="{FF2B5EF4-FFF2-40B4-BE49-F238E27FC236}">
                <a16:creationId xmlns:a16="http://schemas.microsoft.com/office/drawing/2014/main" id="{134339C3-DF1D-4905-85D5-72D5F0002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7522" y="5294687"/>
            <a:ext cx="44450" cy="403225"/>
          </a:xfrm>
          <a:prstGeom prst="upArrow">
            <a:avLst>
              <a:gd name="adj1" fmla="val 20917"/>
              <a:gd name="adj2" fmla="val 68330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lIns="90000" tIns="90000" rIns="90000" bIns="90000" anchor="ctr"/>
          <a:lstStyle/>
          <a:p>
            <a:pPr eaLnBrk="0" hangingPunct="0"/>
            <a:endParaRPr lang="en-GB">
              <a:solidFill>
                <a:schemeClr val="bg1"/>
              </a:solidFill>
            </a:endParaRPr>
          </a:p>
        </p:txBody>
      </p:sp>
      <p:sp>
        <p:nvSpPr>
          <p:cNvPr id="75" name="Line 31">
            <a:extLst>
              <a:ext uri="{FF2B5EF4-FFF2-40B4-BE49-F238E27FC236}">
                <a16:creationId xmlns:a16="http://schemas.microsoft.com/office/drawing/2014/main" id="{3DDC814E-DC5D-4163-A902-BE701310B94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8385" y="5736012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76" name="Line 31">
            <a:extLst>
              <a:ext uri="{FF2B5EF4-FFF2-40B4-BE49-F238E27FC236}">
                <a16:creationId xmlns:a16="http://schemas.microsoft.com/office/drawing/2014/main" id="{2409D65F-85DF-4915-BAAA-C0A5387AE599}"/>
              </a:ext>
            </a:extLst>
          </p:cNvPr>
          <p:cNvSpPr>
            <a:spLocks noChangeShapeType="1"/>
          </p:cNvSpPr>
          <p:nvPr/>
        </p:nvSpPr>
        <p:spPr bwMode="auto">
          <a:xfrm>
            <a:off x="9505110" y="5726487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grpSp>
        <p:nvGrpSpPr>
          <p:cNvPr id="77" name="Group 46">
            <a:extLst>
              <a:ext uri="{FF2B5EF4-FFF2-40B4-BE49-F238E27FC236}">
                <a16:creationId xmlns:a16="http://schemas.microsoft.com/office/drawing/2014/main" id="{B3236A49-37A8-413E-8F85-6A611709C4B4}"/>
              </a:ext>
            </a:extLst>
          </p:cNvPr>
          <p:cNvGrpSpPr>
            <a:grpSpLocks/>
          </p:cNvGrpSpPr>
          <p:nvPr/>
        </p:nvGrpSpPr>
        <p:grpSpPr bwMode="auto">
          <a:xfrm>
            <a:off x="5180760" y="1235449"/>
            <a:ext cx="917575" cy="879475"/>
            <a:chOff x="968" y="587"/>
            <a:chExt cx="3824" cy="3715"/>
          </a:xfrm>
        </p:grpSpPr>
        <p:sp>
          <p:nvSpPr>
            <p:cNvPr id="78" name="Arc 22">
              <a:extLst>
                <a:ext uri="{FF2B5EF4-FFF2-40B4-BE49-F238E27FC236}">
                  <a16:creationId xmlns:a16="http://schemas.microsoft.com/office/drawing/2014/main" id="{8EC7A5A5-19A1-4BCF-8561-8BB2C7C8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Arc 23">
              <a:extLst>
                <a:ext uri="{FF2B5EF4-FFF2-40B4-BE49-F238E27FC236}">
                  <a16:creationId xmlns:a16="http://schemas.microsoft.com/office/drawing/2014/main" id="{160E7198-7162-4411-A018-E98174DD9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Arc 26">
              <a:extLst>
                <a:ext uri="{FF2B5EF4-FFF2-40B4-BE49-F238E27FC236}">
                  <a16:creationId xmlns:a16="http://schemas.microsoft.com/office/drawing/2014/main" id="{1829C968-A825-47C6-B9AE-013DBBB40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Arc 27">
              <a:extLst>
                <a:ext uri="{FF2B5EF4-FFF2-40B4-BE49-F238E27FC236}">
                  <a16:creationId xmlns:a16="http://schemas.microsoft.com/office/drawing/2014/main" id="{0E5967E6-3B32-493F-BADA-CF737B6C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Arc 29">
              <a:extLst>
                <a:ext uri="{FF2B5EF4-FFF2-40B4-BE49-F238E27FC236}">
                  <a16:creationId xmlns:a16="http://schemas.microsoft.com/office/drawing/2014/main" id="{E95DA373-AC09-4ACE-AD78-4907029E6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Arc 30">
              <a:extLst>
                <a:ext uri="{FF2B5EF4-FFF2-40B4-BE49-F238E27FC236}">
                  <a16:creationId xmlns:a16="http://schemas.microsoft.com/office/drawing/2014/main" id="{12720C34-C1FB-4360-AA02-65049F388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4" name="Line 31">
            <a:extLst>
              <a:ext uri="{FF2B5EF4-FFF2-40B4-BE49-F238E27FC236}">
                <a16:creationId xmlns:a16="http://schemas.microsoft.com/office/drawing/2014/main" id="{854022E9-5562-458A-A71B-24ACE450D6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3297" y="2054599"/>
            <a:ext cx="9636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85" name="Up Arrow 8">
            <a:extLst>
              <a:ext uri="{FF2B5EF4-FFF2-40B4-BE49-F238E27FC236}">
                <a16:creationId xmlns:a16="http://schemas.microsoft.com/office/drawing/2014/main" id="{5A8CAAF9-25A8-4C90-899F-5D00C543E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4622" y="1429124"/>
            <a:ext cx="79375" cy="596900"/>
          </a:xfrm>
          <a:prstGeom prst="upArrow">
            <a:avLst>
              <a:gd name="adj1" fmla="val 20917"/>
              <a:gd name="adj2" fmla="val 56644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lIns="90000" tIns="90000" rIns="90000" bIns="90000" anchor="ctr"/>
          <a:lstStyle/>
          <a:p>
            <a:pPr eaLnBrk="0" hangingPunct="0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28083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16053" y="190545"/>
            <a:ext cx="11539460" cy="504754"/>
          </a:xfrm>
        </p:spPr>
        <p:txBody>
          <a:bodyPr/>
          <a:lstStyle/>
          <a:p>
            <a:r>
              <a:rPr lang="en-US" sz="4000" dirty="0">
                <a:solidFill>
                  <a:srgbClr val="C00000"/>
                </a:solidFill>
              </a:rPr>
              <a:t>The curve for all possible sample means</a:t>
            </a:r>
            <a:endParaRPr lang="en-US" sz="3733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DD60BB-EDBE-4355-B31A-BD1243265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170" y="695299"/>
            <a:ext cx="11232029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algn="l" defTabSz="973138">
              <a:buClr>
                <a:srgbClr val="FF8923"/>
              </a:buClr>
              <a:buFontTx/>
              <a:buChar char="•"/>
            </a:pPr>
            <a:r>
              <a:rPr lang="en-GB" sz="2400" dirty="0">
                <a:solidFill>
                  <a:srgbClr val="004E69"/>
                </a:solidFill>
              </a:rPr>
              <a:t>If you plotted all the possible sample means using the same scale as the population distribution, the two curves would look very similar</a:t>
            </a:r>
          </a:p>
          <a:p>
            <a:pPr marL="287338" indent="-287338" algn="l" defTabSz="973138">
              <a:buClr>
                <a:srgbClr val="FF8923"/>
              </a:buClr>
              <a:buFontTx/>
              <a:buChar char="•"/>
            </a:pPr>
            <a:endParaRPr lang="en-GB" sz="2400" dirty="0">
              <a:solidFill>
                <a:srgbClr val="004E69"/>
              </a:solidFill>
            </a:endParaRPr>
          </a:p>
          <a:p>
            <a:pPr marL="287338" indent="-287338" algn="l" defTabSz="973138">
              <a:buClr>
                <a:srgbClr val="FF8923"/>
              </a:buClr>
              <a:buFontTx/>
              <a:buChar char="•"/>
            </a:pPr>
            <a:r>
              <a:rPr lang="en-GB" sz="2400" dirty="0">
                <a:solidFill>
                  <a:srgbClr val="004E69"/>
                </a:solidFill>
              </a:rPr>
              <a:t>The means would be the same, but the standard deviation for the possible sample means </a:t>
            </a:r>
            <a:r>
              <a:rPr lang="en-GB" sz="2400" b="1" dirty="0">
                <a:solidFill>
                  <a:srgbClr val="004E69"/>
                </a:solidFill>
              </a:rPr>
              <a:t>would be smaller</a:t>
            </a:r>
          </a:p>
        </p:txBody>
      </p:sp>
      <p:grpSp>
        <p:nvGrpSpPr>
          <p:cNvPr id="4" name="Group 46">
            <a:extLst>
              <a:ext uri="{FF2B5EF4-FFF2-40B4-BE49-F238E27FC236}">
                <a16:creationId xmlns:a16="http://schemas.microsoft.com/office/drawing/2014/main" id="{3C120E9B-2F19-49AE-A3C7-D0338D2E50C8}"/>
              </a:ext>
            </a:extLst>
          </p:cNvPr>
          <p:cNvGrpSpPr>
            <a:grpSpLocks/>
          </p:cNvGrpSpPr>
          <p:nvPr/>
        </p:nvGrpSpPr>
        <p:grpSpPr bwMode="auto">
          <a:xfrm>
            <a:off x="5685959" y="2806674"/>
            <a:ext cx="1900237" cy="3233738"/>
            <a:chOff x="968" y="587"/>
            <a:chExt cx="3824" cy="3715"/>
          </a:xfrm>
        </p:grpSpPr>
        <p:sp>
          <p:nvSpPr>
            <p:cNvPr id="5" name="Arc 22">
              <a:extLst>
                <a:ext uri="{FF2B5EF4-FFF2-40B4-BE49-F238E27FC236}">
                  <a16:creationId xmlns:a16="http://schemas.microsoft.com/office/drawing/2014/main" id="{6825E2CA-36ED-4A4E-829F-241AE3275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Arc 23">
              <a:extLst>
                <a:ext uri="{FF2B5EF4-FFF2-40B4-BE49-F238E27FC236}">
                  <a16:creationId xmlns:a16="http://schemas.microsoft.com/office/drawing/2014/main" id="{CBAF9CF6-910A-4229-A66D-40A6F63F3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Arc 26">
              <a:extLst>
                <a:ext uri="{FF2B5EF4-FFF2-40B4-BE49-F238E27FC236}">
                  <a16:creationId xmlns:a16="http://schemas.microsoft.com/office/drawing/2014/main" id="{976B6CB0-01AD-465D-8AB4-BAB6B041C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Arc 27">
              <a:extLst>
                <a:ext uri="{FF2B5EF4-FFF2-40B4-BE49-F238E27FC236}">
                  <a16:creationId xmlns:a16="http://schemas.microsoft.com/office/drawing/2014/main" id="{79BAA40B-DE26-4692-9D35-67B662B07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Arc 29">
              <a:extLst>
                <a:ext uri="{FF2B5EF4-FFF2-40B4-BE49-F238E27FC236}">
                  <a16:creationId xmlns:a16="http://schemas.microsoft.com/office/drawing/2014/main" id="{DF0D0FDC-7B94-4C49-98C5-2F384060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Arc 30">
              <a:extLst>
                <a:ext uri="{FF2B5EF4-FFF2-40B4-BE49-F238E27FC236}">
                  <a16:creationId xmlns:a16="http://schemas.microsoft.com/office/drawing/2014/main" id="{B5BC9E57-9206-447C-81E8-56935ED5D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46">
            <a:extLst>
              <a:ext uri="{FF2B5EF4-FFF2-40B4-BE49-F238E27FC236}">
                <a16:creationId xmlns:a16="http://schemas.microsoft.com/office/drawing/2014/main" id="{1B87131F-EC55-44E1-8B24-7D49615A1209}"/>
              </a:ext>
            </a:extLst>
          </p:cNvPr>
          <p:cNvGrpSpPr>
            <a:grpSpLocks/>
          </p:cNvGrpSpPr>
          <p:nvPr/>
        </p:nvGrpSpPr>
        <p:grpSpPr bwMode="auto">
          <a:xfrm>
            <a:off x="1315571" y="2797149"/>
            <a:ext cx="3243263" cy="3233738"/>
            <a:chOff x="968" y="587"/>
            <a:chExt cx="3824" cy="3715"/>
          </a:xfrm>
        </p:grpSpPr>
        <p:sp>
          <p:nvSpPr>
            <p:cNvPr id="12" name="Arc 22">
              <a:extLst>
                <a:ext uri="{FF2B5EF4-FFF2-40B4-BE49-F238E27FC236}">
                  <a16:creationId xmlns:a16="http://schemas.microsoft.com/office/drawing/2014/main" id="{E79451D0-F869-46BA-B80D-59B6223F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Arc 23">
              <a:extLst>
                <a:ext uri="{FF2B5EF4-FFF2-40B4-BE49-F238E27FC236}">
                  <a16:creationId xmlns:a16="http://schemas.microsoft.com/office/drawing/2014/main" id="{B232A4AC-88AD-406E-BA86-82B8625D3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Arc 26">
              <a:extLst>
                <a:ext uri="{FF2B5EF4-FFF2-40B4-BE49-F238E27FC236}">
                  <a16:creationId xmlns:a16="http://schemas.microsoft.com/office/drawing/2014/main" id="{29A200C1-D3B4-4CE0-9938-B343DD48B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Arc 27">
              <a:extLst>
                <a:ext uri="{FF2B5EF4-FFF2-40B4-BE49-F238E27FC236}">
                  <a16:creationId xmlns:a16="http://schemas.microsoft.com/office/drawing/2014/main" id="{88594024-489E-4B6C-AB2A-DF46884DD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Arc 29">
              <a:extLst>
                <a:ext uri="{FF2B5EF4-FFF2-40B4-BE49-F238E27FC236}">
                  <a16:creationId xmlns:a16="http://schemas.microsoft.com/office/drawing/2014/main" id="{EAB4A861-57F3-4D25-8B1F-7EFB670F2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Arc 30">
              <a:extLst>
                <a:ext uri="{FF2B5EF4-FFF2-40B4-BE49-F238E27FC236}">
                  <a16:creationId xmlns:a16="http://schemas.microsoft.com/office/drawing/2014/main" id="{D3712BBC-AD01-4DCC-B9B9-16515971D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8" name="Line 31">
            <a:extLst>
              <a:ext uri="{FF2B5EF4-FFF2-40B4-BE49-F238E27FC236}">
                <a16:creationId xmlns:a16="http://schemas.microsoft.com/office/drawing/2014/main" id="{A5E069A4-AEF0-43CC-A775-BF8A0E6CF5F0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6671" y="5595912"/>
            <a:ext cx="340995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9" name="Text Box 28">
            <a:extLst>
              <a:ext uri="{FF2B5EF4-FFF2-40B4-BE49-F238E27FC236}">
                <a16:creationId xmlns:a16="http://schemas.microsoft.com/office/drawing/2014/main" id="{87D6574A-D9A2-4D84-A300-A69414F86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7971" y="5656237"/>
            <a:ext cx="392113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2.5</a:t>
            </a:r>
          </a:p>
        </p:txBody>
      </p:sp>
      <p:sp>
        <p:nvSpPr>
          <p:cNvPr id="20" name="Up Arrow 8">
            <a:extLst>
              <a:ext uri="{FF2B5EF4-FFF2-40B4-BE49-F238E27FC236}">
                <a16:creationId xmlns:a16="http://schemas.microsoft.com/office/drawing/2014/main" id="{A630674C-4D19-4879-878E-257EF1925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4171" y="3441674"/>
            <a:ext cx="238125" cy="2187575"/>
          </a:xfrm>
          <a:prstGeom prst="upArrow">
            <a:avLst>
              <a:gd name="adj1" fmla="val 20917"/>
              <a:gd name="adj2" fmla="val 69198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lIns="90000" tIns="90000" rIns="90000" bIns="90000" anchor="ctr"/>
          <a:lstStyle/>
          <a:p>
            <a:pPr eaLnBrk="0" hangingPunct="0"/>
            <a:endParaRPr lang="en-GB">
              <a:solidFill>
                <a:schemeClr val="bg1"/>
              </a:solidFill>
            </a:endParaRPr>
          </a:p>
        </p:txBody>
      </p:sp>
      <p:sp>
        <p:nvSpPr>
          <p:cNvPr id="21" name="Text Box 32">
            <a:extLst>
              <a:ext uri="{FF2B5EF4-FFF2-40B4-BE49-F238E27FC236}">
                <a16:creationId xmlns:a16="http://schemas.microsoft.com/office/drawing/2014/main" id="{E7E4C549-3058-4384-AB0F-FC8EC485D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559" y="2808262"/>
            <a:ext cx="2428875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800">
                <a:solidFill>
                  <a:schemeClr val="tx2"/>
                </a:solidFill>
              </a:rPr>
              <a:t>Population distribution</a:t>
            </a:r>
          </a:p>
        </p:txBody>
      </p:sp>
      <p:sp>
        <p:nvSpPr>
          <p:cNvPr id="22" name="Text Box 33">
            <a:extLst>
              <a:ext uri="{FF2B5EF4-FFF2-40B4-BE49-F238E27FC236}">
                <a16:creationId xmlns:a16="http://schemas.microsoft.com/office/drawing/2014/main" id="{B697DF06-75AA-4B67-B35F-E00F5CE14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2205" y="2609824"/>
            <a:ext cx="259873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GB" sz="1800" dirty="0">
                <a:solidFill>
                  <a:schemeClr val="tx2"/>
                </a:solidFill>
              </a:rPr>
              <a:t>Distribution of all possible sample means</a:t>
            </a:r>
          </a:p>
        </p:txBody>
      </p:sp>
      <p:sp>
        <p:nvSpPr>
          <p:cNvPr id="23" name="Text Box 34">
            <a:extLst>
              <a:ext uri="{FF2B5EF4-FFF2-40B4-BE49-F238E27FC236}">
                <a16:creationId xmlns:a16="http://schemas.microsoft.com/office/drawing/2014/main" id="{67DFD447-930F-493E-802C-E465939E4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0746" y="5664174"/>
            <a:ext cx="26511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3</a:t>
            </a: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07BB6560-9C74-4099-B6C4-39DB4EE7B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2871" y="5668937"/>
            <a:ext cx="392113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3.5</a:t>
            </a:r>
          </a:p>
        </p:txBody>
      </p:sp>
      <p:sp>
        <p:nvSpPr>
          <p:cNvPr id="25" name="Text Box 37">
            <a:extLst>
              <a:ext uri="{FF2B5EF4-FFF2-40B4-BE49-F238E27FC236}">
                <a16:creationId xmlns:a16="http://schemas.microsoft.com/office/drawing/2014/main" id="{292733A0-1230-4452-9A74-A9905088D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3071" y="5664174"/>
            <a:ext cx="39211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1.5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49A718E7-216D-4C7B-8F19-8E60BB41C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4259" y="5656237"/>
            <a:ext cx="265112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2</a:t>
            </a:r>
          </a:p>
        </p:txBody>
      </p:sp>
      <p:sp>
        <p:nvSpPr>
          <p:cNvPr id="27" name="Text Box 39">
            <a:extLst>
              <a:ext uri="{FF2B5EF4-FFF2-40B4-BE49-F238E27FC236}">
                <a16:creationId xmlns:a16="http://schemas.microsoft.com/office/drawing/2014/main" id="{23222078-F264-46F3-88EC-0BC024924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071" y="5845149"/>
            <a:ext cx="560388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Mean</a:t>
            </a:r>
          </a:p>
        </p:txBody>
      </p:sp>
      <p:sp>
        <p:nvSpPr>
          <p:cNvPr id="28" name="Line 46">
            <a:extLst>
              <a:ext uri="{FF2B5EF4-FFF2-40B4-BE49-F238E27FC236}">
                <a16:creationId xmlns:a16="http://schemas.microsoft.com/office/drawing/2014/main" id="{1CD3926C-EF09-4C32-8319-E22754ED8C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95059" y="4349724"/>
            <a:ext cx="0" cy="124618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29" name="Line 47">
            <a:extLst>
              <a:ext uri="{FF2B5EF4-FFF2-40B4-BE49-F238E27FC236}">
                <a16:creationId xmlns:a16="http://schemas.microsoft.com/office/drawing/2014/main" id="{AFD99CD7-97EC-444B-800D-8E799A97B4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66646" y="4352899"/>
            <a:ext cx="0" cy="124618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30" name="Line 48">
            <a:extLst>
              <a:ext uri="{FF2B5EF4-FFF2-40B4-BE49-F238E27FC236}">
                <a16:creationId xmlns:a16="http://schemas.microsoft.com/office/drawing/2014/main" id="{67704F24-32B3-4185-9D81-296AD5D099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73334" y="4327499"/>
            <a:ext cx="0" cy="124618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31" name="Line 49">
            <a:extLst>
              <a:ext uri="{FF2B5EF4-FFF2-40B4-BE49-F238E27FC236}">
                <a16:creationId xmlns:a16="http://schemas.microsoft.com/office/drawing/2014/main" id="{E67EE97A-8191-454B-B5E6-C111A33DF1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09934" y="4330674"/>
            <a:ext cx="0" cy="124618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32" name="Text Box 50">
            <a:extLst>
              <a:ext uri="{FF2B5EF4-FFF2-40B4-BE49-F238E27FC236}">
                <a16:creationId xmlns:a16="http://schemas.microsoft.com/office/drawing/2014/main" id="{52ABAD74-C030-442D-AC05-9409D7E86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534" y="5667349"/>
            <a:ext cx="265112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1</a:t>
            </a:r>
          </a:p>
        </p:txBody>
      </p:sp>
      <p:sp>
        <p:nvSpPr>
          <p:cNvPr id="33" name="Line 52">
            <a:extLst>
              <a:ext uri="{FF2B5EF4-FFF2-40B4-BE49-F238E27FC236}">
                <a16:creationId xmlns:a16="http://schemas.microsoft.com/office/drawing/2014/main" id="{5DF30D78-E5B4-4EEE-89D0-05C398C6B8BB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9921" y="5602262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34" name="Line 53">
            <a:extLst>
              <a:ext uri="{FF2B5EF4-FFF2-40B4-BE49-F238E27FC236}">
                <a16:creationId xmlns:a16="http://schemas.microsoft.com/office/drawing/2014/main" id="{DDF22BF5-4995-49F7-A075-3B8A540DD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2371" y="5595912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35" name="Line 56">
            <a:extLst>
              <a:ext uri="{FF2B5EF4-FFF2-40B4-BE49-F238E27FC236}">
                <a16:creationId xmlns:a16="http://schemas.microsoft.com/office/drawing/2014/main" id="{16A4E39E-945B-4DE3-A875-803E73CAA01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7271" y="5599087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36" name="Line 58">
            <a:extLst>
              <a:ext uri="{FF2B5EF4-FFF2-40B4-BE49-F238E27FC236}">
                <a16:creationId xmlns:a16="http://schemas.microsoft.com/office/drawing/2014/main" id="{F72762AB-0D0F-4264-8EFF-F351DFCC811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9721" y="5602262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37" name="Line 63">
            <a:extLst>
              <a:ext uri="{FF2B5EF4-FFF2-40B4-BE49-F238E27FC236}">
                <a16:creationId xmlns:a16="http://schemas.microsoft.com/office/drawing/2014/main" id="{46DB90F8-676B-41E2-A89D-1FB38CD830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7471" y="5602262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38" name="Line 64">
            <a:extLst>
              <a:ext uri="{FF2B5EF4-FFF2-40B4-BE49-F238E27FC236}">
                <a16:creationId xmlns:a16="http://schemas.microsoft.com/office/drawing/2014/main" id="{7678EB43-B75C-456F-B3B5-E1D6075A456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9921" y="5602262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39" name="Line 68">
            <a:extLst>
              <a:ext uri="{FF2B5EF4-FFF2-40B4-BE49-F238E27FC236}">
                <a16:creationId xmlns:a16="http://schemas.microsoft.com/office/drawing/2014/main" id="{C5D9BA7E-C766-45E3-9E50-4CD207EC55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2171" y="5602262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40" name="Text Box 69">
            <a:extLst>
              <a:ext uri="{FF2B5EF4-FFF2-40B4-BE49-F238E27FC236}">
                <a16:creationId xmlns:a16="http://schemas.microsoft.com/office/drawing/2014/main" id="{3851E858-AE1B-4F3A-9D26-53CC928F7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8821" y="5667349"/>
            <a:ext cx="26511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4</a:t>
            </a:r>
          </a:p>
        </p:txBody>
      </p:sp>
      <p:sp>
        <p:nvSpPr>
          <p:cNvPr id="41" name="Line 31">
            <a:extLst>
              <a:ext uri="{FF2B5EF4-FFF2-40B4-BE49-F238E27FC236}">
                <a16:creationId xmlns:a16="http://schemas.microsoft.com/office/drawing/2014/main" id="{DAD74CA0-41E5-41EE-9A76-3CDFC1452F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6746" y="5594324"/>
            <a:ext cx="1981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42" name="Text Box 87">
            <a:extLst>
              <a:ext uri="{FF2B5EF4-FFF2-40B4-BE49-F238E27FC236}">
                <a16:creationId xmlns:a16="http://schemas.microsoft.com/office/drawing/2014/main" id="{C147D859-FADF-493F-935D-8D74A3008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671" y="5660999"/>
            <a:ext cx="39211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2.5</a:t>
            </a:r>
          </a:p>
        </p:txBody>
      </p:sp>
      <p:sp>
        <p:nvSpPr>
          <p:cNvPr id="43" name="Text Box 88">
            <a:extLst>
              <a:ext uri="{FF2B5EF4-FFF2-40B4-BE49-F238E27FC236}">
                <a16:creationId xmlns:a16="http://schemas.microsoft.com/office/drawing/2014/main" id="{3BD5DB81-9F6D-472B-8F18-D99360036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6446" y="5668937"/>
            <a:ext cx="265113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3</a:t>
            </a:r>
          </a:p>
        </p:txBody>
      </p:sp>
      <p:sp>
        <p:nvSpPr>
          <p:cNvPr id="44" name="Text Box 91">
            <a:extLst>
              <a:ext uri="{FF2B5EF4-FFF2-40B4-BE49-F238E27FC236}">
                <a16:creationId xmlns:a16="http://schemas.microsoft.com/office/drawing/2014/main" id="{62ED616F-401C-4538-ABEF-A2320BFD1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9959" y="5660999"/>
            <a:ext cx="265112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2</a:t>
            </a:r>
          </a:p>
        </p:txBody>
      </p:sp>
      <p:sp>
        <p:nvSpPr>
          <p:cNvPr id="45" name="Text Box 92">
            <a:extLst>
              <a:ext uri="{FF2B5EF4-FFF2-40B4-BE49-F238E27FC236}">
                <a16:creationId xmlns:a16="http://schemas.microsoft.com/office/drawing/2014/main" id="{F3BF585B-4E0B-466F-9AB9-02AADA535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4771" y="5849912"/>
            <a:ext cx="560388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Mean</a:t>
            </a:r>
          </a:p>
        </p:txBody>
      </p:sp>
      <p:sp>
        <p:nvSpPr>
          <p:cNvPr id="46" name="Line 95">
            <a:extLst>
              <a:ext uri="{FF2B5EF4-FFF2-40B4-BE49-F238E27FC236}">
                <a16:creationId xmlns:a16="http://schemas.microsoft.com/office/drawing/2014/main" id="{4760EED1-A75F-4DF7-8FE8-441A570EDF0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8071" y="5600674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47" name="Line 96">
            <a:extLst>
              <a:ext uri="{FF2B5EF4-FFF2-40B4-BE49-F238E27FC236}">
                <a16:creationId xmlns:a16="http://schemas.microsoft.com/office/drawing/2014/main" id="{2CD73527-E777-45F4-A6BE-C66F27AFE98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2971" y="5603849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48" name="Up Arrow 8">
            <a:extLst>
              <a:ext uri="{FF2B5EF4-FFF2-40B4-BE49-F238E27FC236}">
                <a16:creationId xmlns:a16="http://schemas.microsoft.com/office/drawing/2014/main" id="{EB03A89E-7095-4D27-8A8F-18F5CEE6A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396" y="3452787"/>
            <a:ext cx="238125" cy="2187575"/>
          </a:xfrm>
          <a:prstGeom prst="upArrow">
            <a:avLst>
              <a:gd name="adj1" fmla="val 20917"/>
              <a:gd name="adj2" fmla="val 69198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lIns="90000" tIns="90000" rIns="90000" bIns="90000" anchor="ctr"/>
          <a:lstStyle/>
          <a:p>
            <a:pPr eaLnBrk="0" hangingPunct="0"/>
            <a:endParaRPr lang="en-GB">
              <a:solidFill>
                <a:schemeClr val="bg1"/>
              </a:solidFill>
            </a:endParaRPr>
          </a:p>
        </p:txBody>
      </p:sp>
      <p:sp>
        <p:nvSpPr>
          <p:cNvPr id="49" name="Line 102">
            <a:extLst>
              <a:ext uri="{FF2B5EF4-FFF2-40B4-BE49-F238E27FC236}">
                <a16:creationId xmlns:a16="http://schemas.microsoft.com/office/drawing/2014/main" id="{9C24E851-60B3-4645-8B68-3CE8523BF5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8871" y="4654524"/>
            <a:ext cx="12239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50" name="Text Box 103">
            <a:extLst>
              <a:ext uri="{FF2B5EF4-FFF2-40B4-BE49-F238E27FC236}">
                <a16:creationId xmlns:a16="http://schemas.microsoft.com/office/drawing/2014/main" id="{B7ACBDB2-EB76-4377-8C08-A026040E6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196" y="4216374"/>
            <a:ext cx="427038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000"/>
              <a:t>-1sd</a:t>
            </a:r>
          </a:p>
        </p:txBody>
      </p:sp>
      <p:sp>
        <p:nvSpPr>
          <p:cNvPr id="51" name="Text Box 104">
            <a:extLst>
              <a:ext uri="{FF2B5EF4-FFF2-40B4-BE49-F238E27FC236}">
                <a16:creationId xmlns:a16="http://schemas.microsoft.com/office/drawing/2014/main" id="{2FAF749D-803D-4674-A63F-20B42E1FB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4896" y="4194149"/>
            <a:ext cx="458788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000"/>
              <a:t>+1sd</a:t>
            </a:r>
          </a:p>
        </p:txBody>
      </p:sp>
      <p:sp>
        <p:nvSpPr>
          <p:cNvPr id="52" name="Text Box 105">
            <a:extLst>
              <a:ext uri="{FF2B5EF4-FFF2-40B4-BE49-F238E27FC236}">
                <a16:creationId xmlns:a16="http://schemas.microsoft.com/office/drawing/2014/main" id="{61F1B353-50DB-4783-AFC9-392B9F5B8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8659" y="4159224"/>
            <a:ext cx="458787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000"/>
              <a:t>+1sd</a:t>
            </a:r>
          </a:p>
        </p:txBody>
      </p:sp>
      <p:sp>
        <p:nvSpPr>
          <p:cNvPr id="53" name="Line 106">
            <a:extLst>
              <a:ext uri="{FF2B5EF4-FFF2-40B4-BE49-F238E27FC236}">
                <a16:creationId xmlns:a16="http://schemas.microsoft.com/office/drawing/2014/main" id="{5688761F-E83F-4D41-87FC-314A6F20E3A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0634" y="4584674"/>
            <a:ext cx="7508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54" name="Text Box 107">
            <a:extLst>
              <a:ext uri="{FF2B5EF4-FFF2-40B4-BE49-F238E27FC236}">
                <a16:creationId xmlns:a16="http://schemas.microsoft.com/office/drawing/2014/main" id="{ED3945FE-091C-4E7B-B7F2-7A183D686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409" y="4159224"/>
            <a:ext cx="427037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000"/>
              <a:t>-1sd</a:t>
            </a:r>
          </a:p>
        </p:txBody>
      </p:sp>
    </p:spTree>
    <p:extLst>
      <p:ext uri="{BB962C8B-B14F-4D97-AF65-F5344CB8AC3E}">
        <p14:creationId xmlns:p14="http://schemas.microsoft.com/office/powerpoint/2010/main" val="370323500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16053" y="190545"/>
            <a:ext cx="11539460" cy="504754"/>
          </a:xfrm>
        </p:spPr>
        <p:txBody>
          <a:bodyPr/>
          <a:lstStyle/>
          <a:p>
            <a:r>
              <a:rPr lang="en-GB" sz="4000" dirty="0">
                <a:solidFill>
                  <a:srgbClr val="C00000"/>
                </a:solidFill>
              </a:rPr>
              <a:t>The Standard Error</a:t>
            </a:r>
            <a:endParaRPr lang="en-US" sz="3733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587320-8936-4F3C-87D0-3AC674F82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" y="812053"/>
            <a:ext cx="11447182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algn="l" defTabSz="973138">
              <a:buClr>
                <a:srgbClr val="FF8923"/>
              </a:buClr>
              <a:buFontTx/>
              <a:buChar char="•"/>
            </a:pPr>
            <a:r>
              <a:rPr lang="en-GB" sz="2400" dirty="0">
                <a:solidFill>
                  <a:srgbClr val="004E69"/>
                </a:solidFill>
              </a:rPr>
              <a:t>The standard deviation on the second curve has a special name</a:t>
            </a:r>
          </a:p>
          <a:p>
            <a:pPr marL="287338" indent="-287338" algn="l" defTabSz="973138">
              <a:buClr>
                <a:srgbClr val="FF8923"/>
              </a:buClr>
            </a:pPr>
            <a:r>
              <a:rPr lang="en-GB" sz="2400" dirty="0">
                <a:solidFill>
                  <a:srgbClr val="004E69"/>
                </a:solidFill>
              </a:rPr>
              <a:t>	– statisticians call it </a:t>
            </a:r>
            <a:r>
              <a:rPr lang="en-GB" sz="2400" b="1" dirty="0">
                <a:solidFill>
                  <a:srgbClr val="004E69"/>
                </a:solidFill>
              </a:rPr>
              <a:t>the standard error</a:t>
            </a:r>
          </a:p>
          <a:p>
            <a:pPr marL="287338" indent="-287338" algn="l" defTabSz="973138">
              <a:buClr>
                <a:srgbClr val="FF8923"/>
              </a:buClr>
            </a:pPr>
            <a:endParaRPr lang="en-GB" sz="2400" dirty="0">
              <a:solidFill>
                <a:srgbClr val="004E69"/>
              </a:solidFill>
            </a:endParaRPr>
          </a:p>
        </p:txBody>
      </p:sp>
      <p:grpSp>
        <p:nvGrpSpPr>
          <p:cNvPr id="4" name="Group 46">
            <a:extLst>
              <a:ext uri="{FF2B5EF4-FFF2-40B4-BE49-F238E27FC236}">
                <a16:creationId xmlns:a16="http://schemas.microsoft.com/office/drawing/2014/main" id="{51D7F47E-76AA-4C82-86CF-B13B87E37304}"/>
              </a:ext>
            </a:extLst>
          </p:cNvPr>
          <p:cNvGrpSpPr>
            <a:grpSpLocks/>
          </p:cNvGrpSpPr>
          <p:nvPr/>
        </p:nvGrpSpPr>
        <p:grpSpPr bwMode="auto">
          <a:xfrm>
            <a:off x="5551488" y="2923428"/>
            <a:ext cx="1900237" cy="3233738"/>
            <a:chOff x="968" y="587"/>
            <a:chExt cx="3824" cy="3715"/>
          </a:xfrm>
        </p:grpSpPr>
        <p:sp>
          <p:nvSpPr>
            <p:cNvPr id="5" name="Arc 22">
              <a:extLst>
                <a:ext uri="{FF2B5EF4-FFF2-40B4-BE49-F238E27FC236}">
                  <a16:creationId xmlns:a16="http://schemas.microsoft.com/office/drawing/2014/main" id="{6184D23C-46E1-4274-8E25-ECDAC0344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Arc 23">
              <a:extLst>
                <a:ext uri="{FF2B5EF4-FFF2-40B4-BE49-F238E27FC236}">
                  <a16:creationId xmlns:a16="http://schemas.microsoft.com/office/drawing/2014/main" id="{0C63D065-A1E7-443A-BDB1-38A2CBD5C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Arc 26">
              <a:extLst>
                <a:ext uri="{FF2B5EF4-FFF2-40B4-BE49-F238E27FC236}">
                  <a16:creationId xmlns:a16="http://schemas.microsoft.com/office/drawing/2014/main" id="{37AC883F-D809-40D9-8D02-203427D7A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Arc 27">
              <a:extLst>
                <a:ext uri="{FF2B5EF4-FFF2-40B4-BE49-F238E27FC236}">
                  <a16:creationId xmlns:a16="http://schemas.microsoft.com/office/drawing/2014/main" id="{F95EF031-874C-4D7D-9646-6362F0FED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Arc 29">
              <a:extLst>
                <a:ext uri="{FF2B5EF4-FFF2-40B4-BE49-F238E27FC236}">
                  <a16:creationId xmlns:a16="http://schemas.microsoft.com/office/drawing/2014/main" id="{63B7F1D9-5C51-4D89-8D52-1E1FE4545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Arc 30">
              <a:extLst>
                <a:ext uri="{FF2B5EF4-FFF2-40B4-BE49-F238E27FC236}">
                  <a16:creationId xmlns:a16="http://schemas.microsoft.com/office/drawing/2014/main" id="{04084550-D022-4960-81FE-F8FA23C21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46">
            <a:extLst>
              <a:ext uri="{FF2B5EF4-FFF2-40B4-BE49-F238E27FC236}">
                <a16:creationId xmlns:a16="http://schemas.microsoft.com/office/drawing/2014/main" id="{85569EBD-36D4-4C77-B5E5-B701D2F95F9C}"/>
              </a:ext>
            </a:extLst>
          </p:cNvPr>
          <p:cNvGrpSpPr>
            <a:grpSpLocks/>
          </p:cNvGrpSpPr>
          <p:nvPr/>
        </p:nvGrpSpPr>
        <p:grpSpPr bwMode="auto">
          <a:xfrm>
            <a:off x="1181100" y="2913903"/>
            <a:ext cx="3243263" cy="3233738"/>
            <a:chOff x="968" y="587"/>
            <a:chExt cx="3824" cy="3715"/>
          </a:xfrm>
        </p:grpSpPr>
        <p:sp>
          <p:nvSpPr>
            <p:cNvPr id="12" name="Arc 22">
              <a:extLst>
                <a:ext uri="{FF2B5EF4-FFF2-40B4-BE49-F238E27FC236}">
                  <a16:creationId xmlns:a16="http://schemas.microsoft.com/office/drawing/2014/main" id="{435D2D6E-DD93-434E-A137-413E03E2D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Arc 23">
              <a:extLst>
                <a:ext uri="{FF2B5EF4-FFF2-40B4-BE49-F238E27FC236}">
                  <a16:creationId xmlns:a16="http://schemas.microsoft.com/office/drawing/2014/main" id="{1AE954AA-9C50-4F77-A405-5E0DF506E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Arc 26">
              <a:extLst>
                <a:ext uri="{FF2B5EF4-FFF2-40B4-BE49-F238E27FC236}">
                  <a16:creationId xmlns:a16="http://schemas.microsoft.com/office/drawing/2014/main" id="{0764B606-3CC9-4AD3-A7A5-17ADFE3B5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Arc 27">
              <a:extLst>
                <a:ext uri="{FF2B5EF4-FFF2-40B4-BE49-F238E27FC236}">
                  <a16:creationId xmlns:a16="http://schemas.microsoft.com/office/drawing/2014/main" id="{AF60FFA5-7117-4C78-8D0D-08581E144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Arc 29">
              <a:extLst>
                <a:ext uri="{FF2B5EF4-FFF2-40B4-BE49-F238E27FC236}">
                  <a16:creationId xmlns:a16="http://schemas.microsoft.com/office/drawing/2014/main" id="{B9C6A0D7-AB7F-4C72-A511-905992B62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Arc 30">
              <a:extLst>
                <a:ext uri="{FF2B5EF4-FFF2-40B4-BE49-F238E27FC236}">
                  <a16:creationId xmlns:a16="http://schemas.microsoft.com/office/drawing/2014/main" id="{F59EDFC3-ADA0-4617-8B09-4A194D380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8" name="Line 31">
            <a:extLst>
              <a:ext uri="{FF2B5EF4-FFF2-40B4-BE49-F238E27FC236}">
                <a16:creationId xmlns:a16="http://schemas.microsoft.com/office/drawing/2014/main" id="{55591B58-7CA0-41CD-8F9D-603374AEB9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2200" y="5712666"/>
            <a:ext cx="340995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5E8605BA-EEDE-4F2B-902C-B322E439E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0" y="5772991"/>
            <a:ext cx="392113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2.5</a:t>
            </a:r>
          </a:p>
        </p:txBody>
      </p:sp>
      <p:sp>
        <p:nvSpPr>
          <p:cNvPr id="20" name="Up Arrow 8">
            <a:extLst>
              <a:ext uri="{FF2B5EF4-FFF2-40B4-BE49-F238E27FC236}">
                <a16:creationId xmlns:a16="http://schemas.microsoft.com/office/drawing/2014/main" id="{3757A8B3-082A-4F1A-8A90-B372B3504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700" y="3558428"/>
            <a:ext cx="238125" cy="2187575"/>
          </a:xfrm>
          <a:prstGeom prst="upArrow">
            <a:avLst>
              <a:gd name="adj1" fmla="val 20917"/>
              <a:gd name="adj2" fmla="val 69198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lIns="90000" tIns="90000" rIns="90000" bIns="90000" anchor="ctr"/>
          <a:lstStyle/>
          <a:p>
            <a:pPr eaLnBrk="0" hangingPunct="0"/>
            <a:endParaRPr lang="en-GB">
              <a:solidFill>
                <a:schemeClr val="bg1"/>
              </a:solidFill>
            </a:endParaRPr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0FBA9AB2-F1C5-412D-8F0D-1CD39A73E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2925016"/>
            <a:ext cx="2428875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800">
                <a:solidFill>
                  <a:schemeClr val="tx2"/>
                </a:solidFill>
              </a:rPr>
              <a:t>Population distribution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797D73CE-83D5-4D03-ABE9-2F30F5D3E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4300" y="2645616"/>
            <a:ext cx="259873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GB" sz="1800">
                <a:solidFill>
                  <a:schemeClr val="tx2"/>
                </a:solidFill>
              </a:rPr>
              <a:t>Distribution of all possible sample means</a:t>
            </a: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10C2F22D-B02B-4C74-A8C2-37FDDFE6E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5" y="5780928"/>
            <a:ext cx="26511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3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325DFD1B-CC2C-47D4-BB5D-A26821BBE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5785691"/>
            <a:ext cx="392113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3.5</a:t>
            </a:r>
          </a:p>
        </p:txBody>
      </p:sp>
      <p:sp>
        <p:nvSpPr>
          <p:cNvPr id="25" name="Text Box 25">
            <a:extLst>
              <a:ext uri="{FF2B5EF4-FFF2-40B4-BE49-F238E27FC236}">
                <a16:creationId xmlns:a16="http://schemas.microsoft.com/office/drawing/2014/main" id="{6E48E80E-0A66-4595-B819-0AF625FB9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8600" y="5780928"/>
            <a:ext cx="39211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1.5</a:t>
            </a:r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2C2E850A-51F1-49D9-AB2B-9C53A49C7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788" y="5772991"/>
            <a:ext cx="265112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2</a:t>
            </a: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A3C32423-2EDF-4EDE-BB74-4B962CB8C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961903"/>
            <a:ext cx="560388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Mean</a:t>
            </a:r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F7F14B67-7814-46E6-B7BB-A8C56DC4D3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60588" y="4466478"/>
            <a:ext cx="0" cy="124618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6319183B-FB4E-4481-826A-8C792D26BE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32175" y="4469653"/>
            <a:ext cx="0" cy="124618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23A80179-3D64-4E08-AEC1-CBAAE6658C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38863" y="4444253"/>
            <a:ext cx="0" cy="124618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31" name="Line 31">
            <a:extLst>
              <a:ext uri="{FF2B5EF4-FFF2-40B4-BE49-F238E27FC236}">
                <a16:creationId xmlns:a16="http://schemas.microsoft.com/office/drawing/2014/main" id="{3DBB7F5E-FF89-4EC5-9990-8DFF25F4B1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5463" y="4447428"/>
            <a:ext cx="0" cy="124618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32" name="Text Box 32">
            <a:extLst>
              <a:ext uri="{FF2B5EF4-FFF2-40B4-BE49-F238E27FC236}">
                <a16:creationId xmlns:a16="http://schemas.microsoft.com/office/drawing/2014/main" id="{3342E889-8A72-4B7F-82D4-99114BD1D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5784103"/>
            <a:ext cx="265112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1</a:t>
            </a:r>
          </a:p>
        </p:txBody>
      </p:sp>
      <p:sp>
        <p:nvSpPr>
          <p:cNvPr id="33" name="Line 33">
            <a:extLst>
              <a:ext uri="{FF2B5EF4-FFF2-40B4-BE49-F238E27FC236}">
                <a16:creationId xmlns:a16="http://schemas.microsoft.com/office/drawing/2014/main" id="{FDEFB748-F7EC-4F9A-955D-38A4101796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5450" y="5719016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48F78734-3EF6-4110-A049-11859C2FA8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7900" y="5712666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9DAB87DF-33F9-4AA3-812D-CECD1F85AF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5715841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4A33A1CD-88B2-42FC-91B5-8F7560DDFE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5250" y="5719016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0D2EDB78-7215-4D90-838A-5B08A6FDA2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5719016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C20B1C1D-91A4-45CA-AEE6-AB5FDA38C5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5450" y="5719016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E6A84281-B8E3-4307-87F6-92A967E125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7700" y="5719016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40" name="Text Box 40">
            <a:extLst>
              <a:ext uri="{FF2B5EF4-FFF2-40B4-BE49-F238E27FC236}">
                <a16:creationId xmlns:a16="http://schemas.microsoft.com/office/drawing/2014/main" id="{C225978C-4B24-4BC0-B030-77FBAE666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4350" y="5784103"/>
            <a:ext cx="26511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4</a:t>
            </a:r>
          </a:p>
        </p:txBody>
      </p:sp>
      <p:sp>
        <p:nvSpPr>
          <p:cNvPr id="41" name="Line 31">
            <a:extLst>
              <a:ext uri="{FF2B5EF4-FFF2-40B4-BE49-F238E27FC236}">
                <a16:creationId xmlns:a16="http://schemas.microsoft.com/office/drawing/2014/main" id="{99DE9C3C-1048-42AD-B2AD-C24914C563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2275" y="5711078"/>
            <a:ext cx="1981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42" name="Text Box 42">
            <a:extLst>
              <a:ext uri="{FF2B5EF4-FFF2-40B4-BE49-F238E27FC236}">
                <a16:creationId xmlns:a16="http://schemas.microsoft.com/office/drawing/2014/main" id="{1A0BF361-B009-4E03-A774-25EA0557A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200" y="5777753"/>
            <a:ext cx="39211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2.5</a:t>
            </a:r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BB1CC5FE-E04E-4FAB-AD47-C86D24383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1975" y="5785691"/>
            <a:ext cx="265113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3</a:t>
            </a:r>
          </a:p>
        </p:txBody>
      </p:sp>
      <p:sp>
        <p:nvSpPr>
          <p:cNvPr id="44" name="Text Box 44">
            <a:extLst>
              <a:ext uri="{FF2B5EF4-FFF2-40B4-BE49-F238E27FC236}">
                <a16:creationId xmlns:a16="http://schemas.microsoft.com/office/drawing/2014/main" id="{F36B8A89-F3F4-4B30-8B45-5A5F965B3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5488" y="5777753"/>
            <a:ext cx="265112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2</a:t>
            </a:r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310CE47D-174F-4FCF-8F8B-EA3A26FF7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0300" y="5966666"/>
            <a:ext cx="560388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200"/>
              <a:t>Mean</a:t>
            </a:r>
          </a:p>
        </p:txBody>
      </p:sp>
      <p:sp>
        <p:nvSpPr>
          <p:cNvPr id="46" name="Line 46">
            <a:extLst>
              <a:ext uri="{FF2B5EF4-FFF2-40B4-BE49-F238E27FC236}">
                <a16:creationId xmlns:a16="http://schemas.microsoft.com/office/drawing/2014/main" id="{FF29E195-1CF3-450D-9F5A-28020AEDAD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5717428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47" name="Line 47">
            <a:extLst>
              <a:ext uri="{FF2B5EF4-FFF2-40B4-BE49-F238E27FC236}">
                <a16:creationId xmlns:a16="http://schemas.microsoft.com/office/drawing/2014/main" id="{990E622C-ED01-4A36-829D-6AA1502C0A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8500" y="5720603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48" name="Up Arrow 8">
            <a:extLst>
              <a:ext uri="{FF2B5EF4-FFF2-40B4-BE49-F238E27FC236}">
                <a16:creationId xmlns:a16="http://schemas.microsoft.com/office/drawing/2014/main" id="{7365463D-6F7F-4887-92CF-459DE0AAC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925" y="3569541"/>
            <a:ext cx="238125" cy="2187575"/>
          </a:xfrm>
          <a:prstGeom prst="upArrow">
            <a:avLst>
              <a:gd name="adj1" fmla="val 20917"/>
              <a:gd name="adj2" fmla="val 69198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lIns="90000" tIns="90000" rIns="90000" bIns="90000" anchor="ctr"/>
          <a:lstStyle/>
          <a:p>
            <a:pPr eaLnBrk="0" hangingPunct="0"/>
            <a:endParaRPr lang="en-GB">
              <a:solidFill>
                <a:schemeClr val="bg1"/>
              </a:solidFill>
            </a:endParaRPr>
          </a:p>
        </p:txBody>
      </p:sp>
      <p:sp>
        <p:nvSpPr>
          <p:cNvPr id="49" name="Line 49">
            <a:extLst>
              <a:ext uri="{FF2B5EF4-FFF2-40B4-BE49-F238E27FC236}">
                <a16:creationId xmlns:a16="http://schemas.microsoft.com/office/drawing/2014/main" id="{B935C738-7FF1-41FD-8559-C78DE413C9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400" y="4771278"/>
            <a:ext cx="12239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50" name="Text Box 50">
            <a:extLst>
              <a:ext uri="{FF2B5EF4-FFF2-40B4-BE49-F238E27FC236}">
                <a16:creationId xmlns:a16="http://schemas.microsoft.com/office/drawing/2014/main" id="{EC8B719B-71E6-4BD8-8440-71803859B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725" y="4333128"/>
            <a:ext cx="427038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000"/>
              <a:t>-1sd</a:t>
            </a:r>
          </a:p>
        </p:txBody>
      </p:sp>
      <p:sp>
        <p:nvSpPr>
          <p:cNvPr id="51" name="Text Box 51">
            <a:extLst>
              <a:ext uri="{FF2B5EF4-FFF2-40B4-BE49-F238E27FC236}">
                <a16:creationId xmlns:a16="http://schemas.microsoft.com/office/drawing/2014/main" id="{C2DB46DA-09EF-4F23-BBD4-217CDE678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0425" y="4310903"/>
            <a:ext cx="458788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000"/>
              <a:t>+1sd</a:t>
            </a:r>
          </a:p>
        </p:txBody>
      </p:sp>
      <p:sp>
        <p:nvSpPr>
          <p:cNvPr id="52" name="Text Box 52">
            <a:extLst>
              <a:ext uri="{FF2B5EF4-FFF2-40B4-BE49-F238E27FC236}">
                <a16:creationId xmlns:a16="http://schemas.microsoft.com/office/drawing/2014/main" id="{B98557F1-3AAC-4D8A-A541-7E447701D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188" y="4275978"/>
            <a:ext cx="458787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000"/>
              <a:t>+1sd</a:t>
            </a:r>
          </a:p>
        </p:txBody>
      </p:sp>
      <p:sp>
        <p:nvSpPr>
          <p:cNvPr id="53" name="Line 53">
            <a:extLst>
              <a:ext uri="{FF2B5EF4-FFF2-40B4-BE49-F238E27FC236}">
                <a16:creationId xmlns:a16="http://schemas.microsoft.com/office/drawing/2014/main" id="{39E496FE-1000-49BE-B707-3DB9E2E2C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26163" y="4701428"/>
            <a:ext cx="7508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54" name="Text Box 54">
            <a:extLst>
              <a:ext uri="{FF2B5EF4-FFF2-40B4-BE49-F238E27FC236}">
                <a16:creationId xmlns:a16="http://schemas.microsoft.com/office/drawing/2014/main" id="{7452C33F-E36E-44D9-B666-207616244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2938" y="4275978"/>
            <a:ext cx="427037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000"/>
              <a:t>-1sd</a:t>
            </a:r>
          </a:p>
        </p:txBody>
      </p:sp>
      <p:sp>
        <p:nvSpPr>
          <p:cNvPr id="55" name="Rectangle 2">
            <a:extLst>
              <a:ext uri="{FF2B5EF4-FFF2-40B4-BE49-F238E27FC236}">
                <a16:creationId xmlns:a16="http://schemas.microsoft.com/office/drawing/2014/main" id="{2303A3D5-6F9A-40E8-9912-A5B017A1A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13" y="1742328"/>
            <a:ext cx="11133511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algn="l" defTabSz="973138">
              <a:buClr>
                <a:srgbClr val="FF8923"/>
              </a:buClr>
              <a:buFontTx/>
              <a:buChar char="•"/>
            </a:pPr>
            <a:r>
              <a:rPr lang="en-GB" sz="2400" dirty="0">
                <a:solidFill>
                  <a:srgbClr val="004E69"/>
                </a:solidFill>
              </a:rPr>
              <a:t>This can be used to measure the </a:t>
            </a:r>
            <a:r>
              <a:rPr lang="en-GB" sz="2400" b="1" dirty="0">
                <a:solidFill>
                  <a:schemeClr val="accent5">
                    <a:lumMod val="75000"/>
                  </a:schemeClr>
                </a:solidFill>
              </a:rPr>
              <a:t>margin of error </a:t>
            </a:r>
            <a:r>
              <a:rPr lang="en-GB" sz="2400" dirty="0">
                <a:solidFill>
                  <a:srgbClr val="004E69"/>
                </a:solidFill>
              </a:rPr>
              <a:t>on a </a:t>
            </a:r>
            <a:r>
              <a:rPr lang="en-GB" sz="2400" b="1" dirty="0">
                <a:solidFill>
                  <a:schemeClr val="accent5">
                    <a:lumMod val="75000"/>
                  </a:schemeClr>
                </a:solidFill>
              </a:rPr>
              <a:t>sample mean</a:t>
            </a:r>
            <a:r>
              <a:rPr lang="en-GB" sz="2400" dirty="0">
                <a:solidFill>
                  <a:srgbClr val="004E69"/>
                </a:solidFill>
              </a:rPr>
              <a:t>, helping us assess how close it might be to an unknown, “real” population mean</a:t>
            </a:r>
            <a:endParaRPr lang="en-GB" sz="2400" b="1" dirty="0">
              <a:solidFill>
                <a:srgbClr val="004E69"/>
              </a:solidFill>
            </a:endParaRPr>
          </a:p>
        </p:txBody>
      </p:sp>
      <p:sp>
        <p:nvSpPr>
          <p:cNvPr id="56" name="Text Box 56">
            <a:extLst>
              <a:ext uri="{FF2B5EF4-FFF2-40B4-BE49-F238E27FC236}">
                <a16:creationId xmlns:a16="http://schemas.microsoft.com/office/drawing/2014/main" id="{05140E47-F28C-43DE-B6E5-ACC6064A2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3913" y="3564778"/>
            <a:ext cx="1703387" cy="730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GB" sz="1400"/>
              <a:t>The 1 s.d. on this curve is called the</a:t>
            </a:r>
            <a:r>
              <a:rPr lang="en-GB" sz="1400" b="1"/>
              <a:t> “standard error”</a:t>
            </a:r>
          </a:p>
        </p:txBody>
      </p:sp>
    </p:spTree>
    <p:extLst>
      <p:ext uri="{BB962C8B-B14F-4D97-AF65-F5344CB8AC3E}">
        <p14:creationId xmlns:p14="http://schemas.microsoft.com/office/powerpoint/2010/main" val="40534730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833459" y="5745516"/>
            <a:ext cx="1077418" cy="251287"/>
          </a:xfrm>
        </p:spPr>
        <p:txBody>
          <a:bodyPr/>
          <a:lstStyle/>
          <a:p>
            <a:pPr defTabSz="829361"/>
            <a:fld id="{D34AE20F-330F-454C-9011-43B717E650F2}" type="slidenum">
              <a:rPr lang="en-GB" sz="1633" kern="0">
                <a:solidFill>
                  <a:srgbClr val="FFFFFF"/>
                </a:solidFill>
              </a:rPr>
              <a:pPr defTabSz="829361"/>
              <a:t>23</a:t>
            </a:fld>
            <a:endParaRPr lang="en-GB" sz="1633" kern="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8510" y="3361424"/>
            <a:ext cx="5762613" cy="615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829361"/>
            <a:r>
              <a:rPr lang="en-GB" sz="4000" b="1" dirty="0">
                <a:solidFill>
                  <a:schemeClr val="bg1"/>
                </a:solidFill>
              </a:rPr>
              <a:t>Central Limit Theorem</a:t>
            </a:r>
            <a:endParaRPr lang="en-GB" sz="399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13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180885" y="249160"/>
            <a:ext cx="11539460" cy="504754"/>
          </a:xfrm>
        </p:spPr>
        <p:txBody>
          <a:bodyPr/>
          <a:lstStyle/>
          <a:p>
            <a:r>
              <a:rPr lang="en-GB" sz="4000" dirty="0">
                <a:solidFill>
                  <a:srgbClr val="C00000"/>
                </a:solidFill>
              </a:rPr>
              <a:t>Central Limit Theorem</a:t>
            </a:r>
            <a:endParaRPr lang="en-US" sz="3733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94FFE0-DE15-4F59-8F39-3B32AB96109B}"/>
              </a:ext>
            </a:extLst>
          </p:cNvPr>
          <p:cNvSpPr/>
          <p:nvPr/>
        </p:nvSpPr>
        <p:spPr>
          <a:xfrm>
            <a:off x="180885" y="753914"/>
            <a:ext cx="11333483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Central Limit Theorem </a:t>
            </a:r>
            <a:r>
              <a:rPr lang="en-US" sz="2400" dirty="0"/>
              <a:t>for </a:t>
            </a:r>
            <a:r>
              <a:rPr lang="tr-TR" sz="2400" dirty="0"/>
              <a:t>a</a:t>
            </a:r>
            <a:r>
              <a:rPr lang="en-US" sz="2400" dirty="0"/>
              <a:t>ny </a:t>
            </a:r>
            <a:r>
              <a:rPr lang="tr-TR" sz="2400" dirty="0"/>
              <a:t>p</a:t>
            </a:r>
            <a:r>
              <a:rPr lang="en-US" sz="2400" dirty="0"/>
              <a:t>robability </a:t>
            </a:r>
            <a:r>
              <a:rPr lang="tr-TR" sz="2400" dirty="0"/>
              <a:t>d</a:t>
            </a:r>
            <a:r>
              <a:rPr lang="en-US" sz="2400" dirty="0"/>
              <a:t>istribution If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r>
              <a:rPr lang="tr-TR" sz="2400" dirty="0"/>
              <a:t> </a:t>
            </a:r>
            <a:r>
              <a:rPr lang="en-US" sz="2400" dirty="0"/>
              <a:t>possesses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any distribution </a:t>
            </a:r>
            <a:r>
              <a:rPr lang="en-US" sz="2400" dirty="0"/>
              <a:t>with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mean </a:t>
            </a:r>
            <a:r>
              <a:rPr lang="el-GR" sz="2400" dirty="0">
                <a:solidFill>
                  <a:schemeClr val="accent5">
                    <a:lumMod val="75000"/>
                  </a:schemeClr>
                </a:solidFill>
              </a:rPr>
              <a:t>μ</a:t>
            </a:r>
            <a:r>
              <a:rPr lang="tr-TR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standard deviation </a:t>
            </a:r>
            <a:r>
              <a:rPr lang="el-GR" sz="2400" dirty="0">
                <a:solidFill>
                  <a:schemeClr val="accent5">
                    <a:lumMod val="75000"/>
                  </a:schemeClr>
                </a:solidFill>
              </a:rPr>
              <a:t>σ</a:t>
            </a:r>
            <a:r>
              <a:rPr lang="en-US" sz="2400" dirty="0"/>
              <a:t>, then the</a:t>
            </a:r>
            <a:r>
              <a:rPr lang="tr-TR" sz="2400" dirty="0"/>
              <a:t> </a:t>
            </a:r>
            <a:r>
              <a:rPr lang="en-US" sz="2400" dirty="0"/>
              <a:t>sample mean </a:t>
            </a:r>
            <a:r>
              <a:rPr lang="tr-TR" sz="2400" dirty="0"/>
              <a:t>    </a:t>
            </a:r>
            <a:r>
              <a:rPr lang="en-US" sz="2400" dirty="0"/>
              <a:t>based on a random sample of size n will have a distribution</a:t>
            </a:r>
            <a:r>
              <a:rPr lang="tr-TR" sz="2400" dirty="0"/>
              <a:t> </a:t>
            </a:r>
            <a:r>
              <a:rPr lang="en-US" sz="2400" dirty="0"/>
              <a:t>that approaches the distribution of a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normal random variable</a:t>
            </a:r>
            <a:r>
              <a:rPr lang="en-US" sz="2400" dirty="0"/>
              <a:t> with mean</a:t>
            </a:r>
            <a:r>
              <a:rPr lang="el-GR" sz="2400" dirty="0">
                <a:solidFill>
                  <a:schemeClr val="accent5">
                    <a:lumMod val="75000"/>
                  </a:schemeClr>
                </a:solidFill>
              </a:rPr>
              <a:t> μ</a:t>
            </a:r>
            <a:r>
              <a:rPr lang="en-US" sz="2400" dirty="0"/>
              <a:t> </a:t>
            </a:r>
            <a:r>
              <a:rPr lang="tr-TR" sz="2400" dirty="0"/>
              <a:t> </a:t>
            </a:r>
            <a:r>
              <a:rPr lang="en-US" sz="2400" dirty="0"/>
              <a:t>and standard deviation </a:t>
            </a:r>
            <a:r>
              <a:rPr lang="tr-TR" sz="2400" dirty="0"/>
              <a:t>               </a:t>
            </a:r>
            <a:r>
              <a:rPr lang="en-US" sz="2400" dirty="0"/>
              <a:t>as n </a:t>
            </a:r>
            <a:r>
              <a:rPr lang="tr-TR" sz="2400" dirty="0"/>
              <a:t>i</a:t>
            </a:r>
            <a:r>
              <a:rPr lang="en-US" sz="2400" dirty="0" err="1"/>
              <a:t>ncreases</a:t>
            </a:r>
            <a:r>
              <a:rPr lang="en-US" sz="2400" dirty="0"/>
              <a:t> without limit. Then the following are true:</a:t>
            </a:r>
            <a:endParaRPr lang="tr-TR" sz="2400" dirty="0"/>
          </a:p>
          <a:p>
            <a:endParaRPr lang="en-US" sz="3200" dirty="0"/>
          </a:p>
          <a:p>
            <a:r>
              <a:rPr lang="en-US" sz="3200" dirty="0"/>
              <a:t>(a) The distribution is a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normal distribution</a:t>
            </a:r>
            <a:r>
              <a:rPr lang="en-US" sz="3200" dirty="0"/>
              <a:t>.</a:t>
            </a:r>
          </a:p>
          <a:p>
            <a:r>
              <a:rPr lang="en-US" sz="3200" dirty="0"/>
              <a:t>(b) The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mean</a:t>
            </a:r>
            <a:r>
              <a:rPr lang="en-US" sz="3200" dirty="0"/>
              <a:t> of the distribution is </a:t>
            </a:r>
            <a:endParaRPr lang="tr-TR" sz="3200" dirty="0"/>
          </a:p>
          <a:p>
            <a:r>
              <a:rPr lang="en-US" sz="3200" dirty="0"/>
              <a:t>(c) The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standard deviation </a:t>
            </a:r>
            <a:r>
              <a:rPr lang="en-US" sz="3200" dirty="0"/>
              <a:t>of the distribution is</a:t>
            </a:r>
            <a:r>
              <a:rPr lang="tr-TR" sz="3200" dirty="0"/>
              <a:t>: 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25C72-472E-40E2-BCBF-F56D1811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28" y="3878379"/>
            <a:ext cx="1202715" cy="763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FC5E3D-2066-4ABB-A9FC-475487FB2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897" y="3587811"/>
            <a:ext cx="611432" cy="5136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C0E092-2A51-4B70-925E-E89649D865E8}"/>
              </a:ext>
            </a:extLst>
          </p:cNvPr>
          <p:cNvSpPr/>
          <p:nvPr/>
        </p:nvSpPr>
        <p:spPr>
          <a:xfrm>
            <a:off x="504720" y="6211669"/>
            <a:ext cx="60244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http://onlinestatbook.com/stat_sim/sampling_dist/index.html</a:t>
            </a:r>
            <a:endParaRPr lang="tr-TR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24A0E0-5B18-46BD-B4E3-E2C6DC49FFDB}"/>
              </a:ext>
            </a:extLst>
          </p:cNvPr>
          <p:cNvSpPr/>
          <p:nvPr/>
        </p:nvSpPr>
        <p:spPr>
          <a:xfrm>
            <a:off x="282821" y="4930552"/>
            <a:ext cx="113355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latin typeface="Sabon-Roman"/>
              </a:rPr>
              <a:t>CLT </a:t>
            </a:r>
            <a:r>
              <a:rPr lang="en-US" dirty="0">
                <a:latin typeface="Sabon-Roman"/>
              </a:rPr>
              <a:t>is a wonderful theorem! It states that the distribution will be</a:t>
            </a:r>
            <a:r>
              <a:rPr lang="tr-TR" dirty="0">
                <a:latin typeface="Sabon-Roman"/>
              </a:rPr>
              <a:t> </a:t>
            </a:r>
            <a:r>
              <a:rPr lang="en-US" dirty="0">
                <a:latin typeface="Sabon-Roman"/>
              </a:rPr>
              <a:t>normal provided the </a:t>
            </a:r>
            <a:r>
              <a:rPr lang="en-US" i="1" dirty="0">
                <a:latin typeface="Sabon-Italic"/>
              </a:rPr>
              <a:t>x </a:t>
            </a:r>
            <a:r>
              <a:rPr lang="en-US" dirty="0">
                <a:latin typeface="Sabon-Roman"/>
              </a:rPr>
              <a:t>distribution is normal. The sample size </a:t>
            </a:r>
            <a:r>
              <a:rPr lang="en-US" i="1" dirty="0">
                <a:latin typeface="Sabon-Italic"/>
              </a:rPr>
              <a:t>n </a:t>
            </a:r>
            <a:r>
              <a:rPr lang="en-US" dirty="0">
                <a:latin typeface="Sabon-Roman"/>
              </a:rPr>
              <a:t>could be 2, 3, 4,</a:t>
            </a:r>
            <a:r>
              <a:rPr lang="tr-TR" dirty="0">
                <a:latin typeface="Sabon-Roman"/>
              </a:rPr>
              <a:t> </a:t>
            </a:r>
            <a:r>
              <a:rPr lang="en-US" dirty="0">
                <a:latin typeface="Sabon-Roman"/>
              </a:rPr>
              <a:t>or any (fixed) sample size we wish. Furthermore, the mean of the distribution is</a:t>
            </a:r>
            <a:r>
              <a:rPr lang="tr-TR" dirty="0">
                <a:latin typeface="Sabon-Roman"/>
              </a:rPr>
              <a:t> </a:t>
            </a:r>
            <a:r>
              <a:rPr lang="en-US" dirty="0">
                <a:latin typeface="Grk"/>
              </a:rPr>
              <a:t>m </a:t>
            </a:r>
            <a:r>
              <a:rPr lang="en-US" dirty="0">
                <a:latin typeface="Sabon-Roman"/>
              </a:rPr>
              <a:t>(same as for the </a:t>
            </a:r>
            <a:r>
              <a:rPr lang="en-US" i="1" dirty="0">
                <a:latin typeface="Sabon-Italic"/>
              </a:rPr>
              <a:t>x </a:t>
            </a:r>
            <a:r>
              <a:rPr lang="en-US" dirty="0">
                <a:latin typeface="Sabon-Roman"/>
              </a:rPr>
              <a:t>distribution), but the standard deviation is (which is,</a:t>
            </a:r>
            <a:r>
              <a:rPr lang="tr-TR" dirty="0">
                <a:latin typeface="Sabon-Roman"/>
              </a:rPr>
              <a:t> </a:t>
            </a:r>
            <a:r>
              <a:rPr lang="en-US" dirty="0">
                <a:latin typeface="Sabon-Roman"/>
              </a:rPr>
              <a:t>of course, smaller than </a:t>
            </a:r>
            <a:r>
              <a:rPr lang="en-US" dirty="0">
                <a:latin typeface="Grk"/>
              </a:rPr>
              <a:t>s</a:t>
            </a:r>
            <a:r>
              <a:rPr lang="en-US" dirty="0">
                <a:latin typeface="Sabon-Roman"/>
              </a:rPr>
              <a:t>).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B26469-1034-4828-9776-1429027CB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3876" y="1181130"/>
            <a:ext cx="283552" cy="293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8E139-A8EE-4A3F-A43E-8F0755490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9476" y="1889738"/>
            <a:ext cx="91440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5894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180885" y="249160"/>
            <a:ext cx="11539460" cy="504754"/>
          </a:xfrm>
        </p:spPr>
        <p:txBody>
          <a:bodyPr/>
          <a:lstStyle/>
          <a:p>
            <a:r>
              <a:rPr lang="en-GB" sz="4000" dirty="0">
                <a:solidFill>
                  <a:srgbClr val="C00000"/>
                </a:solidFill>
              </a:rPr>
              <a:t>Central Limit Theorem</a:t>
            </a:r>
            <a:endParaRPr lang="en-US" sz="3733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C0E092-2A51-4B70-925E-E89649D865E8}"/>
              </a:ext>
            </a:extLst>
          </p:cNvPr>
          <p:cNvSpPr/>
          <p:nvPr/>
        </p:nvSpPr>
        <p:spPr>
          <a:xfrm>
            <a:off x="504720" y="6211669"/>
            <a:ext cx="60244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http://onlinestatbook.com/stat_sim/sampling_dist/index.html</a:t>
            </a:r>
            <a:endParaRPr lang="tr-TR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760459-EA91-4321-AEDB-C780AA29070C}"/>
              </a:ext>
            </a:extLst>
          </p:cNvPr>
          <p:cNvSpPr/>
          <p:nvPr/>
        </p:nvSpPr>
        <p:spPr>
          <a:xfrm>
            <a:off x="155875" y="974154"/>
            <a:ext cx="115644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abon-Roman"/>
              </a:rPr>
              <a:t>The central limit theorem is indeed surprising! It says that </a:t>
            </a:r>
            <a:r>
              <a:rPr lang="en-US" sz="2400" b="1" i="1" dirty="0">
                <a:solidFill>
                  <a:schemeClr val="accent5">
                    <a:lumMod val="75000"/>
                  </a:schemeClr>
                </a:solidFill>
                <a:latin typeface="Sabon-Italic"/>
              </a:rPr>
              <a:t>x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Sabon-Roman"/>
              </a:rPr>
              <a:t>can have </a:t>
            </a:r>
            <a:r>
              <a:rPr lang="en-US" sz="2400" b="1" i="1" dirty="0">
                <a:solidFill>
                  <a:schemeClr val="accent5">
                    <a:lumMod val="75000"/>
                  </a:schemeClr>
                </a:solidFill>
                <a:latin typeface="Sabon-Italic"/>
              </a:rPr>
              <a:t>any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Sabon-Roman"/>
              </a:rPr>
              <a:t>distribution</a:t>
            </a:r>
            <a:r>
              <a:rPr lang="tr-TR" sz="2400" b="1" dirty="0">
                <a:solidFill>
                  <a:schemeClr val="accent5">
                    <a:lumMod val="75000"/>
                  </a:schemeClr>
                </a:solidFill>
                <a:latin typeface="Sabon-Roman"/>
              </a:rPr>
              <a:t> </a:t>
            </a:r>
            <a:r>
              <a:rPr lang="en-US" dirty="0">
                <a:latin typeface="Sabon-Roman"/>
              </a:rPr>
              <a:t>whatsoever, but as the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Sabon-Roman"/>
              </a:rPr>
              <a:t>sample size gets larger and larger</a:t>
            </a:r>
            <a:r>
              <a:rPr lang="en-US" dirty="0">
                <a:latin typeface="Sabon-Roman"/>
              </a:rPr>
              <a:t>, the distribution</a:t>
            </a:r>
            <a:r>
              <a:rPr lang="tr-TR" dirty="0">
                <a:latin typeface="Sabon-Roman"/>
              </a:rPr>
              <a:t> </a:t>
            </a:r>
            <a:r>
              <a:rPr lang="en-US" dirty="0">
                <a:latin typeface="Sabon-Roman"/>
              </a:rPr>
              <a:t>of will approach a </a:t>
            </a:r>
            <a:r>
              <a:rPr lang="en-US" sz="2400" b="1" i="1" dirty="0">
                <a:solidFill>
                  <a:schemeClr val="accent5">
                    <a:lumMod val="75000"/>
                  </a:schemeClr>
                </a:solidFill>
                <a:latin typeface="Sabon-Italic"/>
              </a:rPr>
              <a:t>normal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Sabon-Roman"/>
              </a:rPr>
              <a:t>distribution</a:t>
            </a:r>
            <a:r>
              <a:rPr lang="en-US" dirty="0">
                <a:latin typeface="Sabon-Roman"/>
              </a:rPr>
              <a:t>. From this relation, we begin to appreciate</a:t>
            </a:r>
            <a:r>
              <a:rPr lang="tr-TR" dirty="0">
                <a:latin typeface="Sabon-Roman"/>
              </a:rPr>
              <a:t> </a:t>
            </a:r>
            <a:r>
              <a:rPr lang="en-US" dirty="0">
                <a:latin typeface="Sabon-Roman"/>
              </a:rPr>
              <a:t>the scope and significance of the normal distribution.</a:t>
            </a:r>
            <a:endParaRPr lang="tr-TR" dirty="0">
              <a:latin typeface="Sabon-Roman"/>
            </a:endParaRPr>
          </a:p>
          <a:p>
            <a:endParaRPr lang="en-US" dirty="0">
              <a:latin typeface="Sabon-Roman"/>
            </a:endParaRPr>
          </a:p>
          <a:p>
            <a:r>
              <a:rPr lang="en-US" dirty="0">
                <a:latin typeface="Sabon-Roman"/>
              </a:rPr>
              <a:t>In the central limit theorem, the degree to which the distribution of values</a:t>
            </a:r>
            <a:r>
              <a:rPr lang="tr-TR" dirty="0">
                <a:latin typeface="Sabon-Roman"/>
              </a:rPr>
              <a:t> </a:t>
            </a:r>
            <a:r>
              <a:rPr lang="en-US" dirty="0">
                <a:latin typeface="Sabon-Roman"/>
              </a:rPr>
              <a:t>fits a normal distribution depends on both the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Sabon-Roman"/>
              </a:rPr>
              <a:t>selected value of </a:t>
            </a:r>
            <a:r>
              <a:rPr lang="en-US" sz="2400" b="1" i="1" dirty="0">
                <a:solidFill>
                  <a:schemeClr val="accent5">
                    <a:lumMod val="75000"/>
                  </a:schemeClr>
                </a:solidFill>
                <a:latin typeface="Sabon-Italic"/>
              </a:rPr>
              <a:t>n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Sabon-Roman"/>
              </a:rPr>
              <a:t>and the original</a:t>
            </a:r>
            <a:r>
              <a:rPr lang="tr-TR" sz="2400" b="1" dirty="0">
                <a:solidFill>
                  <a:schemeClr val="accent5">
                    <a:lumMod val="75000"/>
                  </a:schemeClr>
                </a:solidFill>
                <a:latin typeface="Sabon-Roman"/>
              </a:rPr>
              <a:t>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Sabon-Roman"/>
              </a:rPr>
              <a:t>distribution of </a:t>
            </a:r>
            <a:r>
              <a:rPr lang="en-US" sz="2400" b="1" i="1" dirty="0">
                <a:solidFill>
                  <a:schemeClr val="accent5">
                    <a:lumMod val="75000"/>
                  </a:schemeClr>
                </a:solidFill>
                <a:latin typeface="Sabon-Italic"/>
              </a:rPr>
              <a:t>x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Sabon-Roman"/>
              </a:rPr>
              <a:t>values</a:t>
            </a:r>
            <a:r>
              <a:rPr lang="en-US" dirty="0">
                <a:latin typeface="Sabon-Roman"/>
              </a:rPr>
              <a:t>. A natural question is: How large should the sample size</a:t>
            </a:r>
            <a:r>
              <a:rPr lang="tr-TR" dirty="0">
                <a:latin typeface="Sabon-Roman"/>
              </a:rPr>
              <a:t> </a:t>
            </a:r>
            <a:r>
              <a:rPr lang="en-US" dirty="0">
                <a:latin typeface="Sabon-Roman"/>
              </a:rPr>
              <a:t>be if we want to apply the central limit theorem? After a great deal of theoretical</a:t>
            </a:r>
            <a:r>
              <a:rPr lang="tr-TR" dirty="0">
                <a:latin typeface="Sabon-Roman"/>
              </a:rPr>
              <a:t> </a:t>
            </a:r>
            <a:r>
              <a:rPr lang="en-US" dirty="0">
                <a:latin typeface="Sabon-Roman"/>
              </a:rPr>
              <a:t>as well as empirical study,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Sabon-Roman"/>
              </a:rPr>
              <a:t>statisticians agree that if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Sabon-Italic"/>
              </a:rPr>
              <a:t>n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Sabon-Roman"/>
              </a:rPr>
              <a:t>is 30 or larger</a:t>
            </a:r>
            <a:r>
              <a:rPr lang="en-US" dirty="0">
                <a:latin typeface="Sabon-Roman"/>
              </a:rPr>
              <a:t>, the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abon-Roman"/>
              </a:rPr>
              <a:t>distribution</a:t>
            </a:r>
            <a:r>
              <a:rPr lang="tr-TR" dirty="0">
                <a:latin typeface="Sabon-Roman"/>
              </a:rPr>
              <a:t> </a:t>
            </a:r>
            <a:r>
              <a:rPr lang="en-US" dirty="0">
                <a:latin typeface="Sabon-Roman"/>
              </a:rPr>
              <a:t>will appear to be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abon-Roman"/>
              </a:rPr>
              <a:t>normal </a:t>
            </a:r>
            <a:r>
              <a:rPr lang="en-US" dirty="0">
                <a:latin typeface="Sabon-Roman"/>
              </a:rPr>
              <a:t>and the central limit theorem will apply.</a:t>
            </a:r>
          </a:p>
          <a:p>
            <a:endParaRPr lang="tr-TR" dirty="0">
              <a:latin typeface="Sabon-Roman"/>
            </a:endParaRPr>
          </a:p>
          <a:p>
            <a:r>
              <a:rPr lang="en-US" dirty="0">
                <a:latin typeface="Sabon-Roman"/>
              </a:rPr>
              <a:t>However, this rule should not be applied blindly. If the </a:t>
            </a:r>
            <a:r>
              <a:rPr lang="en-US" i="1" dirty="0">
                <a:latin typeface="Sabon-Italic"/>
              </a:rPr>
              <a:t>x </a:t>
            </a:r>
            <a:r>
              <a:rPr lang="en-US" dirty="0">
                <a:latin typeface="Sabon-Roman"/>
              </a:rPr>
              <a:t>distribution is definitely</a:t>
            </a:r>
            <a:r>
              <a:rPr lang="tr-TR" dirty="0">
                <a:latin typeface="Sabon-Roman"/>
              </a:rPr>
              <a:t> </a:t>
            </a:r>
            <a:r>
              <a:rPr lang="en-US" dirty="0">
                <a:latin typeface="Sabon-Roman"/>
              </a:rPr>
              <a:t>not symmetrical about its mean, then the distribution also will display a lack of</a:t>
            </a:r>
            <a:r>
              <a:rPr lang="tr-TR" dirty="0">
                <a:latin typeface="Sabon-Roman"/>
              </a:rPr>
              <a:t> </a:t>
            </a:r>
            <a:r>
              <a:rPr lang="en-US" dirty="0">
                <a:latin typeface="Sabon-Roman"/>
              </a:rPr>
              <a:t>symmetry. In such a case, a sample size larger than 30 may be required to get a</a:t>
            </a:r>
          </a:p>
          <a:p>
            <a:r>
              <a:rPr lang="en-US" dirty="0">
                <a:latin typeface="Sabon-Roman"/>
              </a:rPr>
              <a:t>reasonable approximation to the normal.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36020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>
                <a:solidFill>
                  <a:srgbClr val="C00000"/>
                </a:solidFill>
              </a:rPr>
              <a:t>EXAMPLE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940B99-4F35-45A3-A0FD-B6B47F189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1853"/>
            <a:ext cx="10486276" cy="1480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73CB5F-74A0-4A30-B0D3-2E470875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82" y="2381153"/>
            <a:ext cx="10282455" cy="8544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E694C6-1921-44DA-BD01-195549070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82" y="3235568"/>
            <a:ext cx="8024447" cy="34700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C2097C-9AF7-4937-AB25-0268BCE1494A}"/>
              </a:ext>
            </a:extLst>
          </p:cNvPr>
          <p:cNvSpPr/>
          <p:nvPr/>
        </p:nvSpPr>
        <p:spPr>
          <a:xfrm>
            <a:off x="3779520" y="3322320"/>
            <a:ext cx="1097280" cy="31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093851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>
                <a:solidFill>
                  <a:srgbClr val="C00000"/>
                </a:solidFill>
              </a:rPr>
              <a:t>EXAMPLE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940B99-4F35-45A3-A0FD-B6B47F189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1853"/>
            <a:ext cx="10486276" cy="14807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70914-60F0-438F-B3D8-D02CAED80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31" y="2390678"/>
            <a:ext cx="10369966" cy="833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23333F-5294-453F-BE6A-46CE7FF92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132" y="3257112"/>
            <a:ext cx="9897407" cy="459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A8A04E-6C8F-4C34-8B73-EBE499DF4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11" y="3871449"/>
            <a:ext cx="6552506" cy="735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C0A17-48E9-481A-8691-068EC30FC3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132" y="4762403"/>
            <a:ext cx="6903563" cy="165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898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>
                <a:solidFill>
                  <a:srgbClr val="C00000"/>
                </a:solidFill>
              </a:rPr>
              <a:t>EXAMPLE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AC468-A704-4FDD-B959-9BDEFA30C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31" y="822079"/>
            <a:ext cx="8157052" cy="2190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D5EA14-0138-41CC-B842-E3AA1EEFE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91" y="3539270"/>
            <a:ext cx="8657700" cy="12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6346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>
                <a:solidFill>
                  <a:srgbClr val="C00000"/>
                </a:solidFill>
              </a:rPr>
              <a:t>EXAMPLE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D5519A-3F88-437D-988D-3B9974DDB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7385"/>
            <a:ext cx="10781049" cy="957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EFDF76-1BB4-4A3B-BABC-794C9C63D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31" y="1735014"/>
            <a:ext cx="7262013" cy="4818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0DF199-FDE3-44C3-B04E-BCE933AAA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499" y="1629482"/>
            <a:ext cx="447675" cy="52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3518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180884" y="178822"/>
            <a:ext cx="11539460" cy="504754"/>
          </a:xfrm>
        </p:spPr>
        <p:txBody>
          <a:bodyPr/>
          <a:lstStyle/>
          <a:p>
            <a:r>
              <a:rPr lang="en-US" sz="4000" dirty="0">
                <a:solidFill>
                  <a:srgbClr val="C00000"/>
                </a:solidFill>
              </a:rPr>
              <a:t>The Bell-shaped curve: Normal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D37ED6-C784-4444-BD62-44DE2F5B0862}"/>
              </a:ext>
            </a:extLst>
          </p:cNvPr>
          <p:cNvSpPr/>
          <p:nvPr/>
        </p:nvSpPr>
        <p:spPr>
          <a:xfrm>
            <a:off x="180884" y="776462"/>
            <a:ext cx="107852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W</a:t>
            </a:r>
            <a:r>
              <a:rPr lang="en-US" dirty="0"/>
              <a:t>e </a:t>
            </a:r>
            <a:r>
              <a:rPr lang="tr-TR" dirty="0" err="1"/>
              <a:t>saw</a:t>
            </a:r>
            <a:r>
              <a:rPr lang="en-US" dirty="0"/>
              <a:t> Chebyshev’s theorem. This theorem gives us information</a:t>
            </a:r>
            <a:r>
              <a:rPr lang="tr-TR" dirty="0"/>
              <a:t> </a:t>
            </a:r>
            <a:r>
              <a:rPr lang="en-US" dirty="0"/>
              <a:t>about the smallest proportion of data that lies within 2, 3, or k standard</a:t>
            </a:r>
            <a:r>
              <a:rPr lang="tr-TR" dirty="0"/>
              <a:t> </a:t>
            </a:r>
            <a:r>
              <a:rPr lang="en-US" dirty="0"/>
              <a:t>deviations of the mean. This result applies to any distribution. However, for normal</a:t>
            </a:r>
          </a:p>
          <a:p>
            <a:r>
              <a:rPr lang="en-US" dirty="0"/>
              <a:t>distributions, we can get a much more precise result, which is given by the</a:t>
            </a:r>
            <a:r>
              <a:rPr lang="tr-TR" dirty="0"/>
              <a:t> </a:t>
            </a:r>
            <a:r>
              <a:rPr lang="en-US" dirty="0"/>
              <a:t>empirical rule.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9FDC9-2EE9-48AA-B544-42385C687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54" y="2108688"/>
            <a:ext cx="4714875" cy="3695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C9998C-4773-42D6-9AFD-15071F401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165" y="2108688"/>
            <a:ext cx="5722327" cy="2280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038036-78D2-4F60-B96B-0EEC4AA23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952" y="5154490"/>
            <a:ext cx="2457450" cy="9334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0ADB3C5-F1B5-4895-A624-01A8D2B27683}"/>
              </a:ext>
            </a:extLst>
          </p:cNvPr>
          <p:cNvSpPr/>
          <p:nvPr/>
        </p:nvSpPr>
        <p:spPr>
          <a:xfrm>
            <a:off x="8341774" y="4785158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normal density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0712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 err="1">
                <a:solidFill>
                  <a:srgbClr val="C00000"/>
                </a:solidFill>
              </a:rPr>
              <a:t>Summary</a:t>
            </a:r>
            <a:r>
              <a:rPr lang="tr-TR" sz="4000" dirty="0">
                <a:solidFill>
                  <a:srgbClr val="C00000"/>
                </a:solidFill>
              </a:rPr>
              <a:t>-CLT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56EB2-9239-4A18-A30E-258028E6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30" y="795617"/>
            <a:ext cx="8634869" cy="54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9224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en-US" sz="4000" dirty="0">
                <a:solidFill>
                  <a:srgbClr val="C00000"/>
                </a:solidFill>
              </a:rPr>
              <a:t>The sampling distribution of proportions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D91A0E-1BED-449B-88C4-F7E37133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34" y="1601617"/>
            <a:ext cx="8943975" cy="2352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959DCC-50B0-4C8E-929B-1660CFCC1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923" y="1058680"/>
            <a:ext cx="5867400" cy="866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DE7F5-087B-46C3-9D8E-427F7B6AA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6" y="4226819"/>
            <a:ext cx="3838575" cy="895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E19F6B-896D-4789-883B-813556F96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561" y="4318529"/>
            <a:ext cx="4191000" cy="962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06D5C5-166F-4F42-BB77-86148688A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3352" y="3521262"/>
            <a:ext cx="3594784" cy="16365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1CEF57-CA53-42FA-8EED-6A827697BDE7}"/>
              </a:ext>
            </a:extLst>
          </p:cNvPr>
          <p:cNvSpPr/>
          <p:nvPr/>
        </p:nvSpPr>
        <p:spPr>
          <a:xfrm>
            <a:off x="67223" y="5290848"/>
            <a:ext cx="11840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BaskervilleMT"/>
              </a:rPr>
              <a:t>When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skervilleMT"/>
              </a:rPr>
              <a:t>n is large</a:t>
            </a:r>
            <a:r>
              <a:rPr lang="en-US" sz="2000" dirty="0">
                <a:latin typeface="BaskervilleMT"/>
              </a:rPr>
              <a:t>, the distribution of P</a:t>
            </a:r>
            <a:r>
              <a:rPr lang="en-US" sz="900" dirty="0">
                <a:latin typeface="BaskervilleMT"/>
              </a:rPr>
              <a:t>s </a:t>
            </a:r>
            <a:r>
              <a:rPr lang="en-US" sz="2000" dirty="0">
                <a:latin typeface="BaskervilleMT"/>
              </a:rPr>
              <a:t>becomes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skervilleMT"/>
              </a:rPr>
              <a:t>approximately normal.</a:t>
            </a:r>
          </a:p>
          <a:p>
            <a:r>
              <a:rPr lang="en-US" sz="2000" dirty="0">
                <a:latin typeface="BaskervilleMT"/>
              </a:rPr>
              <a:t>By large, we mean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BaskervilleMT"/>
              </a:rPr>
              <a:t>greater than 30</a:t>
            </a:r>
            <a:r>
              <a:rPr lang="en-US" sz="2000" dirty="0">
                <a:latin typeface="BaskervilleMT"/>
              </a:rPr>
              <a:t>. The larger </a:t>
            </a:r>
            <a:r>
              <a:rPr lang="en-US" sz="2000" i="1" dirty="0">
                <a:latin typeface="BaskervilleMT-Italic"/>
              </a:rPr>
              <a:t>n </a:t>
            </a:r>
            <a:r>
              <a:rPr lang="en-US" sz="2000" dirty="0">
                <a:latin typeface="BaskervilleMT"/>
              </a:rPr>
              <a:t>gets, the closer the</a:t>
            </a:r>
            <a:r>
              <a:rPr lang="tr-TR" sz="2000" dirty="0">
                <a:latin typeface="BaskervilleMT"/>
              </a:rPr>
              <a:t> </a:t>
            </a:r>
            <a:r>
              <a:rPr lang="en-US" sz="2000" dirty="0">
                <a:latin typeface="BaskervilleMT"/>
              </a:rPr>
              <a:t>distribution of P</a:t>
            </a:r>
            <a:r>
              <a:rPr lang="tr-TR" sz="2000" dirty="0">
                <a:latin typeface="BaskervilleMT"/>
              </a:rPr>
              <a:t> </a:t>
            </a:r>
            <a:r>
              <a:rPr lang="en-US" sz="900" dirty="0">
                <a:latin typeface="BaskervilleMT"/>
              </a:rPr>
              <a:t> </a:t>
            </a:r>
            <a:r>
              <a:rPr lang="en-US" sz="2000" dirty="0">
                <a:latin typeface="BaskervilleMT"/>
              </a:rPr>
              <a:t>gets to the normal distribution.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3AAD27-997F-49E5-89CE-5022192B7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331" y="6306324"/>
            <a:ext cx="2046284" cy="39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71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833459" y="5745516"/>
            <a:ext cx="1077418" cy="251287"/>
          </a:xfrm>
        </p:spPr>
        <p:txBody>
          <a:bodyPr/>
          <a:lstStyle/>
          <a:p>
            <a:pPr marL="0" marR="0" lvl="0" indent="0" algn="r" defTabSz="829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AE20F-330F-454C-9011-43B717E650F2}" type="slidenum">
              <a:rPr kumimoji="0" lang="en-GB" sz="16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29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63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8510" y="3361424"/>
            <a:ext cx="5762613" cy="615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829361"/>
            <a:r>
              <a:rPr lang="tr-TR" sz="4000" b="1" dirty="0">
                <a:solidFill>
                  <a:srgbClr val="FFFFFF"/>
                </a:solidFill>
              </a:rPr>
              <a:t>C</a:t>
            </a:r>
            <a:r>
              <a:rPr lang="en-GB" sz="4000" b="1" dirty="0" err="1">
                <a:solidFill>
                  <a:srgbClr val="FFFFFF"/>
                </a:solidFill>
              </a:rPr>
              <a:t>onfidence</a:t>
            </a:r>
            <a:r>
              <a:rPr lang="en-GB" sz="4000" b="1" dirty="0">
                <a:solidFill>
                  <a:srgbClr val="FFFFFF"/>
                </a:solidFill>
              </a:rPr>
              <a:t> </a:t>
            </a:r>
            <a:r>
              <a:rPr lang="tr-TR" sz="4000" b="1" dirty="0">
                <a:solidFill>
                  <a:srgbClr val="FFFFFF"/>
                </a:solidFill>
              </a:rPr>
              <a:t>I</a:t>
            </a:r>
            <a:r>
              <a:rPr lang="en-GB" sz="4000" b="1" dirty="0" err="1">
                <a:solidFill>
                  <a:srgbClr val="FFFFFF"/>
                </a:solidFill>
              </a:rPr>
              <a:t>ntervals</a:t>
            </a:r>
            <a:endParaRPr kumimoji="0" lang="en-GB" sz="399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53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16053" y="190545"/>
            <a:ext cx="11539460" cy="504754"/>
          </a:xfrm>
        </p:spPr>
        <p:txBody>
          <a:bodyPr/>
          <a:lstStyle/>
          <a:p>
            <a:r>
              <a:rPr lang="en-GB" sz="4000" dirty="0">
                <a:solidFill>
                  <a:srgbClr val="C00000"/>
                </a:solidFill>
              </a:rPr>
              <a:t>The Standard Error</a:t>
            </a:r>
            <a:endParaRPr lang="en-US" sz="3733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587320-8936-4F3C-87D0-3AC674F82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" y="812053"/>
            <a:ext cx="11447182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marR="0" lvl="0" indent="-287338" algn="l" defTabSz="9731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923"/>
              </a:buClr>
              <a:buSzTx/>
              <a:buFontTx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standard deviation on the second curve has a special name</a:t>
            </a:r>
          </a:p>
          <a:p>
            <a:pPr marL="287338" marR="0" lvl="0" indent="-287338" algn="l" defTabSz="9731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923"/>
              </a:buClr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– statisticians call it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standard error</a:t>
            </a:r>
          </a:p>
          <a:p>
            <a:pPr marL="287338" marR="0" lvl="0" indent="-287338" algn="l" defTabSz="9731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923"/>
              </a:buClr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4E6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46">
            <a:extLst>
              <a:ext uri="{FF2B5EF4-FFF2-40B4-BE49-F238E27FC236}">
                <a16:creationId xmlns:a16="http://schemas.microsoft.com/office/drawing/2014/main" id="{51D7F47E-76AA-4C82-86CF-B13B87E37304}"/>
              </a:ext>
            </a:extLst>
          </p:cNvPr>
          <p:cNvGrpSpPr>
            <a:grpSpLocks/>
          </p:cNvGrpSpPr>
          <p:nvPr/>
        </p:nvGrpSpPr>
        <p:grpSpPr bwMode="auto">
          <a:xfrm>
            <a:off x="5551488" y="2923428"/>
            <a:ext cx="1900237" cy="3233738"/>
            <a:chOff x="968" y="587"/>
            <a:chExt cx="3824" cy="3715"/>
          </a:xfrm>
        </p:grpSpPr>
        <p:sp>
          <p:nvSpPr>
            <p:cNvPr id="5" name="Arc 22">
              <a:extLst>
                <a:ext uri="{FF2B5EF4-FFF2-40B4-BE49-F238E27FC236}">
                  <a16:creationId xmlns:a16="http://schemas.microsoft.com/office/drawing/2014/main" id="{6184D23C-46E1-4274-8E25-ECDAC0344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Arc 23">
              <a:extLst>
                <a:ext uri="{FF2B5EF4-FFF2-40B4-BE49-F238E27FC236}">
                  <a16:creationId xmlns:a16="http://schemas.microsoft.com/office/drawing/2014/main" id="{0C63D065-A1E7-443A-BDB1-38A2CBD5C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Arc 26">
              <a:extLst>
                <a:ext uri="{FF2B5EF4-FFF2-40B4-BE49-F238E27FC236}">
                  <a16:creationId xmlns:a16="http://schemas.microsoft.com/office/drawing/2014/main" id="{37AC883F-D809-40D9-8D02-203427D7A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Arc 27">
              <a:extLst>
                <a:ext uri="{FF2B5EF4-FFF2-40B4-BE49-F238E27FC236}">
                  <a16:creationId xmlns:a16="http://schemas.microsoft.com/office/drawing/2014/main" id="{F95EF031-874C-4D7D-9646-6362F0FED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Arc 29">
              <a:extLst>
                <a:ext uri="{FF2B5EF4-FFF2-40B4-BE49-F238E27FC236}">
                  <a16:creationId xmlns:a16="http://schemas.microsoft.com/office/drawing/2014/main" id="{63B7F1D9-5C51-4D89-8D52-1E1FE4545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Arc 30">
              <a:extLst>
                <a:ext uri="{FF2B5EF4-FFF2-40B4-BE49-F238E27FC236}">
                  <a16:creationId xmlns:a16="http://schemas.microsoft.com/office/drawing/2014/main" id="{04084550-D022-4960-81FE-F8FA23C21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46">
            <a:extLst>
              <a:ext uri="{FF2B5EF4-FFF2-40B4-BE49-F238E27FC236}">
                <a16:creationId xmlns:a16="http://schemas.microsoft.com/office/drawing/2014/main" id="{85569EBD-36D4-4C77-B5E5-B701D2F95F9C}"/>
              </a:ext>
            </a:extLst>
          </p:cNvPr>
          <p:cNvGrpSpPr>
            <a:grpSpLocks/>
          </p:cNvGrpSpPr>
          <p:nvPr/>
        </p:nvGrpSpPr>
        <p:grpSpPr bwMode="auto">
          <a:xfrm>
            <a:off x="1181100" y="2913903"/>
            <a:ext cx="3243263" cy="3233738"/>
            <a:chOff x="968" y="587"/>
            <a:chExt cx="3824" cy="3715"/>
          </a:xfrm>
        </p:grpSpPr>
        <p:sp>
          <p:nvSpPr>
            <p:cNvPr id="12" name="Arc 22">
              <a:extLst>
                <a:ext uri="{FF2B5EF4-FFF2-40B4-BE49-F238E27FC236}">
                  <a16:creationId xmlns:a16="http://schemas.microsoft.com/office/drawing/2014/main" id="{435D2D6E-DD93-434E-A137-413E03E2D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Arc 23">
              <a:extLst>
                <a:ext uri="{FF2B5EF4-FFF2-40B4-BE49-F238E27FC236}">
                  <a16:creationId xmlns:a16="http://schemas.microsoft.com/office/drawing/2014/main" id="{1AE954AA-9C50-4F77-A405-5E0DF506E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Arc 26">
              <a:extLst>
                <a:ext uri="{FF2B5EF4-FFF2-40B4-BE49-F238E27FC236}">
                  <a16:creationId xmlns:a16="http://schemas.microsoft.com/office/drawing/2014/main" id="{0764B606-3CC9-4AD3-A7A5-17ADFE3B5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Arc 27">
              <a:extLst>
                <a:ext uri="{FF2B5EF4-FFF2-40B4-BE49-F238E27FC236}">
                  <a16:creationId xmlns:a16="http://schemas.microsoft.com/office/drawing/2014/main" id="{AF60FFA5-7117-4C78-8D0D-08581E144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Arc 29">
              <a:extLst>
                <a:ext uri="{FF2B5EF4-FFF2-40B4-BE49-F238E27FC236}">
                  <a16:creationId xmlns:a16="http://schemas.microsoft.com/office/drawing/2014/main" id="{B9C6A0D7-AB7F-4C72-A511-905992B62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Arc 30">
              <a:extLst>
                <a:ext uri="{FF2B5EF4-FFF2-40B4-BE49-F238E27FC236}">
                  <a16:creationId xmlns:a16="http://schemas.microsoft.com/office/drawing/2014/main" id="{F59EDFC3-ADA0-4617-8B09-4A194D380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Line 31">
            <a:extLst>
              <a:ext uri="{FF2B5EF4-FFF2-40B4-BE49-F238E27FC236}">
                <a16:creationId xmlns:a16="http://schemas.microsoft.com/office/drawing/2014/main" id="{55591B58-7CA0-41CD-8F9D-603374AEB9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2200" y="5712666"/>
            <a:ext cx="340995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5E8605BA-EEDE-4F2B-902C-B322E439E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0" y="5772991"/>
            <a:ext cx="392113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2.5</a:t>
            </a:r>
          </a:p>
        </p:txBody>
      </p:sp>
      <p:sp>
        <p:nvSpPr>
          <p:cNvPr id="20" name="Up Arrow 8">
            <a:extLst>
              <a:ext uri="{FF2B5EF4-FFF2-40B4-BE49-F238E27FC236}">
                <a16:creationId xmlns:a16="http://schemas.microsoft.com/office/drawing/2014/main" id="{3757A8B3-082A-4F1A-8A90-B372B3504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700" y="3558428"/>
            <a:ext cx="238125" cy="2187575"/>
          </a:xfrm>
          <a:prstGeom prst="upArrow">
            <a:avLst>
              <a:gd name="adj1" fmla="val 20917"/>
              <a:gd name="adj2" fmla="val 69198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lIns="90000" tIns="90000" rIns="90000" bIns="90000" anchor="ctr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0FBA9AB2-F1C5-412D-8F0D-1CD39A73E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2925016"/>
            <a:ext cx="2428875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Population distribution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797D73CE-83D5-4D03-ABE9-2F30F5D3E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4300" y="2645616"/>
            <a:ext cx="2598738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Distribution of all possible sample means</a:t>
            </a: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10C2F22D-B02B-4C74-A8C2-37FDDFE6E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5" y="5780928"/>
            <a:ext cx="26511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325DFD1B-CC2C-47D4-BB5D-A26821BBE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5785691"/>
            <a:ext cx="392113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3.5</a:t>
            </a:r>
          </a:p>
        </p:txBody>
      </p:sp>
      <p:sp>
        <p:nvSpPr>
          <p:cNvPr id="25" name="Text Box 25">
            <a:extLst>
              <a:ext uri="{FF2B5EF4-FFF2-40B4-BE49-F238E27FC236}">
                <a16:creationId xmlns:a16="http://schemas.microsoft.com/office/drawing/2014/main" id="{6E48E80E-0A66-4595-B819-0AF625FB9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8600" y="5780928"/>
            <a:ext cx="39211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1.5</a:t>
            </a:r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2C2E850A-51F1-49D9-AB2B-9C53A49C7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788" y="5772991"/>
            <a:ext cx="265112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A3C32423-2EDF-4EDE-BB74-4B962CB8C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961903"/>
            <a:ext cx="560388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Mean</a:t>
            </a:r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F7F14B67-7814-46E6-B7BB-A8C56DC4D3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60588" y="4466478"/>
            <a:ext cx="0" cy="124618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6319183B-FB4E-4481-826A-8C792D26BE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32175" y="4469653"/>
            <a:ext cx="0" cy="124618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23A80179-3D64-4E08-AEC1-CBAAE6658C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38863" y="4444253"/>
            <a:ext cx="0" cy="124618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Line 31">
            <a:extLst>
              <a:ext uri="{FF2B5EF4-FFF2-40B4-BE49-F238E27FC236}">
                <a16:creationId xmlns:a16="http://schemas.microsoft.com/office/drawing/2014/main" id="{3DBB7F5E-FF89-4EC5-9990-8DFF25F4B1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5463" y="4447428"/>
            <a:ext cx="0" cy="124618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 Box 32">
            <a:extLst>
              <a:ext uri="{FF2B5EF4-FFF2-40B4-BE49-F238E27FC236}">
                <a16:creationId xmlns:a16="http://schemas.microsoft.com/office/drawing/2014/main" id="{3342E889-8A72-4B7F-82D4-99114BD1D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5784103"/>
            <a:ext cx="265112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3" name="Line 33">
            <a:extLst>
              <a:ext uri="{FF2B5EF4-FFF2-40B4-BE49-F238E27FC236}">
                <a16:creationId xmlns:a16="http://schemas.microsoft.com/office/drawing/2014/main" id="{FDEFB748-F7EC-4F9A-955D-38A4101796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5450" y="5719016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48F78734-3EF6-4110-A049-11859C2FA8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7900" y="5712666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9DAB87DF-33F9-4AA3-812D-CECD1F85AF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5715841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4A33A1CD-88B2-42FC-91B5-8F7560DDFE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5250" y="5719016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0D2EDB78-7215-4D90-838A-5B08A6FDA2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5719016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C20B1C1D-91A4-45CA-AEE6-AB5FDA38C5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5450" y="5719016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E6A84281-B8E3-4307-87F6-92A967E125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7700" y="5719016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Box 40">
            <a:extLst>
              <a:ext uri="{FF2B5EF4-FFF2-40B4-BE49-F238E27FC236}">
                <a16:creationId xmlns:a16="http://schemas.microsoft.com/office/drawing/2014/main" id="{C225978C-4B24-4BC0-B030-77FBAE666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4350" y="5784103"/>
            <a:ext cx="26511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41" name="Line 31">
            <a:extLst>
              <a:ext uri="{FF2B5EF4-FFF2-40B4-BE49-F238E27FC236}">
                <a16:creationId xmlns:a16="http://schemas.microsoft.com/office/drawing/2014/main" id="{99DE9C3C-1048-42AD-B2AD-C24914C563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2275" y="5711078"/>
            <a:ext cx="1981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 Box 42">
            <a:extLst>
              <a:ext uri="{FF2B5EF4-FFF2-40B4-BE49-F238E27FC236}">
                <a16:creationId xmlns:a16="http://schemas.microsoft.com/office/drawing/2014/main" id="{1A0BF361-B009-4E03-A774-25EA0557A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200" y="5777753"/>
            <a:ext cx="39211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2.5</a:t>
            </a:r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BB1CC5FE-E04E-4FAB-AD47-C86D24383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1975" y="5785691"/>
            <a:ext cx="265113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44" name="Text Box 44">
            <a:extLst>
              <a:ext uri="{FF2B5EF4-FFF2-40B4-BE49-F238E27FC236}">
                <a16:creationId xmlns:a16="http://schemas.microsoft.com/office/drawing/2014/main" id="{F36B8A89-F3F4-4B30-8B45-5A5F965B3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5488" y="5777753"/>
            <a:ext cx="265112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310CE47D-174F-4FCF-8F8B-EA3A26FF7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0300" y="5966666"/>
            <a:ext cx="560388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Mean</a:t>
            </a:r>
          </a:p>
        </p:txBody>
      </p:sp>
      <p:sp>
        <p:nvSpPr>
          <p:cNvPr id="46" name="Line 46">
            <a:extLst>
              <a:ext uri="{FF2B5EF4-FFF2-40B4-BE49-F238E27FC236}">
                <a16:creationId xmlns:a16="http://schemas.microsoft.com/office/drawing/2014/main" id="{FF29E195-1CF3-450D-9F5A-28020AEDAD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5717428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Line 47">
            <a:extLst>
              <a:ext uri="{FF2B5EF4-FFF2-40B4-BE49-F238E27FC236}">
                <a16:creationId xmlns:a16="http://schemas.microsoft.com/office/drawing/2014/main" id="{990E622C-ED01-4A36-829D-6AA1502C0A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8500" y="5720603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Up Arrow 8">
            <a:extLst>
              <a:ext uri="{FF2B5EF4-FFF2-40B4-BE49-F238E27FC236}">
                <a16:creationId xmlns:a16="http://schemas.microsoft.com/office/drawing/2014/main" id="{7365463D-6F7F-4887-92CF-459DE0AAC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925" y="3569541"/>
            <a:ext cx="238125" cy="2187575"/>
          </a:xfrm>
          <a:prstGeom prst="upArrow">
            <a:avLst>
              <a:gd name="adj1" fmla="val 20917"/>
              <a:gd name="adj2" fmla="val 69198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lIns="90000" tIns="90000" rIns="90000" bIns="90000" anchor="ctr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Line 49">
            <a:extLst>
              <a:ext uri="{FF2B5EF4-FFF2-40B4-BE49-F238E27FC236}">
                <a16:creationId xmlns:a16="http://schemas.microsoft.com/office/drawing/2014/main" id="{B935C738-7FF1-41FD-8559-C78DE413C9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400" y="4771278"/>
            <a:ext cx="12239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 Box 50">
            <a:extLst>
              <a:ext uri="{FF2B5EF4-FFF2-40B4-BE49-F238E27FC236}">
                <a16:creationId xmlns:a16="http://schemas.microsoft.com/office/drawing/2014/main" id="{EC8B719B-71E6-4BD8-8440-71803859B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725" y="4333128"/>
            <a:ext cx="427038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-1sd</a:t>
            </a:r>
          </a:p>
        </p:txBody>
      </p:sp>
      <p:sp>
        <p:nvSpPr>
          <p:cNvPr id="51" name="Text Box 51">
            <a:extLst>
              <a:ext uri="{FF2B5EF4-FFF2-40B4-BE49-F238E27FC236}">
                <a16:creationId xmlns:a16="http://schemas.microsoft.com/office/drawing/2014/main" id="{C2DB46DA-09EF-4F23-BBD4-217CDE678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0425" y="4310903"/>
            <a:ext cx="458788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+1sd</a:t>
            </a:r>
          </a:p>
        </p:txBody>
      </p:sp>
      <p:sp>
        <p:nvSpPr>
          <p:cNvPr id="52" name="Text Box 52">
            <a:extLst>
              <a:ext uri="{FF2B5EF4-FFF2-40B4-BE49-F238E27FC236}">
                <a16:creationId xmlns:a16="http://schemas.microsoft.com/office/drawing/2014/main" id="{B98557F1-3AAC-4D8A-A541-7E447701D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188" y="4275978"/>
            <a:ext cx="458787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+1sd</a:t>
            </a:r>
          </a:p>
        </p:txBody>
      </p:sp>
      <p:sp>
        <p:nvSpPr>
          <p:cNvPr id="53" name="Line 53">
            <a:extLst>
              <a:ext uri="{FF2B5EF4-FFF2-40B4-BE49-F238E27FC236}">
                <a16:creationId xmlns:a16="http://schemas.microsoft.com/office/drawing/2014/main" id="{39E496FE-1000-49BE-B707-3DB9E2E2C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26163" y="4701428"/>
            <a:ext cx="7508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Text Box 54">
            <a:extLst>
              <a:ext uri="{FF2B5EF4-FFF2-40B4-BE49-F238E27FC236}">
                <a16:creationId xmlns:a16="http://schemas.microsoft.com/office/drawing/2014/main" id="{7452C33F-E36E-44D9-B666-207616244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2938" y="4275978"/>
            <a:ext cx="427037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-1sd</a:t>
            </a:r>
          </a:p>
        </p:txBody>
      </p:sp>
      <p:sp>
        <p:nvSpPr>
          <p:cNvPr id="55" name="Rectangle 2">
            <a:extLst>
              <a:ext uri="{FF2B5EF4-FFF2-40B4-BE49-F238E27FC236}">
                <a16:creationId xmlns:a16="http://schemas.microsoft.com/office/drawing/2014/main" id="{2303A3D5-6F9A-40E8-9912-A5B017A1A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13" y="1742328"/>
            <a:ext cx="11133511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marR="0" lvl="0" indent="-287338" algn="l" defTabSz="9731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923"/>
              </a:buClr>
              <a:buSzTx/>
              <a:buFontTx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can be used to measure the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A1C46B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margin of error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 a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A1C46B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sample mean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helping us assess how close it might be to an unknown, “real” population mean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004E6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 Box 56">
            <a:extLst>
              <a:ext uri="{FF2B5EF4-FFF2-40B4-BE49-F238E27FC236}">
                <a16:creationId xmlns:a16="http://schemas.microsoft.com/office/drawing/2014/main" id="{05140E47-F28C-43DE-B6E5-ACC6064A2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3913" y="3564778"/>
            <a:ext cx="1703387" cy="730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1 s.d. on this curve is called the</a:t>
            </a: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“standard error”</a:t>
            </a:r>
          </a:p>
        </p:txBody>
      </p:sp>
    </p:spTree>
    <p:extLst>
      <p:ext uri="{BB962C8B-B14F-4D97-AF65-F5344CB8AC3E}">
        <p14:creationId xmlns:p14="http://schemas.microsoft.com/office/powerpoint/2010/main" val="2459785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en-US" sz="4000" dirty="0">
                <a:solidFill>
                  <a:srgbClr val="C00000"/>
                </a:solidFill>
              </a:rPr>
              <a:t>Assessing the accuracy of our sample</a:t>
            </a:r>
            <a:endParaRPr lang="en-US" sz="3733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E7A9FD-4DA9-4054-8C3D-B95FBC0FA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433" y="891117"/>
            <a:ext cx="1115535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algn="l" defTabSz="973138">
              <a:buClr>
                <a:srgbClr val="FF8923"/>
              </a:buClr>
              <a:buFontTx/>
              <a:buChar char="•"/>
            </a:pPr>
            <a:r>
              <a:rPr lang="en-GB" sz="2800">
                <a:solidFill>
                  <a:srgbClr val="004E69"/>
                </a:solidFill>
              </a:rPr>
              <a:t>OK, so when sampling EVERY combination of values in a population, the mean of all possible means (!) will be the same as the “real” mean</a:t>
            </a:r>
          </a:p>
        </p:txBody>
      </p:sp>
      <p:grpSp>
        <p:nvGrpSpPr>
          <p:cNvPr id="4" name="Group 46">
            <a:extLst>
              <a:ext uri="{FF2B5EF4-FFF2-40B4-BE49-F238E27FC236}">
                <a16:creationId xmlns:a16="http://schemas.microsoft.com/office/drawing/2014/main" id="{8F31FFBF-66DF-4808-8924-49D65570ED1B}"/>
              </a:ext>
            </a:extLst>
          </p:cNvPr>
          <p:cNvGrpSpPr>
            <a:grpSpLocks/>
          </p:cNvGrpSpPr>
          <p:nvPr/>
        </p:nvGrpSpPr>
        <p:grpSpPr bwMode="auto">
          <a:xfrm>
            <a:off x="2818871" y="2924705"/>
            <a:ext cx="3243262" cy="3233737"/>
            <a:chOff x="968" y="587"/>
            <a:chExt cx="3824" cy="3715"/>
          </a:xfrm>
        </p:grpSpPr>
        <p:sp>
          <p:nvSpPr>
            <p:cNvPr id="5" name="Arc 22">
              <a:extLst>
                <a:ext uri="{FF2B5EF4-FFF2-40B4-BE49-F238E27FC236}">
                  <a16:creationId xmlns:a16="http://schemas.microsoft.com/office/drawing/2014/main" id="{A2E807FD-DE07-449A-B139-9875642C6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Arc 23">
              <a:extLst>
                <a:ext uri="{FF2B5EF4-FFF2-40B4-BE49-F238E27FC236}">
                  <a16:creationId xmlns:a16="http://schemas.microsoft.com/office/drawing/2014/main" id="{E4BA0A63-C693-4521-8FF9-DC0D94300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Arc 26">
              <a:extLst>
                <a:ext uri="{FF2B5EF4-FFF2-40B4-BE49-F238E27FC236}">
                  <a16:creationId xmlns:a16="http://schemas.microsoft.com/office/drawing/2014/main" id="{0234D575-8FD9-406D-9825-33AB7B86F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Arc 27">
              <a:extLst>
                <a:ext uri="{FF2B5EF4-FFF2-40B4-BE49-F238E27FC236}">
                  <a16:creationId xmlns:a16="http://schemas.microsoft.com/office/drawing/2014/main" id="{D799978A-E02B-4665-A138-5F5047459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Arc 29">
              <a:extLst>
                <a:ext uri="{FF2B5EF4-FFF2-40B4-BE49-F238E27FC236}">
                  <a16:creationId xmlns:a16="http://schemas.microsoft.com/office/drawing/2014/main" id="{744E8AA6-4703-4C6E-BAB8-4D455A5A7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Arc 30">
              <a:extLst>
                <a:ext uri="{FF2B5EF4-FFF2-40B4-BE49-F238E27FC236}">
                  <a16:creationId xmlns:a16="http://schemas.microsoft.com/office/drawing/2014/main" id="{5F4E66A5-4D00-495E-80E4-5B9B2892C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Line 31">
            <a:extLst>
              <a:ext uri="{FF2B5EF4-FFF2-40B4-BE49-F238E27FC236}">
                <a16:creationId xmlns:a16="http://schemas.microsoft.com/office/drawing/2014/main" id="{B6A3C5E5-0B9B-4256-91B7-F7E1FCAC9B4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9971" y="5723467"/>
            <a:ext cx="340995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2" name="Up Arrow 8">
            <a:extLst>
              <a:ext uri="{FF2B5EF4-FFF2-40B4-BE49-F238E27FC236}">
                <a16:creationId xmlns:a16="http://schemas.microsoft.com/office/drawing/2014/main" id="{E35107FD-886E-4943-88BC-806735931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058" y="3580342"/>
            <a:ext cx="238125" cy="2187575"/>
          </a:xfrm>
          <a:prstGeom prst="upArrow">
            <a:avLst>
              <a:gd name="adj1" fmla="val 20917"/>
              <a:gd name="adj2" fmla="val 69198"/>
            </a:avLst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lIns="90000" tIns="90000" rIns="90000" bIns="90000" anchor="ctr"/>
          <a:lstStyle/>
          <a:p>
            <a:pPr eaLnBrk="0" hangingPunct="0"/>
            <a:endParaRPr lang="en-GB">
              <a:solidFill>
                <a:schemeClr val="bg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1984BE11-9CED-4753-B9BE-464BBC5B8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021" y="1880130"/>
            <a:ext cx="11692290" cy="74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algn="l" defTabSz="973138">
              <a:buClr>
                <a:srgbClr val="FF8923"/>
              </a:buClr>
              <a:buFontTx/>
              <a:buChar char="•"/>
            </a:pPr>
            <a:r>
              <a:rPr lang="en-GB" sz="2800" dirty="0">
                <a:solidFill>
                  <a:srgbClr val="004E69"/>
                </a:solidFill>
              </a:rPr>
              <a:t>But we usually only </a:t>
            </a:r>
            <a:r>
              <a:rPr lang="en-GB" sz="28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</a:rPr>
              <a:t>take ONE sample</a:t>
            </a:r>
            <a:r>
              <a:rPr lang="en-GB" sz="2800" dirty="0">
                <a:solidFill>
                  <a:srgbClr val="004E69"/>
                </a:solidFill>
              </a:rPr>
              <a:t>, so how does this help us?</a:t>
            </a:r>
          </a:p>
        </p:txBody>
      </p:sp>
      <p:sp>
        <p:nvSpPr>
          <p:cNvPr id="14" name="Line 19">
            <a:extLst>
              <a:ext uri="{FF2B5EF4-FFF2-40B4-BE49-F238E27FC236}">
                <a16:creationId xmlns:a16="http://schemas.microsoft.com/office/drawing/2014/main" id="{126C43B9-5065-48C5-92D8-64E69EC3C3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25371" y="4018492"/>
            <a:ext cx="0" cy="1685925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FC72A6AA-7A85-4223-98BA-3FAD09B25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496" y="3656542"/>
            <a:ext cx="273208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600"/>
              <a:t>Mean from our sample = 2.3</a:t>
            </a:r>
          </a:p>
        </p:txBody>
      </p:sp>
      <p:sp>
        <p:nvSpPr>
          <p:cNvPr id="16" name="Line 21">
            <a:extLst>
              <a:ext uri="{FF2B5EF4-FFF2-40B4-BE49-F238E27FC236}">
                <a16:creationId xmlns:a16="http://schemas.microsoft.com/office/drawing/2014/main" id="{10ABE033-3AA4-4E1C-9033-9BE29805FFF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8471" y="3864505"/>
            <a:ext cx="452437" cy="130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en-GB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FB1E92A3-5DFD-4010-BC5E-1AC90A7A4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08" y="2575455"/>
            <a:ext cx="11285714" cy="74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algn="l" defTabSz="973138">
              <a:buClr>
                <a:srgbClr val="FF8923"/>
              </a:buClr>
              <a:buFontTx/>
              <a:buChar char="•"/>
            </a:pPr>
            <a:r>
              <a:rPr lang="en-GB" sz="2800" dirty="0">
                <a:solidFill>
                  <a:srgbClr val="004E69"/>
                </a:solidFill>
              </a:rPr>
              <a:t>How do we know whether our single sample is close to the real population?</a:t>
            </a:r>
          </a:p>
        </p:txBody>
      </p:sp>
      <p:sp>
        <p:nvSpPr>
          <p:cNvPr id="18" name="Text Box 36">
            <a:extLst>
              <a:ext uri="{FF2B5EF4-FFF2-40B4-BE49-F238E27FC236}">
                <a16:creationId xmlns:a16="http://schemas.microsoft.com/office/drawing/2014/main" id="{3220133D-ED4F-4CFD-B713-D214D0BD5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7633" y="5728230"/>
            <a:ext cx="26701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GB" sz="1600"/>
              <a:t>Real population mean = 2.5</a:t>
            </a:r>
          </a:p>
        </p:txBody>
      </p:sp>
      <p:sp>
        <p:nvSpPr>
          <p:cNvPr id="19" name="Text Box 37">
            <a:extLst>
              <a:ext uri="{FF2B5EF4-FFF2-40B4-BE49-F238E27FC236}">
                <a16:creationId xmlns:a16="http://schemas.microsoft.com/office/drawing/2014/main" id="{BADF65E1-7120-4840-9F60-C4A7BE1F4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2646" y="3350155"/>
            <a:ext cx="2598737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GB" sz="1800">
                <a:solidFill>
                  <a:schemeClr val="tx2"/>
                </a:solidFill>
              </a:rPr>
              <a:t>Distribution of all possible sample means</a:t>
            </a:r>
          </a:p>
        </p:txBody>
      </p:sp>
    </p:spTree>
    <p:extLst>
      <p:ext uri="{BB962C8B-B14F-4D97-AF65-F5344CB8AC3E}">
        <p14:creationId xmlns:p14="http://schemas.microsoft.com/office/powerpoint/2010/main" val="1621763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  <p:bldP spid="16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 err="1">
                <a:solidFill>
                  <a:srgbClr val="C00000"/>
                </a:solidFill>
              </a:rPr>
              <a:t>Calculating</a:t>
            </a:r>
            <a:r>
              <a:rPr lang="tr-TR" sz="4000" dirty="0">
                <a:solidFill>
                  <a:srgbClr val="C00000"/>
                </a:solidFill>
              </a:rPr>
              <a:t> </a:t>
            </a:r>
            <a:r>
              <a:rPr lang="tr-TR" sz="4000" dirty="0" err="1">
                <a:solidFill>
                  <a:srgbClr val="C00000"/>
                </a:solidFill>
              </a:rPr>
              <a:t>confidence</a:t>
            </a:r>
            <a:r>
              <a:rPr lang="tr-TR" sz="4000" dirty="0">
                <a:solidFill>
                  <a:srgbClr val="C00000"/>
                </a:solidFill>
              </a:rPr>
              <a:t> </a:t>
            </a:r>
            <a:r>
              <a:rPr lang="tr-TR" sz="4000" dirty="0" err="1">
                <a:solidFill>
                  <a:srgbClr val="C00000"/>
                </a:solidFill>
              </a:rPr>
              <a:t>intervals</a:t>
            </a:r>
            <a:endParaRPr lang="en-US" sz="3733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6DF241-A14B-4567-87B7-CDF7A0ECA33C}"/>
              </a:ext>
            </a:extLst>
          </p:cNvPr>
          <p:cNvSpPr/>
          <p:nvPr/>
        </p:nvSpPr>
        <p:spPr>
          <a:xfrm>
            <a:off x="204331" y="2913593"/>
            <a:ext cx="117607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 interval limits are chosen so that there’s a specified probability of the</a:t>
            </a:r>
            <a:r>
              <a:rPr lang="tr-TR" sz="2000" dirty="0"/>
              <a:t> </a:t>
            </a:r>
            <a:r>
              <a:rPr lang="en-US" sz="2000" dirty="0"/>
              <a:t>population mean being between a and b. As an example, you may want to</a:t>
            </a:r>
            <a:r>
              <a:rPr lang="tr-TR" sz="2000" dirty="0"/>
              <a:t> </a:t>
            </a:r>
            <a:r>
              <a:rPr lang="en-US" sz="2000" dirty="0"/>
              <a:t>choose a and b so that there’s a 95% chance of the interval containing the</a:t>
            </a:r>
            <a:r>
              <a:rPr lang="tr-TR" sz="2000" dirty="0"/>
              <a:t> </a:t>
            </a:r>
            <a:r>
              <a:rPr lang="en-US" sz="2000" dirty="0"/>
              <a:t>population mean. In other words, you choose a and b so that</a:t>
            </a:r>
            <a:r>
              <a:rPr lang="tr-TR" sz="2000" dirty="0"/>
              <a:t>: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3D6BC-D72A-440B-9412-FCAD3A669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8" y="838403"/>
            <a:ext cx="9788343" cy="21993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6C7BC9-BDF3-4B5C-AAB4-0C4B31FD5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453" y="3929256"/>
            <a:ext cx="3868472" cy="11644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3B15D5-CCAB-4B4A-A44D-8FE91654CCDD}"/>
              </a:ext>
            </a:extLst>
          </p:cNvPr>
          <p:cNvSpPr/>
          <p:nvPr/>
        </p:nvSpPr>
        <p:spPr>
          <a:xfrm>
            <a:off x="204331" y="4970667"/>
            <a:ext cx="111238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represent this interval as (a, b). As the exact value of a and b depends</a:t>
            </a:r>
            <a:r>
              <a:rPr lang="tr-TR" sz="2400" dirty="0"/>
              <a:t> </a:t>
            </a:r>
            <a:r>
              <a:rPr lang="en-US" sz="2400" dirty="0"/>
              <a:t>on the degree of confidence you want to have that the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interval contains the</a:t>
            </a:r>
            <a:r>
              <a:rPr lang="tr-TR" sz="2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population mean</a:t>
            </a:r>
            <a:r>
              <a:rPr lang="en-US" sz="2400" dirty="0"/>
              <a:t>, (a, b) is called a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confidence interval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483057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 err="1">
                <a:solidFill>
                  <a:srgbClr val="C00000"/>
                </a:solidFill>
              </a:rPr>
              <a:t>Confidence</a:t>
            </a:r>
            <a:r>
              <a:rPr lang="tr-TR" sz="4000" dirty="0">
                <a:solidFill>
                  <a:srgbClr val="C00000"/>
                </a:solidFill>
              </a:rPr>
              <a:t> </a:t>
            </a:r>
            <a:r>
              <a:rPr lang="tr-TR" sz="4000" dirty="0" err="1">
                <a:solidFill>
                  <a:srgbClr val="C00000"/>
                </a:solidFill>
              </a:rPr>
              <a:t>Interval</a:t>
            </a:r>
            <a:r>
              <a:rPr lang="tr-TR" sz="4000" dirty="0">
                <a:solidFill>
                  <a:srgbClr val="C00000"/>
                </a:solidFill>
              </a:rPr>
              <a:t>.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D252-5B0D-4AF6-A5C5-CD3E9BA15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29" y="1033639"/>
            <a:ext cx="3539671" cy="3673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7C5E95-47F1-4D96-AF8E-FD5566BEB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096" y="1946628"/>
            <a:ext cx="8009769" cy="9884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FB19D2-4AB1-485E-8636-B0D2AC7B0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107" y="3154892"/>
            <a:ext cx="7867650" cy="15525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A96036-9B33-462D-ADA7-B92E3821B93B}"/>
              </a:ext>
            </a:extLst>
          </p:cNvPr>
          <p:cNvSpPr/>
          <p:nvPr/>
        </p:nvSpPr>
        <p:spPr>
          <a:xfrm>
            <a:off x="2720622" y="4831644"/>
            <a:ext cx="86079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Here </a:t>
            </a:r>
            <a:r>
              <a:rPr lang="tr-TR" sz="2000" dirty="0"/>
              <a:t>:</a:t>
            </a:r>
            <a:endParaRPr lang="en-US" sz="2000" dirty="0"/>
          </a:p>
          <a:p>
            <a:r>
              <a:rPr lang="en-US" sz="2000" dirty="0"/>
              <a:t>	</a:t>
            </a:r>
            <a:r>
              <a:rPr lang="tr-TR" sz="2000" dirty="0"/>
              <a:t> c</a:t>
            </a:r>
            <a:r>
              <a:rPr lang="en-US" sz="2000" dirty="0"/>
              <a:t> is called the </a:t>
            </a:r>
            <a:r>
              <a:rPr lang="en-US" sz="2000" dirty="0">
                <a:solidFill>
                  <a:srgbClr val="FF0000"/>
                </a:solidFill>
              </a:rPr>
              <a:t>confidence level</a:t>
            </a:r>
          </a:p>
          <a:p>
            <a:r>
              <a:rPr lang="el-GR" sz="2000" dirty="0"/>
              <a:t>α</a:t>
            </a:r>
            <a:r>
              <a:rPr lang="en-US" sz="2000" dirty="0"/>
              <a:t> = 1-</a:t>
            </a:r>
            <a:r>
              <a:rPr lang="tr-TR" sz="2000" dirty="0"/>
              <a:t>c  </a:t>
            </a:r>
            <a:r>
              <a:rPr lang="en-US" sz="2000" dirty="0"/>
              <a:t> is called the </a:t>
            </a:r>
            <a:r>
              <a:rPr lang="en-US" sz="2000" dirty="0">
                <a:solidFill>
                  <a:srgbClr val="FF0000"/>
                </a:solidFill>
              </a:rPr>
              <a:t>level of significance</a:t>
            </a:r>
          </a:p>
          <a:p>
            <a:r>
              <a:rPr lang="en-US" sz="2000" dirty="0"/>
              <a:t>The length of the confidence interval is called the </a:t>
            </a:r>
            <a:r>
              <a:rPr lang="en-US" sz="2000" dirty="0">
                <a:solidFill>
                  <a:srgbClr val="FF0000"/>
                </a:solidFill>
              </a:rPr>
              <a:t>precision of the estimation  </a:t>
            </a:r>
          </a:p>
        </p:txBody>
      </p:sp>
    </p:spTree>
    <p:extLst>
      <p:ext uri="{BB962C8B-B14F-4D97-AF65-F5344CB8AC3E}">
        <p14:creationId xmlns:p14="http://schemas.microsoft.com/office/powerpoint/2010/main" val="167934062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en-US" sz="4000" dirty="0">
                <a:solidFill>
                  <a:srgbClr val="C00000"/>
                </a:solidFill>
              </a:rPr>
              <a:t>What does 95% confidence in our mean?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6A62F6-DB99-4CED-B8CF-77A56310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692" y="671852"/>
            <a:ext cx="8194234" cy="57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8982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>
                <a:solidFill>
                  <a:srgbClr val="C00000"/>
                </a:solidFill>
              </a:rPr>
              <a:t>EXAMPLE</a:t>
            </a:r>
            <a:endParaRPr lang="en-US" sz="3733" dirty="0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44B5BF-AD21-4357-B881-DC4C22BE2D39}"/>
              </a:ext>
            </a:extLst>
          </p:cNvPr>
          <p:cNvSpPr/>
          <p:nvPr/>
        </p:nvSpPr>
        <p:spPr>
          <a:xfrm>
            <a:off x="304799" y="1039969"/>
            <a:ext cx="117743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>
                <a:latin typeface="Sabon-Roman"/>
              </a:rPr>
              <a:t>F</a:t>
            </a:r>
            <a:r>
              <a:rPr lang="en-US" sz="2800" dirty="0" err="1">
                <a:latin typeface="Sabon-Roman"/>
              </a:rPr>
              <a:t>ind</a:t>
            </a:r>
            <a:r>
              <a:rPr lang="en-US" sz="2800" dirty="0">
                <a:latin typeface="Sabon-Roman"/>
              </a:rPr>
              <a:t> a number </a:t>
            </a:r>
            <a:r>
              <a:rPr lang="en-US" sz="2800" i="1" dirty="0">
                <a:latin typeface="Sabon-Italic"/>
              </a:rPr>
              <a:t>z</a:t>
            </a:r>
            <a:r>
              <a:rPr lang="en-US" sz="1050" dirty="0">
                <a:latin typeface="Sabon-Roman"/>
              </a:rPr>
              <a:t>0.99 </a:t>
            </a:r>
            <a:r>
              <a:rPr lang="en-US" sz="2800" dirty="0">
                <a:latin typeface="Sabon-Roman"/>
              </a:rPr>
              <a:t>such that 99% of the area</a:t>
            </a:r>
            <a:r>
              <a:rPr lang="tr-TR" sz="2800" dirty="0">
                <a:latin typeface="Sabon-Roman"/>
              </a:rPr>
              <a:t> </a:t>
            </a:r>
            <a:r>
              <a:rPr lang="en-US" sz="2800" dirty="0">
                <a:latin typeface="Sabon-Roman"/>
              </a:rPr>
              <a:t>under the standard normal curve lies between </a:t>
            </a:r>
            <a:r>
              <a:rPr lang="en-US" sz="2800" i="1" dirty="0">
                <a:latin typeface="Sabon-Italic"/>
              </a:rPr>
              <a:t>z</a:t>
            </a:r>
            <a:r>
              <a:rPr lang="en-US" sz="1050" dirty="0">
                <a:latin typeface="Sabon-Roman"/>
              </a:rPr>
              <a:t>0.99 </a:t>
            </a:r>
            <a:r>
              <a:rPr lang="en-US" sz="2800" dirty="0">
                <a:latin typeface="Sabon-Roman"/>
              </a:rPr>
              <a:t>and </a:t>
            </a:r>
            <a:r>
              <a:rPr lang="en-US" sz="2800" i="1" dirty="0">
                <a:latin typeface="Sabon-Italic"/>
              </a:rPr>
              <a:t>z</a:t>
            </a:r>
            <a:r>
              <a:rPr lang="en-US" sz="1050" dirty="0">
                <a:latin typeface="Sabon-Roman"/>
              </a:rPr>
              <a:t>0.99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A1C2A-0FC2-4AEB-A4CD-0EE9B5F4B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297" y="2145770"/>
            <a:ext cx="5597525" cy="851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A602D0-46AB-4419-8EDE-5E11EDEB4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09" y="3552295"/>
            <a:ext cx="3152775" cy="2124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1F3971-8FCE-4DC7-ADC4-C334D8DD7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467" y="4170716"/>
            <a:ext cx="6189310" cy="785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C1611-D28E-46BC-99A8-B8C1D3A493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2232" y="2997567"/>
            <a:ext cx="5634567" cy="316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50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 err="1">
                <a:solidFill>
                  <a:srgbClr val="C00000"/>
                </a:solidFill>
              </a:rPr>
              <a:t>Confidence</a:t>
            </a:r>
            <a:r>
              <a:rPr lang="tr-TR" sz="4000" dirty="0">
                <a:solidFill>
                  <a:srgbClr val="C00000"/>
                </a:solidFill>
              </a:rPr>
              <a:t> </a:t>
            </a:r>
            <a:r>
              <a:rPr lang="tr-TR" sz="4000" dirty="0" err="1">
                <a:solidFill>
                  <a:srgbClr val="C00000"/>
                </a:solidFill>
              </a:rPr>
              <a:t>Interval</a:t>
            </a:r>
            <a:endParaRPr lang="en-US" sz="3733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F2BF93-6006-4A72-902F-0C1908C01272}"/>
              </a:ext>
            </a:extLst>
          </p:cNvPr>
          <p:cNvSpPr/>
          <p:nvPr/>
        </p:nvSpPr>
        <p:spPr>
          <a:xfrm>
            <a:off x="5858933" y="2607733"/>
            <a:ext cx="2822223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A3682-C166-44C6-9B16-63AE9D83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9" y="671853"/>
            <a:ext cx="10835470" cy="23336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90F9A3-1DA7-493F-AE80-C106F77B0178}"/>
              </a:ext>
            </a:extLst>
          </p:cNvPr>
          <p:cNvSpPr txBox="1">
            <a:spLocks/>
          </p:cNvSpPr>
          <p:nvPr/>
        </p:nvSpPr>
        <p:spPr>
          <a:xfrm>
            <a:off x="114019" y="3180292"/>
            <a:ext cx="8229600" cy="19900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"/>
                <a:ea typeface="+mn-ea"/>
                <a:cs typeface="Times"/>
              </a:rPr>
              <a:t>As sample mean is normally distributed with mean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charset="2"/>
                <a:ea typeface="+mn-ea"/>
                <a:cs typeface="Symbol" charset="2"/>
              </a:rPr>
              <a:t>m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"/>
                <a:ea typeface="+mn-ea"/>
                <a:cs typeface="Times"/>
              </a:rPr>
              <a:t> and variance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charset="2"/>
                <a:ea typeface="+mn-ea"/>
                <a:cs typeface="Symbol" charset="2"/>
              </a:rPr>
              <a:t>s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"/>
                <a:ea typeface="+mn-ea"/>
                <a:cs typeface="Times"/>
              </a:rPr>
              <a:t>2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"/>
                <a:ea typeface="+mn-ea"/>
                <a:cs typeface="Times"/>
              </a:rPr>
              <a:t>/n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"/>
                <a:ea typeface="+mn-ea"/>
                <a:cs typeface="Times"/>
              </a:rPr>
              <a:t>Is standard normal and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"/>
                <a:ea typeface="+mn-ea"/>
                <a:cs typeface="Times"/>
              </a:rPr>
              <a:t>P(-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"/>
                <a:ea typeface="+mn-ea"/>
                <a:cs typeface="Times"/>
              </a:rPr>
              <a:t>z</a:t>
            </a:r>
            <a:r>
              <a:rPr kumimoji="0" lang="en-US" sz="2800" b="0" i="1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charset="2"/>
                <a:ea typeface="+mn-ea"/>
                <a:cs typeface="Symbol" charset="2"/>
              </a:rPr>
              <a:t>a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charset="2"/>
                <a:ea typeface="+mn-ea"/>
                <a:cs typeface="Symbol" charset="2"/>
              </a:rPr>
              <a:t>/2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"/>
                <a:ea typeface="+mn-ea"/>
                <a:cs typeface="Times"/>
              </a:rPr>
              <a:t> ≤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charset="2"/>
                <a:ea typeface="+mn-ea"/>
                <a:cs typeface="Symbol" charset="2"/>
              </a:rPr>
              <a:t>Z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"/>
                <a:ea typeface="+mn-ea"/>
                <a:cs typeface="Times"/>
              </a:rPr>
              <a:t> ≤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"/>
                <a:ea typeface="+mn-ea"/>
                <a:cs typeface="Times"/>
              </a:rPr>
              <a:t>z</a:t>
            </a:r>
            <a:r>
              <a:rPr kumimoji="0" lang="en-US" sz="2800" b="0" i="1" u="none" strike="noStrike" kern="1200" cap="none" spc="0" normalizeH="0" baseline="-25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charset="2"/>
                <a:ea typeface="+mn-ea"/>
                <a:cs typeface="Symbol" charset="2"/>
              </a:rPr>
              <a:t>a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charset="2"/>
                <a:ea typeface="+mn-ea"/>
                <a:cs typeface="Symbol" charset="2"/>
              </a:rPr>
              <a:t>/2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"/>
                <a:ea typeface="+mn-ea"/>
                <a:cs typeface="Times"/>
              </a:rPr>
              <a:t>) = 1 –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charset="2"/>
                <a:ea typeface="+mn-ea"/>
                <a:cs typeface="Symbol" charset="2"/>
              </a:rPr>
              <a:t>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25964E-840B-4918-AF88-7CB19FD8A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428" y="4060662"/>
            <a:ext cx="6073146" cy="198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6898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00ABFF-C572-421B-8136-4F1814CE97CC}"/>
              </a:ext>
            </a:extLst>
          </p:cNvPr>
          <p:cNvSpPr/>
          <p:nvPr/>
        </p:nvSpPr>
        <p:spPr>
          <a:xfrm>
            <a:off x="633045" y="863713"/>
            <a:ext cx="114182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There are an infinite number of possible values for μ and</a:t>
            </a:r>
            <a:r>
              <a:rPr lang="tr-TR" dirty="0"/>
              <a:t> </a:t>
            </a:r>
            <a:r>
              <a:rPr lang="en-US" dirty="0"/>
              <a:t>σ2, and as the normal curve uses these as parameters to indicate the center</a:t>
            </a:r>
            <a:r>
              <a:rPr lang="tr-TR" dirty="0"/>
              <a:t> </a:t>
            </a:r>
            <a:r>
              <a:rPr lang="en-US" dirty="0"/>
              <a:t>and spread of the curve, there are also an infinite number of possible normal</a:t>
            </a:r>
            <a:r>
              <a:rPr lang="tr-TR" dirty="0"/>
              <a:t> </a:t>
            </a:r>
            <a:r>
              <a:rPr lang="en-US" dirty="0"/>
              <a:t>distribution curves.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27F09-5E2A-4A2A-8E42-70542FB23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90" y="1608026"/>
            <a:ext cx="6115050" cy="2771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C970B1-0685-40A1-BE59-B3184BEEFB57}"/>
              </a:ext>
            </a:extLst>
          </p:cNvPr>
          <p:cNvSpPr/>
          <p:nvPr/>
        </p:nvSpPr>
        <p:spPr>
          <a:xfrm>
            <a:off x="316524" y="4642093"/>
            <a:ext cx="105624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It would be a futile task to try to set up a table of areas under the normal</a:t>
            </a:r>
            <a:r>
              <a:rPr lang="tr-TR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curve for each different m and s combination. We need a way to standardize the</a:t>
            </a:r>
            <a:r>
              <a:rPr lang="tr-TR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distributions so that we can use one table of areas for all normal distributions.</a:t>
            </a:r>
            <a:r>
              <a:rPr lang="tr-TR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We achieve this standardization by considering how many standard deviations a</a:t>
            </a:r>
            <a:r>
              <a:rPr lang="tr-TR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measurement lies from the mean. In this way, we can compare a value in one</a:t>
            </a:r>
            <a:r>
              <a:rPr lang="tr-TR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normal distribution with a value in another, different normal distribution</a:t>
            </a:r>
            <a:r>
              <a:rPr lang="tr-TR" sz="2000" dirty="0">
                <a:solidFill>
                  <a:srgbClr val="C00000"/>
                </a:solidFill>
              </a:rPr>
              <a:t>.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491690B-B2DC-40A0-8A24-B0916B9049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0884" y="178822"/>
            <a:ext cx="11539460" cy="504754"/>
          </a:xfrm>
        </p:spPr>
        <p:txBody>
          <a:bodyPr/>
          <a:lstStyle/>
          <a:p>
            <a:r>
              <a:rPr lang="en-US" sz="4000" dirty="0">
                <a:solidFill>
                  <a:srgbClr val="C00000"/>
                </a:solidFill>
              </a:rPr>
              <a:t>The Bell-shaped curve: Normal distribution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27C2E1-B8C7-4461-8505-C42E6D491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4" y="1690181"/>
            <a:ext cx="5656008" cy="268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5128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 err="1">
                <a:solidFill>
                  <a:srgbClr val="C00000"/>
                </a:solidFill>
              </a:rPr>
              <a:t>Confidence</a:t>
            </a:r>
            <a:r>
              <a:rPr lang="tr-TR" sz="4000" dirty="0">
                <a:solidFill>
                  <a:srgbClr val="C00000"/>
                </a:solidFill>
              </a:rPr>
              <a:t> </a:t>
            </a:r>
            <a:r>
              <a:rPr lang="tr-TR" sz="4000" dirty="0" err="1">
                <a:solidFill>
                  <a:srgbClr val="C00000"/>
                </a:solidFill>
              </a:rPr>
              <a:t>Interval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6E2A14-0D8D-409A-8116-0B425F92B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89" y="955674"/>
            <a:ext cx="6842356" cy="517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0564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>
                <a:solidFill>
                  <a:srgbClr val="C00000"/>
                </a:solidFill>
              </a:rPr>
              <a:t>EXERCISE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A537A-B35E-4C27-AA8F-47DFA6EA1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51" y="926394"/>
            <a:ext cx="10486663" cy="1455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54F30-E3BF-419B-A91C-5AFFDF097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50" y="2636497"/>
            <a:ext cx="5123265" cy="3290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2D84BA-9091-4FE6-8AAF-BF98D5268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599" y="2805831"/>
            <a:ext cx="5836757" cy="341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385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 err="1">
                <a:solidFill>
                  <a:srgbClr val="C00000"/>
                </a:solidFill>
              </a:rPr>
              <a:t>Margin</a:t>
            </a:r>
            <a:r>
              <a:rPr lang="tr-TR" sz="4000" dirty="0">
                <a:solidFill>
                  <a:srgbClr val="C00000"/>
                </a:solidFill>
              </a:rPr>
              <a:t> of </a:t>
            </a:r>
            <a:r>
              <a:rPr lang="tr-TR" sz="4000" dirty="0" err="1">
                <a:solidFill>
                  <a:srgbClr val="C00000"/>
                </a:solidFill>
              </a:rPr>
              <a:t>Error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0B7F23-B0D4-408D-93E3-9A344E154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31" y="2362641"/>
            <a:ext cx="10502956" cy="22373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E5E816-AFE4-4F50-BC00-79875CE14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36" y="989932"/>
            <a:ext cx="5247110" cy="10546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1B6380-C66A-41F5-8D07-E0F78C7E2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32" y="4918036"/>
            <a:ext cx="2023269" cy="1053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1789E-81C2-4180-936A-F5A2AF320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812" y="5172231"/>
            <a:ext cx="6822152" cy="72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3365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833459" y="5745516"/>
            <a:ext cx="1077418" cy="251287"/>
          </a:xfrm>
        </p:spPr>
        <p:txBody>
          <a:bodyPr/>
          <a:lstStyle/>
          <a:p>
            <a:pPr defTabSz="829361"/>
            <a:fld id="{D34AE20F-330F-454C-9011-43B717E650F2}" type="slidenum">
              <a:rPr lang="en-GB" sz="1633" kern="0">
                <a:solidFill>
                  <a:srgbClr val="FFFFFF"/>
                </a:solidFill>
              </a:rPr>
              <a:pPr defTabSz="829361"/>
              <a:t>43</a:t>
            </a:fld>
            <a:endParaRPr lang="en-GB" sz="1633" kern="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8510" y="3361424"/>
            <a:ext cx="5762613" cy="615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829361"/>
            <a:r>
              <a:rPr lang="en-GB" sz="4000" b="1" dirty="0">
                <a:solidFill>
                  <a:schemeClr val="bg1"/>
                </a:solidFill>
              </a:rPr>
              <a:t>SAMPLE SIZE</a:t>
            </a:r>
            <a:endParaRPr lang="tr-T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8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en-US" sz="4000" dirty="0">
                <a:solidFill>
                  <a:srgbClr val="C00000"/>
                </a:solidFill>
              </a:rPr>
              <a:t>HOW TO FIND THE SAMPLE SIZE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8F33E6-B286-4687-A0CB-B68E3C1B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71" y="1081969"/>
            <a:ext cx="8408069" cy="498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584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>
                <a:solidFill>
                  <a:srgbClr val="C00000"/>
                </a:solidFill>
              </a:rPr>
              <a:t>EXAMPLE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21B304-3379-4420-AE26-10ADE22ED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2" y="901170"/>
            <a:ext cx="10381631" cy="2011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A641C4-B5E7-4E5E-9A9F-72C10C122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26" y="3249965"/>
            <a:ext cx="9365584" cy="254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137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en-US" sz="4000" dirty="0">
                <a:solidFill>
                  <a:srgbClr val="C00000"/>
                </a:solidFill>
              </a:rPr>
              <a:t>Confidence intervals based on a percentage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8C54E-5D36-4E79-ACE0-D6DB82AED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60" y="875064"/>
            <a:ext cx="9648151" cy="50628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9B5941-92C4-450F-AA35-F13BAC9CC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688" y="1747320"/>
            <a:ext cx="35052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2230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504754"/>
          </a:xfrm>
        </p:spPr>
        <p:txBody>
          <a:bodyPr/>
          <a:lstStyle/>
          <a:p>
            <a:r>
              <a:rPr lang="tr-TR" sz="4000" dirty="0">
                <a:solidFill>
                  <a:srgbClr val="C00000"/>
                </a:solidFill>
              </a:rPr>
              <a:t>EXAMPLE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F55448-53CE-48DF-B7FB-DFAB443F9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1853"/>
            <a:ext cx="10583428" cy="11978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0F3A74-71DB-446C-BB85-23225BBFB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423" y="1711854"/>
            <a:ext cx="79152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19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xfrm>
            <a:off x="204331" y="167099"/>
            <a:ext cx="11539460" cy="997196"/>
          </a:xfrm>
        </p:spPr>
        <p:txBody>
          <a:bodyPr/>
          <a:lstStyle/>
          <a:p>
            <a:r>
              <a:rPr lang="en-US" sz="4000" dirty="0">
                <a:solidFill>
                  <a:srgbClr val="C00000"/>
                </a:solidFill>
              </a:rPr>
              <a:t>HOW TO FIND THE SAMPLE SIZE n FOR ESTIMATING A</a:t>
            </a:r>
            <a:br>
              <a:rPr lang="en-US" sz="4000" dirty="0">
                <a:solidFill>
                  <a:srgbClr val="C00000"/>
                </a:solidFill>
              </a:rPr>
            </a:br>
            <a:r>
              <a:rPr lang="en-US" sz="4000" dirty="0">
                <a:solidFill>
                  <a:srgbClr val="C00000"/>
                </a:solidFill>
              </a:rPr>
              <a:t>PROPORTION p</a:t>
            </a:r>
            <a:endParaRPr lang="en-US" sz="3733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4126E-B230-448C-BF79-B12C4EC1A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30" y="1256241"/>
            <a:ext cx="7562425" cy="49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0267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8491690B-B2DC-40A0-8A24-B0916B9049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0884" y="178822"/>
            <a:ext cx="11539460" cy="504754"/>
          </a:xfrm>
        </p:spPr>
        <p:txBody>
          <a:bodyPr/>
          <a:lstStyle/>
          <a:p>
            <a:r>
              <a:rPr lang="en-US" sz="4000" dirty="0">
                <a:solidFill>
                  <a:srgbClr val="C00000"/>
                </a:solidFill>
              </a:rPr>
              <a:t>Standard Normal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3BB3B7-C9A9-423B-B796-8633A7949502}"/>
              </a:ext>
            </a:extLst>
          </p:cNvPr>
          <p:cNvSpPr/>
          <p:nvPr/>
        </p:nvSpPr>
        <p:spPr>
          <a:xfrm>
            <a:off x="180884" y="816822"/>
            <a:ext cx="1183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the original distribution of x values is normal, then the corresponding z values</a:t>
            </a:r>
            <a:r>
              <a:rPr lang="tr-TR" dirty="0"/>
              <a:t> </a:t>
            </a:r>
            <a:r>
              <a:rPr lang="en-US" dirty="0"/>
              <a:t>have a normal distribution as well. The z distribution has a mean of 0 and a standard</a:t>
            </a:r>
            <a:r>
              <a:rPr lang="tr-TR" dirty="0"/>
              <a:t> </a:t>
            </a:r>
            <a:r>
              <a:rPr lang="en-US" dirty="0"/>
              <a:t>deviation of 1. The normal curve with these properties has a special name.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153ACE-A41F-4474-B588-773A7ABF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43" y="2353234"/>
            <a:ext cx="7772400" cy="1019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0DFDC5-D2EF-4E7F-9A38-A489023E4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903" y="3249876"/>
            <a:ext cx="4140078" cy="28449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97CCB2-8068-43A9-8A29-E36E7C9B0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43" y="1483426"/>
            <a:ext cx="7496146" cy="7791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0A7EC6-FA12-40AB-998E-534D2AB19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463090"/>
            <a:ext cx="2743200" cy="6286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AFA6C1A-9F71-4CBE-B0AB-4B893D100A89}"/>
              </a:ext>
            </a:extLst>
          </p:cNvPr>
          <p:cNvSpPr/>
          <p:nvPr/>
        </p:nvSpPr>
        <p:spPr>
          <a:xfrm>
            <a:off x="6518031" y="3477660"/>
            <a:ext cx="47595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/>
              <a:t>T</a:t>
            </a:r>
            <a:r>
              <a:rPr lang="en-US" sz="2400" dirty="0"/>
              <a:t>here are extensive tables that</a:t>
            </a:r>
          </a:p>
          <a:p>
            <a:r>
              <a:rPr lang="en-US" sz="2400" dirty="0"/>
              <a:t>show the area under the</a:t>
            </a:r>
            <a:r>
              <a:rPr lang="tr-TR" sz="2400" dirty="0"/>
              <a:t> </a:t>
            </a:r>
            <a:r>
              <a:rPr lang="en-US" sz="2400" dirty="0"/>
              <a:t>standard normal curve for almost any interval along the</a:t>
            </a:r>
            <a:r>
              <a:rPr lang="tr-TR" sz="2400" dirty="0"/>
              <a:t> </a:t>
            </a:r>
            <a:r>
              <a:rPr lang="en-US" sz="2400" dirty="0"/>
              <a:t>z axis.</a:t>
            </a:r>
          </a:p>
        </p:txBody>
      </p:sp>
    </p:spTree>
    <p:extLst>
      <p:ext uri="{BB962C8B-B14F-4D97-AF65-F5344CB8AC3E}">
        <p14:creationId xmlns:p14="http://schemas.microsoft.com/office/powerpoint/2010/main" val="364751512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31">
            <a:extLst>
              <a:ext uri="{FF2B5EF4-FFF2-40B4-BE49-F238E27FC236}">
                <a16:creationId xmlns:a16="http://schemas.microsoft.com/office/drawing/2014/main" id="{5E77D316-7AAC-4B65-B6CD-B0BCEA74EC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2350" y="5834063"/>
            <a:ext cx="5110163" cy="1587"/>
          </a:xfrm>
          <a:prstGeom prst="line">
            <a:avLst/>
          </a:prstGeom>
          <a:noFill/>
          <a:ln w="9525">
            <a:solidFill>
              <a:srgbClr val="004E69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004E69"/>
              </a:solidFill>
              <a:effectLst/>
              <a:uLnTx/>
              <a:uFillTx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Line 33">
            <a:extLst>
              <a:ext uri="{FF2B5EF4-FFF2-40B4-BE49-F238E27FC236}">
                <a16:creationId xmlns:a16="http://schemas.microsoft.com/office/drawing/2014/main" id="{9AD7E83B-776A-4403-99F2-C28C80321C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1238" y="2708275"/>
            <a:ext cx="1587" cy="3136900"/>
          </a:xfrm>
          <a:prstGeom prst="line">
            <a:avLst/>
          </a:prstGeom>
          <a:noFill/>
          <a:ln w="9525">
            <a:solidFill>
              <a:srgbClr val="004E69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004E69"/>
              </a:solidFill>
              <a:effectLst/>
              <a:uLnTx/>
              <a:uFillTx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DAA3D43-62EB-4FC5-A24E-33068C97120E}"/>
              </a:ext>
            </a:extLst>
          </p:cNvPr>
          <p:cNvSpPr>
            <a:spLocks/>
          </p:cNvSpPr>
          <p:nvPr/>
        </p:nvSpPr>
        <p:spPr bwMode="gray">
          <a:xfrm>
            <a:off x="557213" y="319088"/>
            <a:ext cx="7056437" cy="771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731838" fontAlgn="base">
              <a:spcBef>
                <a:spcPct val="20000"/>
              </a:spcBef>
              <a:spcAft>
                <a:spcPct val="0"/>
              </a:spcAft>
            </a:pPr>
            <a:r>
              <a:rPr lang="en-GB" sz="2800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Example: The z-score for an IQ of 150</a:t>
            </a:r>
          </a:p>
        </p:txBody>
      </p:sp>
      <p:sp>
        <p:nvSpPr>
          <p:cNvPr id="43" name="Text Box 12">
            <a:extLst>
              <a:ext uri="{FF2B5EF4-FFF2-40B4-BE49-F238E27FC236}">
                <a16:creationId xmlns:a16="http://schemas.microsoft.com/office/drawing/2014/main" id="{EEB1D513-8EBC-48B0-9AA3-E16451649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507" y="3830638"/>
            <a:ext cx="1151575" cy="83317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600" u="sng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IQ Scores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Mean: 100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err="1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s.d</a:t>
            </a:r>
            <a:r>
              <a:rPr lang="en-GB" sz="16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: 20</a:t>
            </a:r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3D908CD1-44FA-469A-8AFD-1ADD08CEB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989013"/>
            <a:ext cx="8159750" cy="158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defTabSz="973138" fontAlgn="base">
              <a:spcBef>
                <a:spcPct val="0"/>
              </a:spcBef>
              <a:spcAft>
                <a:spcPct val="0"/>
              </a:spcAft>
              <a:buClr>
                <a:srgbClr val="FF8923"/>
              </a:buClr>
              <a:buFontTx/>
              <a:buChar char="•"/>
            </a:pPr>
            <a:r>
              <a:rPr lang="tr-TR" sz="20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Google</a:t>
            </a:r>
            <a:r>
              <a:rPr lang="en-GB" sz="20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 have an entry requirement of an IQ of 150. What percent of the </a:t>
            </a:r>
            <a:r>
              <a:rPr lang="tr-TR" sz="20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Turkey</a:t>
            </a:r>
            <a:r>
              <a:rPr lang="en-GB" sz="20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 population are likely to be allowed to join?</a:t>
            </a:r>
          </a:p>
          <a:p>
            <a:pPr marL="287338" indent="-287338" defTabSz="973138" fontAlgn="base">
              <a:spcBef>
                <a:spcPct val="0"/>
              </a:spcBef>
              <a:spcAft>
                <a:spcPct val="0"/>
              </a:spcAft>
              <a:buClr>
                <a:srgbClr val="FF8923"/>
              </a:buClr>
            </a:pPr>
            <a:endParaRPr lang="en-GB" i="1" dirty="0">
              <a:solidFill>
                <a:srgbClr val="004E69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marL="287338" indent="-287338" defTabSz="973138" fontAlgn="base">
              <a:spcBef>
                <a:spcPct val="0"/>
              </a:spcBef>
              <a:spcAft>
                <a:spcPct val="0"/>
              </a:spcAft>
              <a:buClr>
                <a:srgbClr val="FF8923"/>
              </a:buClr>
              <a:buFontTx/>
              <a:buChar char="•"/>
            </a:pPr>
            <a:r>
              <a:rPr lang="en-GB" sz="20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To do this, we need to work out how many standard deviations above the mean a score of 150 is. . . .(this is also called a z-score)</a:t>
            </a:r>
          </a:p>
        </p:txBody>
      </p:sp>
      <p:sp>
        <p:nvSpPr>
          <p:cNvPr id="45" name="Text Box 14">
            <a:extLst>
              <a:ext uri="{FF2B5EF4-FFF2-40B4-BE49-F238E27FC236}">
                <a16:creationId xmlns:a16="http://schemas.microsoft.com/office/drawing/2014/main" id="{89C4E869-4237-46C0-A43D-F2150390E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6763" y="5862638"/>
            <a:ext cx="4762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40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100</a:t>
            </a:r>
          </a:p>
        </p:txBody>
      </p:sp>
      <p:sp>
        <p:nvSpPr>
          <p:cNvPr id="46" name="Text Box 16">
            <a:extLst>
              <a:ext uri="{FF2B5EF4-FFF2-40B4-BE49-F238E27FC236}">
                <a16:creationId xmlns:a16="http://schemas.microsoft.com/office/drawing/2014/main" id="{9FE8F4BA-05CA-4D7F-BDBF-54A5C3AAA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575" y="3052763"/>
            <a:ext cx="73818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z  =  </a:t>
            </a:r>
          </a:p>
        </p:txBody>
      </p:sp>
      <p:sp>
        <p:nvSpPr>
          <p:cNvPr id="47" name="Text Box 18">
            <a:extLst>
              <a:ext uri="{FF2B5EF4-FFF2-40B4-BE49-F238E27FC236}">
                <a16:creationId xmlns:a16="http://schemas.microsoft.com/office/drawing/2014/main" id="{9816D084-9C35-42B5-BA4F-E31556647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2425" y="2860675"/>
            <a:ext cx="75565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00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x</a:t>
            </a:r>
            <a:r>
              <a:rPr lang="en-GB" sz="2000" i="1" baseline="-2500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i</a:t>
            </a:r>
            <a:r>
              <a:rPr lang="en-GB" sz="200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 – x</a:t>
            </a:r>
            <a:endParaRPr lang="en-GB" sz="2000" i="1" baseline="30000">
              <a:solidFill>
                <a:srgbClr val="004E69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Line 19">
            <a:extLst>
              <a:ext uri="{FF2B5EF4-FFF2-40B4-BE49-F238E27FC236}">
                <a16:creationId xmlns:a16="http://schemas.microsoft.com/office/drawing/2014/main" id="{1841D064-D63D-40AE-B8CD-E7154DB718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55825" y="2971800"/>
            <a:ext cx="109538" cy="0"/>
          </a:xfrm>
          <a:prstGeom prst="line">
            <a:avLst/>
          </a:prstGeom>
          <a:noFill/>
          <a:ln w="15875">
            <a:solidFill>
              <a:srgbClr val="004E6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004E69"/>
              </a:solidFill>
              <a:effectLst/>
              <a:uLnTx/>
              <a:uFillTx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Text Box 20">
            <a:extLst>
              <a:ext uri="{FF2B5EF4-FFF2-40B4-BE49-F238E27FC236}">
                <a16:creationId xmlns:a16="http://schemas.microsoft.com/office/drawing/2014/main" id="{BAFA2966-0B69-43A4-9D06-2FD965C5D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725" y="3289300"/>
            <a:ext cx="59213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00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s.d.</a:t>
            </a:r>
            <a:endParaRPr lang="en-GB" sz="2000" i="1" baseline="30000">
              <a:solidFill>
                <a:srgbClr val="004E69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" name="Text Box 21">
            <a:extLst>
              <a:ext uri="{FF2B5EF4-FFF2-40B4-BE49-F238E27FC236}">
                <a16:creationId xmlns:a16="http://schemas.microsoft.com/office/drawing/2014/main" id="{AF8ABA84-BCBA-4577-8EE8-07AC705AC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863" y="5834063"/>
            <a:ext cx="4762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40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150</a:t>
            </a:r>
          </a:p>
        </p:txBody>
      </p:sp>
      <p:sp>
        <p:nvSpPr>
          <p:cNvPr id="51" name="Line 23">
            <a:extLst>
              <a:ext uri="{FF2B5EF4-FFF2-40B4-BE49-F238E27FC236}">
                <a16:creationId xmlns:a16="http://schemas.microsoft.com/office/drawing/2014/main" id="{6AEB4DAA-F8CE-45A5-BD8E-1DA4188FE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0988" y="3286125"/>
            <a:ext cx="893762" cy="0"/>
          </a:xfrm>
          <a:prstGeom prst="line">
            <a:avLst/>
          </a:prstGeom>
          <a:noFill/>
          <a:ln w="22225">
            <a:solidFill>
              <a:srgbClr val="004E6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004E69"/>
              </a:solidFill>
              <a:effectLst/>
              <a:uLnTx/>
              <a:uFillTx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Text Box 24">
            <a:extLst>
              <a:ext uri="{FF2B5EF4-FFF2-40B4-BE49-F238E27FC236}">
                <a16:creationId xmlns:a16="http://schemas.microsoft.com/office/drawing/2014/main" id="{39AA58D6-DFDF-4CAD-BD58-05D4F60D7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338" y="4068763"/>
            <a:ext cx="738187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000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z  =  </a:t>
            </a:r>
          </a:p>
        </p:txBody>
      </p:sp>
      <p:sp>
        <p:nvSpPr>
          <p:cNvPr id="53" name="Text Box 25">
            <a:extLst>
              <a:ext uri="{FF2B5EF4-FFF2-40B4-BE49-F238E27FC236}">
                <a16:creationId xmlns:a16="http://schemas.microsoft.com/office/drawing/2014/main" id="{99C12230-9A08-457C-838E-A2A448137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9863" y="3817938"/>
            <a:ext cx="134143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000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150 </a:t>
            </a:r>
            <a:r>
              <a:rPr lang="en-GB" sz="2400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GB" sz="2000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 100</a:t>
            </a:r>
          </a:p>
        </p:txBody>
      </p:sp>
      <p:sp>
        <p:nvSpPr>
          <p:cNvPr id="54" name="Line 27">
            <a:extLst>
              <a:ext uri="{FF2B5EF4-FFF2-40B4-BE49-F238E27FC236}">
                <a16:creationId xmlns:a16="http://schemas.microsoft.com/office/drawing/2014/main" id="{362EE9FC-2C9C-4416-B20D-BC111EE8E2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0350" y="4232275"/>
            <a:ext cx="1227138" cy="0"/>
          </a:xfrm>
          <a:prstGeom prst="line">
            <a:avLst/>
          </a:prstGeom>
          <a:noFill/>
          <a:ln w="22225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004E69"/>
              </a:solidFill>
              <a:effectLst/>
              <a:uLnTx/>
              <a:uFillTx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Text Box 28">
            <a:extLst>
              <a:ext uri="{FF2B5EF4-FFF2-40B4-BE49-F238E27FC236}">
                <a16:creationId xmlns:a16="http://schemas.microsoft.com/office/drawing/2014/main" id="{CB0F3202-DCB7-445B-85F5-F5970E693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4363" y="4281488"/>
            <a:ext cx="46672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20</a:t>
            </a:r>
            <a:endParaRPr lang="en-GB" sz="2000" i="1" baseline="30000" dirty="0">
              <a:solidFill>
                <a:srgbClr val="FF33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Text Box 30">
            <a:extLst>
              <a:ext uri="{FF2B5EF4-FFF2-40B4-BE49-F238E27FC236}">
                <a16:creationId xmlns:a16="http://schemas.microsoft.com/office/drawing/2014/main" id="{39A59968-C02B-439B-9A63-EC3BEB81F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2850" y="4818063"/>
            <a:ext cx="2271713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= 2.5 std devs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   above mean  </a:t>
            </a:r>
          </a:p>
        </p:txBody>
      </p:sp>
      <p:sp>
        <p:nvSpPr>
          <p:cNvPr id="57" name="Rectangle 2">
            <a:extLst>
              <a:ext uri="{FF2B5EF4-FFF2-40B4-BE49-F238E27FC236}">
                <a16:creationId xmlns:a16="http://schemas.microsoft.com/office/drawing/2014/main" id="{111B44A6-F427-45BA-A7E3-FE9872501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3" y="2546350"/>
            <a:ext cx="3266898" cy="158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defTabSz="973138" fontAlgn="base">
              <a:spcBef>
                <a:spcPct val="0"/>
              </a:spcBef>
              <a:spcAft>
                <a:spcPct val="0"/>
              </a:spcAft>
              <a:buClr>
                <a:srgbClr val="FF8923"/>
              </a:buClr>
            </a:pPr>
            <a:endParaRPr lang="en-GB" sz="2000">
              <a:solidFill>
                <a:srgbClr val="004E69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Text Box 35">
            <a:extLst>
              <a:ext uri="{FF2B5EF4-FFF2-40B4-BE49-F238E27FC236}">
                <a16:creationId xmlns:a16="http://schemas.microsoft.com/office/drawing/2014/main" id="{1EAE8C52-2078-4D62-B594-49C537C65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5837238"/>
            <a:ext cx="377825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40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50</a:t>
            </a:r>
          </a:p>
        </p:txBody>
      </p:sp>
      <p:grpSp>
        <p:nvGrpSpPr>
          <p:cNvPr id="59" name="Group 46">
            <a:extLst>
              <a:ext uri="{FF2B5EF4-FFF2-40B4-BE49-F238E27FC236}">
                <a16:creationId xmlns:a16="http://schemas.microsoft.com/office/drawing/2014/main" id="{8D6FE108-1F16-4314-ABB6-85244C07D1C9}"/>
              </a:ext>
            </a:extLst>
          </p:cNvPr>
          <p:cNvGrpSpPr>
            <a:grpSpLocks/>
          </p:cNvGrpSpPr>
          <p:nvPr/>
        </p:nvGrpSpPr>
        <p:grpSpPr bwMode="auto">
          <a:xfrm>
            <a:off x="3662363" y="1763713"/>
            <a:ext cx="4859337" cy="4765675"/>
            <a:chOff x="968" y="587"/>
            <a:chExt cx="3824" cy="3715"/>
          </a:xfrm>
        </p:grpSpPr>
        <p:sp>
          <p:nvSpPr>
            <p:cNvPr id="60" name="Arc 22">
              <a:extLst>
                <a:ext uri="{FF2B5EF4-FFF2-40B4-BE49-F238E27FC236}">
                  <a16:creationId xmlns:a16="http://schemas.microsoft.com/office/drawing/2014/main" id="{D72FBBDE-E54C-42EF-AD71-8F4959679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Arc 23">
              <a:extLst>
                <a:ext uri="{FF2B5EF4-FFF2-40B4-BE49-F238E27FC236}">
                  <a16:creationId xmlns:a16="http://schemas.microsoft.com/office/drawing/2014/main" id="{59EE3FFB-1042-4425-B00E-C5B5B7D94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Arc 26">
              <a:extLst>
                <a:ext uri="{FF2B5EF4-FFF2-40B4-BE49-F238E27FC236}">
                  <a16:creationId xmlns:a16="http://schemas.microsoft.com/office/drawing/2014/main" id="{D626BC01-88E9-451A-BB5F-F1CC65CFA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Arc 27">
              <a:extLst>
                <a:ext uri="{FF2B5EF4-FFF2-40B4-BE49-F238E27FC236}">
                  <a16:creationId xmlns:a16="http://schemas.microsoft.com/office/drawing/2014/main" id="{EE5506D8-46B0-4448-AB46-9B04D6CFC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Arc 29">
              <a:extLst>
                <a:ext uri="{FF2B5EF4-FFF2-40B4-BE49-F238E27FC236}">
                  <a16:creationId xmlns:a16="http://schemas.microsoft.com/office/drawing/2014/main" id="{214F55D4-5A40-4E84-9B01-8BDA880F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Arc 30">
              <a:extLst>
                <a:ext uri="{FF2B5EF4-FFF2-40B4-BE49-F238E27FC236}">
                  <a16:creationId xmlns:a16="http://schemas.microsoft.com/office/drawing/2014/main" id="{630EE8AB-4DB6-400D-9470-2BA30B12F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27D4C89A-0F43-4E02-A5AF-5F983E9B4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325" y="449263"/>
            <a:ext cx="29051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125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 animBg="1"/>
      <p:bldP spid="49" grpId="0"/>
      <p:bldP spid="51" grpId="0" animBg="1"/>
      <p:bldP spid="52" grpId="0"/>
      <p:bldP spid="53" grpId="0"/>
      <p:bldP spid="54" grpId="0" animBg="1"/>
      <p:bldP spid="5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46">
            <a:extLst>
              <a:ext uri="{FF2B5EF4-FFF2-40B4-BE49-F238E27FC236}">
                <a16:creationId xmlns:a16="http://schemas.microsoft.com/office/drawing/2014/main" id="{8C648681-F257-4137-A16A-D5A8A33D764C}"/>
              </a:ext>
            </a:extLst>
          </p:cNvPr>
          <p:cNvGrpSpPr>
            <a:grpSpLocks/>
          </p:cNvGrpSpPr>
          <p:nvPr/>
        </p:nvGrpSpPr>
        <p:grpSpPr bwMode="auto">
          <a:xfrm>
            <a:off x="3662363" y="1763713"/>
            <a:ext cx="4859337" cy="4765675"/>
            <a:chOff x="968" y="587"/>
            <a:chExt cx="3824" cy="3715"/>
          </a:xfrm>
        </p:grpSpPr>
        <p:sp>
          <p:nvSpPr>
            <p:cNvPr id="41" name="Arc 22">
              <a:extLst>
                <a:ext uri="{FF2B5EF4-FFF2-40B4-BE49-F238E27FC236}">
                  <a16:creationId xmlns:a16="http://schemas.microsoft.com/office/drawing/2014/main" id="{3E20882B-AA30-40E5-826D-C7BB2461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" y="1398"/>
              <a:ext cx="1002" cy="2904"/>
            </a:xfrm>
            <a:custGeom>
              <a:avLst/>
              <a:gdLst>
                <a:gd name="T0" fmla="*/ 0 w 18202"/>
                <a:gd name="T1" fmla="*/ 0 h 20524"/>
                <a:gd name="T2" fmla="*/ 0 w 18202"/>
                <a:gd name="T3" fmla="*/ 0 h 20524"/>
                <a:gd name="T4" fmla="*/ 0 w 18202"/>
                <a:gd name="T5" fmla="*/ 0 h 20524"/>
                <a:gd name="T6" fmla="*/ 0 60000 65536"/>
                <a:gd name="T7" fmla="*/ 0 60000 65536"/>
                <a:gd name="T8" fmla="*/ 0 60000 65536"/>
                <a:gd name="T9" fmla="*/ 0 w 18202"/>
                <a:gd name="T10" fmla="*/ 0 h 20524"/>
                <a:gd name="T11" fmla="*/ 18202 w 18202"/>
                <a:gd name="T12" fmla="*/ 20524 h 205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2" h="20524" fill="none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</a:path>
                <a:path w="18202" h="20524" stroke="0" extrusionOk="0">
                  <a:moveTo>
                    <a:pt x="-1" y="8894"/>
                  </a:moveTo>
                  <a:cubicBezTo>
                    <a:pt x="2682" y="4695"/>
                    <a:pt x="6735" y="1552"/>
                    <a:pt x="11470" y="-1"/>
                  </a:cubicBezTo>
                  <a:lnTo>
                    <a:pt x="18202" y="20524"/>
                  </a:lnTo>
                  <a:close/>
                </a:path>
              </a:pathLst>
            </a:custGeom>
            <a:noFill/>
            <a:ln w="12700" cap="rnd">
              <a:solidFill>
                <a:srgbClr val="004E69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2" name="Arc 23">
              <a:extLst>
                <a:ext uri="{FF2B5EF4-FFF2-40B4-BE49-F238E27FC236}">
                  <a16:creationId xmlns:a16="http://schemas.microsoft.com/office/drawing/2014/main" id="{57CCA6F9-AE05-47EE-9768-F5EDB0729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2" y="1393"/>
              <a:ext cx="1002" cy="2909"/>
            </a:xfrm>
            <a:custGeom>
              <a:avLst/>
              <a:gdLst>
                <a:gd name="T0" fmla="*/ 0 w 18182"/>
                <a:gd name="T1" fmla="*/ 0 h 20555"/>
                <a:gd name="T2" fmla="*/ 0 w 18182"/>
                <a:gd name="T3" fmla="*/ 0 h 20555"/>
                <a:gd name="T4" fmla="*/ 0 w 18182"/>
                <a:gd name="T5" fmla="*/ 0 h 20555"/>
                <a:gd name="T6" fmla="*/ 0 60000 65536"/>
                <a:gd name="T7" fmla="*/ 0 60000 65536"/>
                <a:gd name="T8" fmla="*/ 0 60000 65536"/>
                <a:gd name="T9" fmla="*/ 0 w 18182"/>
                <a:gd name="T10" fmla="*/ 0 h 20555"/>
                <a:gd name="T11" fmla="*/ 18182 w 18182"/>
                <a:gd name="T12" fmla="*/ 20555 h 205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82" h="20555" fill="none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</a:path>
                <a:path w="18182" h="20555" stroke="0" extrusionOk="0">
                  <a:moveTo>
                    <a:pt x="6637" y="-1"/>
                  </a:moveTo>
                  <a:cubicBezTo>
                    <a:pt x="11399" y="1537"/>
                    <a:pt x="15480" y="4681"/>
                    <a:pt x="18182" y="8894"/>
                  </a:cubicBezTo>
                  <a:lnTo>
                    <a:pt x="0" y="20555"/>
                  </a:lnTo>
                  <a:close/>
                </a:path>
              </a:pathLst>
            </a:custGeom>
            <a:noFill/>
            <a:ln w="12700" cap="rnd">
              <a:solidFill>
                <a:srgbClr val="004E69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3" name="Arc 26">
              <a:extLst>
                <a:ext uri="{FF2B5EF4-FFF2-40B4-BE49-F238E27FC236}">
                  <a16:creationId xmlns:a16="http://schemas.microsoft.com/office/drawing/2014/main" id="{B1645D23-9E86-4E9A-AD6D-455E6DB8B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587"/>
              <a:ext cx="1086" cy="3102"/>
            </a:xfrm>
            <a:custGeom>
              <a:avLst/>
              <a:gdLst>
                <a:gd name="T0" fmla="*/ 0 w 16304"/>
                <a:gd name="T1" fmla="*/ 0 h 21600"/>
                <a:gd name="T2" fmla="*/ 0 w 16304"/>
                <a:gd name="T3" fmla="*/ 0 h 21600"/>
                <a:gd name="T4" fmla="*/ 0 w 16304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04"/>
                <a:gd name="T10" fmla="*/ 0 h 21600"/>
                <a:gd name="T11" fmla="*/ 16304 w 1630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04" h="21600" fill="none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</a:path>
                <a:path w="16304" h="21600" stroke="0" extrusionOk="0">
                  <a:moveTo>
                    <a:pt x="16304" y="14168"/>
                  </a:moveTo>
                  <a:cubicBezTo>
                    <a:pt x="12201" y="18889"/>
                    <a:pt x="6254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004E69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4" name="Arc 27">
              <a:extLst>
                <a:ext uri="{FF2B5EF4-FFF2-40B4-BE49-F238E27FC236}">
                  <a16:creationId xmlns:a16="http://schemas.microsoft.com/office/drawing/2014/main" id="{0728817F-51AB-4829-9FB6-50BB642E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" y="1307"/>
              <a:ext cx="226" cy="960"/>
            </a:xfrm>
            <a:custGeom>
              <a:avLst/>
              <a:gdLst>
                <a:gd name="T0" fmla="*/ 0 w 9854"/>
                <a:gd name="T1" fmla="*/ 0 h 21600"/>
                <a:gd name="T2" fmla="*/ 0 w 9854"/>
                <a:gd name="T3" fmla="*/ 0 h 21600"/>
                <a:gd name="T4" fmla="*/ 0 w 9854"/>
                <a:gd name="T5" fmla="*/ 0 h 21600"/>
                <a:gd name="T6" fmla="*/ 0 60000 65536"/>
                <a:gd name="T7" fmla="*/ 0 60000 65536"/>
                <a:gd name="T8" fmla="*/ 0 60000 65536"/>
                <a:gd name="T9" fmla="*/ 0 w 9854"/>
                <a:gd name="T10" fmla="*/ 0 h 21600"/>
                <a:gd name="T11" fmla="*/ 9854 w 985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54" h="21600" fill="none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</a:path>
                <a:path w="9854" h="21600" stroke="0" extrusionOk="0">
                  <a:moveTo>
                    <a:pt x="-1" y="2378"/>
                  </a:moveTo>
                  <a:cubicBezTo>
                    <a:pt x="3014" y="833"/>
                    <a:pt x="6350" y="18"/>
                    <a:pt x="9738" y="0"/>
                  </a:cubicBezTo>
                  <a:lnTo>
                    <a:pt x="9854" y="21600"/>
                  </a:lnTo>
                  <a:close/>
                </a:path>
              </a:pathLst>
            </a:custGeom>
            <a:noFill/>
            <a:ln w="12700" cap="rnd">
              <a:solidFill>
                <a:srgbClr val="004E69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5" name="Arc 29">
              <a:extLst>
                <a:ext uri="{FF2B5EF4-FFF2-40B4-BE49-F238E27FC236}">
                  <a16:creationId xmlns:a16="http://schemas.microsoft.com/office/drawing/2014/main" id="{27036E9A-A4E8-49D8-8472-493C224E1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" y="587"/>
              <a:ext cx="1088" cy="3102"/>
            </a:xfrm>
            <a:custGeom>
              <a:avLst/>
              <a:gdLst>
                <a:gd name="T0" fmla="*/ 0 w 16321"/>
                <a:gd name="T1" fmla="*/ 0 h 21600"/>
                <a:gd name="T2" fmla="*/ 0 w 16321"/>
                <a:gd name="T3" fmla="*/ 0 h 21600"/>
                <a:gd name="T4" fmla="*/ 0 w 16321"/>
                <a:gd name="T5" fmla="*/ 0 h 21600"/>
                <a:gd name="T6" fmla="*/ 0 60000 65536"/>
                <a:gd name="T7" fmla="*/ 0 60000 65536"/>
                <a:gd name="T8" fmla="*/ 0 60000 65536"/>
                <a:gd name="T9" fmla="*/ 0 w 16321"/>
                <a:gd name="T10" fmla="*/ 0 h 21600"/>
                <a:gd name="T11" fmla="*/ 16321 w 1632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21" h="21600" fill="none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</a:path>
                <a:path w="16321" h="21600" stroke="0" extrusionOk="0">
                  <a:moveTo>
                    <a:pt x="16321" y="21600"/>
                  </a:moveTo>
                  <a:cubicBezTo>
                    <a:pt x="10057" y="21600"/>
                    <a:pt x="4102" y="18881"/>
                    <a:pt x="0" y="14148"/>
                  </a:cubicBezTo>
                  <a:lnTo>
                    <a:pt x="16321" y="0"/>
                  </a:lnTo>
                  <a:close/>
                </a:path>
              </a:pathLst>
            </a:custGeom>
            <a:noFill/>
            <a:ln w="12700" cap="rnd">
              <a:solidFill>
                <a:srgbClr val="004E69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6" name="Arc 30">
              <a:extLst>
                <a:ext uri="{FF2B5EF4-FFF2-40B4-BE49-F238E27FC236}">
                  <a16:creationId xmlns:a16="http://schemas.microsoft.com/office/drawing/2014/main" id="{F27358ED-34A0-4925-A69C-57A7ADEAE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1307"/>
              <a:ext cx="223" cy="960"/>
            </a:xfrm>
            <a:custGeom>
              <a:avLst/>
              <a:gdLst>
                <a:gd name="T0" fmla="*/ 0 w 9785"/>
                <a:gd name="T1" fmla="*/ 0 h 21600"/>
                <a:gd name="T2" fmla="*/ 0 w 9785"/>
                <a:gd name="T3" fmla="*/ 0 h 21600"/>
                <a:gd name="T4" fmla="*/ 0 w 9785"/>
                <a:gd name="T5" fmla="*/ 0 h 21600"/>
                <a:gd name="T6" fmla="*/ 0 60000 65536"/>
                <a:gd name="T7" fmla="*/ 0 60000 65536"/>
                <a:gd name="T8" fmla="*/ 0 60000 65536"/>
                <a:gd name="T9" fmla="*/ 0 w 9785"/>
                <a:gd name="T10" fmla="*/ 0 h 21600"/>
                <a:gd name="T11" fmla="*/ 9785 w 978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5" h="21600" fill="none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</a:path>
                <a:path w="9785" h="21600" stroke="0" extrusionOk="0">
                  <a:moveTo>
                    <a:pt x="0" y="0"/>
                  </a:moveTo>
                  <a:cubicBezTo>
                    <a:pt x="38" y="0"/>
                    <a:pt x="77" y="-1"/>
                    <a:pt x="116" y="0"/>
                  </a:cubicBezTo>
                  <a:cubicBezTo>
                    <a:pt x="3472" y="0"/>
                    <a:pt x="6783" y="782"/>
                    <a:pt x="9785" y="2284"/>
                  </a:cubicBezTo>
                  <a:lnTo>
                    <a:pt x="116" y="21600"/>
                  </a:lnTo>
                  <a:close/>
                </a:path>
              </a:pathLst>
            </a:custGeom>
            <a:noFill/>
            <a:ln w="12700" cap="rnd">
              <a:solidFill>
                <a:srgbClr val="004E69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47" name="Line 31">
            <a:extLst>
              <a:ext uri="{FF2B5EF4-FFF2-40B4-BE49-F238E27FC236}">
                <a16:creationId xmlns:a16="http://schemas.microsoft.com/office/drawing/2014/main" id="{1CBBBF39-3BCB-4E78-B7C5-C906E55C1D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2350" y="5834063"/>
            <a:ext cx="5110163" cy="1587"/>
          </a:xfrm>
          <a:prstGeom prst="line">
            <a:avLst/>
          </a:prstGeom>
          <a:noFill/>
          <a:ln w="9525">
            <a:solidFill>
              <a:srgbClr val="004E69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004E69"/>
              </a:solidFill>
              <a:effectLst/>
              <a:uLnTx/>
              <a:uFillTx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Line 33">
            <a:extLst>
              <a:ext uri="{FF2B5EF4-FFF2-40B4-BE49-F238E27FC236}">
                <a16:creationId xmlns:a16="http://schemas.microsoft.com/office/drawing/2014/main" id="{E4159B5E-917C-486C-8C3A-08419A7A4BF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1238" y="2708275"/>
            <a:ext cx="1587" cy="3136900"/>
          </a:xfrm>
          <a:prstGeom prst="line">
            <a:avLst/>
          </a:prstGeom>
          <a:noFill/>
          <a:ln w="9525">
            <a:solidFill>
              <a:srgbClr val="004E69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004E69"/>
              </a:solidFill>
              <a:effectLst/>
              <a:uLnTx/>
              <a:uFillTx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97E65870-0AE5-4FC7-9274-8DC0911EC899}"/>
              </a:ext>
            </a:extLst>
          </p:cNvPr>
          <p:cNvSpPr>
            <a:spLocks/>
          </p:cNvSpPr>
          <p:nvPr/>
        </p:nvSpPr>
        <p:spPr bwMode="gray">
          <a:xfrm>
            <a:off x="557213" y="319088"/>
            <a:ext cx="7056437" cy="771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731838" fontAlgn="base">
              <a:spcBef>
                <a:spcPct val="20000"/>
              </a:spcBef>
              <a:spcAft>
                <a:spcPct val="0"/>
              </a:spcAft>
            </a:pPr>
            <a:r>
              <a:rPr lang="en-GB" sz="2800">
                <a:solidFill>
                  <a:srgbClr val="FF33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Example: The z-score for an IQ of 150</a:t>
            </a:r>
          </a:p>
        </p:txBody>
      </p:sp>
      <p:sp>
        <p:nvSpPr>
          <p:cNvPr id="50" name="Text Box 12">
            <a:extLst>
              <a:ext uri="{FF2B5EF4-FFF2-40B4-BE49-F238E27FC236}">
                <a16:creationId xmlns:a16="http://schemas.microsoft.com/office/drawing/2014/main" id="{18C0C17B-4F58-4A98-9066-04EF4FEEF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0" y="3830638"/>
            <a:ext cx="1017588" cy="730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400" u="sng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IQ Scores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Mean: 100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 err="1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s.d</a:t>
            </a:r>
            <a:r>
              <a:rPr lang="en-GB" sz="14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: 20</a:t>
            </a:r>
          </a:p>
        </p:txBody>
      </p:sp>
      <p:sp>
        <p:nvSpPr>
          <p:cNvPr id="51" name="Rectangle 2">
            <a:extLst>
              <a:ext uri="{FF2B5EF4-FFF2-40B4-BE49-F238E27FC236}">
                <a16:creationId xmlns:a16="http://schemas.microsoft.com/office/drawing/2014/main" id="{5B9F71A2-A564-4A5C-ADD4-2BA8FDBBA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977900"/>
            <a:ext cx="8159750" cy="157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defTabSz="973138" fontAlgn="base">
              <a:spcBef>
                <a:spcPct val="0"/>
              </a:spcBef>
              <a:spcAft>
                <a:spcPct val="0"/>
              </a:spcAft>
              <a:buClr>
                <a:srgbClr val="FF8923"/>
              </a:buClr>
              <a:buFontTx/>
              <a:buChar char="•"/>
            </a:pPr>
            <a:r>
              <a:rPr lang="en-GB" sz="200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The percent of values above or below a certain value of standard deviations from the mean is </a:t>
            </a:r>
            <a:r>
              <a:rPr lang="en-GB" sz="2000" b="1" u="sng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always the same</a:t>
            </a:r>
          </a:p>
          <a:p>
            <a:pPr marL="287338" indent="-287338" defTabSz="973138" fontAlgn="base">
              <a:spcBef>
                <a:spcPct val="0"/>
              </a:spcBef>
              <a:spcAft>
                <a:spcPct val="0"/>
              </a:spcAft>
              <a:buClr>
                <a:srgbClr val="FF8923"/>
              </a:buClr>
              <a:buFontTx/>
              <a:buChar char="•"/>
            </a:pPr>
            <a:endParaRPr lang="en-GB" sz="2000" b="1" u="sng">
              <a:solidFill>
                <a:srgbClr val="004E69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marL="287338" indent="-287338" defTabSz="973138" fontAlgn="base">
              <a:spcBef>
                <a:spcPct val="0"/>
              </a:spcBef>
              <a:spcAft>
                <a:spcPct val="0"/>
              </a:spcAft>
              <a:buClr>
                <a:srgbClr val="FF8923"/>
              </a:buClr>
              <a:buFontTx/>
              <a:buChar char="•"/>
            </a:pPr>
            <a:r>
              <a:rPr lang="en-GB" sz="200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So, what does this mean? A computer tells us the answer </a:t>
            </a:r>
            <a:r>
              <a:rPr lang="en-GB" sz="2000" i="1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(or a book with a z-table in it, if you’re an old-school statistician)</a:t>
            </a:r>
          </a:p>
        </p:txBody>
      </p:sp>
      <p:sp>
        <p:nvSpPr>
          <p:cNvPr id="52" name="Text Box 14">
            <a:extLst>
              <a:ext uri="{FF2B5EF4-FFF2-40B4-BE49-F238E27FC236}">
                <a16:creationId xmlns:a16="http://schemas.microsoft.com/office/drawing/2014/main" id="{D5F464D6-4E70-452C-BCDA-ADD70293C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4316" y="5862638"/>
            <a:ext cx="281144" cy="3099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tr-TR" sz="14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0</a:t>
            </a:r>
            <a:endParaRPr lang="en-GB" sz="1400" dirty="0">
              <a:solidFill>
                <a:srgbClr val="004E69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2">
            <a:extLst>
              <a:ext uri="{FF2B5EF4-FFF2-40B4-BE49-F238E27FC236}">
                <a16:creationId xmlns:a16="http://schemas.microsoft.com/office/drawing/2014/main" id="{B845142B-DCD2-4CF3-9F3A-A8D9295B7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5" y="2927350"/>
            <a:ext cx="4656138" cy="158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defTabSz="973138" fontAlgn="base">
              <a:spcBef>
                <a:spcPct val="0"/>
              </a:spcBef>
              <a:spcAft>
                <a:spcPct val="0"/>
              </a:spcAft>
              <a:buClr>
                <a:srgbClr val="FF8923"/>
              </a:buClr>
              <a:buFontTx/>
              <a:buChar char="•"/>
            </a:pPr>
            <a:endParaRPr lang="en-GB" sz="2000">
              <a:solidFill>
                <a:srgbClr val="004E69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Text Box 20">
            <a:extLst>
              <a:ext uri="{FF2B5EF4-FFF2-40B4-BE49-F238E27FC236}">
                <a16:creationId xmlns:a16="http://schemas.microsoft.com/office/drawing/2014/main" id="{47DC46CE-C888-453D-9343-E4BA72EF3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6201" y="5834063"/>
            <a:ext cx="723574" cy="3099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tr-TR" sz="14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+2.5sd</a:t>
            </a:r>
            <a:endParaRPr lang="en-GB" sz="1400" dirty="0">
              <a:solidFill>
                <a:srgbClr val="004E69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Text Box 21">
            <a:extLst>
              <a:ext uri="{FF2B5EF4-FFF2-40B4-BE49-F238E27FC236}">
                <a16:creationId xmlns:a16="http://schemas.microsoft.com/office/drawing/2014/main" id="{9A32E047-1B75-4477-8B1B-CCB4D087B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5305" y="5837238"/>
            <a:ext cx="678690" cy="3099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tr-TR" sz="14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-2.5sd</a:t>
            </a:r>
            <a:endParaRPr lang="en-GB" sz="1400" dirty="0">
              <a:solidFill>
                <a:srgbClr val="004E69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Rectangle 2">
            <a:extLst>
              <a:ext uri="{FF2B5EF4-FFF2-40B4-BE49-F238E27FC236}">
                <a16:creationId xmlns:a16="http://schemas.microsoft.com/office/drawing/2014/main" id="{E577630F-18D3-484A-A23C-3F7AD3DA2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3048000"/>
            <a:ext cx="4394200" cy="96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defTabSz="973138" fontAlgn="base">
              <a:spcBef>
                <a:spcPct val="0"/>
              </a:spcBef>
              <a:spcAft>
                <a:spcPct val="0"/>
              </a:spcAft>
              <a:buClr>
                <a:srgbClr val="FF8923"/>
              </a:buClr>
              <a:buFontTx/>
              <a:buChar char="•"/>
            </a:pPr>
            <a:r>
              <a:rPr lang="en-GB" sz="20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Only </a:t>
            </a:r>
            <a:r>
              <a:rPr lang="en-GB" sz="2000" b="1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0.6%</a:t>
            </a:r>
            <a:r>
              <a:rPr lang="en-GB" sz="20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 of the population would have an IQ at least 2.5 standard </a:t>
            </a:r>
            <a:r>
              <a:rPr lang="en-GB" sz="2000" dirty="0" err="1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devs</a:t>
            </a:r>
            <a:r>
              <a:rPr lang="en-GB" sz="20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 above average</a:t>
            </a:r>
          </a:p>
        </p:txBody>
      </p:sp>
      <p:grpSp>
        <p:nvGrpSpPr>
          <p:cNvPr id="57" name="Group 34">
            <a:extLst>
              <a:ext uri="{FF2B5EF4-FFF2-40B4-BE49-F238E27FC236}">
                <a16:creationId xmlns:a16="http://schemas.microsoft.com/office/drawing/2014/main" id="{4E2B6286-33C9-4DA4-8A7A-87B6FB17A29B}"/>
              </a:ext>
            </a:extLst>
          </p:cNvPr>
          <p:cNvGrpSpPr>
            <a:grpSpLocks/>
          </p:cNvGrpSpPr>
          <p:nvPr/>
        </p:nvGrpSpPr>
        <p:grpSpPr bwMode="auto">
          <a:xfrm>
            <a:off x="8027988" y="5592763"/>
            <a:ext cx="830262" cy="238125"/>
            <a:chOff x="5057" y="3523"/>
            <a:chExt cx="523" cy="150"/>
          </a:xfrm>
        </p:grpSpPr>
        <p:sp>
          <p:nvSpPr>
            <p:cNvPr id="58" name="AutoShape 33">
              <a:extLst>
                <a:ext uri="{FF2B5EF4-FFF2-40B4-BE49-F238E27FC236}">
                  <a16:creationId xmlns:a16="http://schemas.microsoft.com/office/drawing/2014/main" id="{EF58FD91-015E-41D9-B041-AB2A41337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" y="3568"/>
              <a:ext cx="486" cy="105"/>
            </a:xfrm>
            <a:prstGeom prst="rtTriangle">
              <a:avLst/>
            </a:prstGeom>
            <a:solidFill>
              <a:srgbClr val="FF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9" name="AutoShape 32">
              <a:extLst>
                <a:ext uri="{FF2B5EF4-FFF2-40B4-BE49-F238E27FC236}">
                  <a16:creationId xmlns:a16="http://schemas.microsoft.com/office/drawing/2014/main" id="{A75CE7B5-DCAC-405D-8E2F-66B125A59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3523"/>
              <a:ext cx="336" cy="150"/>
            </a:xfrm>
            <a:prstGeom prst="rtTriangle">
              <a:avLst/>
            </a:prstGeom>
            <a:solidFill>
              <a:srgbClr val="FF33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4E69"/>
                </a:solidFill>
                <a:effectLst/>
                <a:uLnTx/>
                <a:uFillTx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60" name="Text Box 35">
            <a:extLst>
              <a:ext uri="{FF2B5EF4-FFF2-40B4-BE49-F238E27FC236}">
                <a16:creationId xmlns:a16="http://schemas.microsoft.com/office/drawing/2014/main" id="{4DE4D0B9-B8C5-435D-B0AB-F823419A6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3525" y="4894263"/>
            <a:ext cx="1044575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40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0.6% of scores</a:t>
            </a:r>
          </a:p>
        </p:txBody>
      </p:sp>
      <p:sp>
        <p:nvSpPr>
          <p:cNvPr id="61" name="Line 36">
            <a:extLst>
              <a:ext uri="{FF2B5EF4-FFF2-40B4-BE49-F238E27FC236}">
                <a16:creationId xmlns:a16="http://schemas.microsoft.com/office/drawing/2014/main" id="{5ABE46E2-C287-41BD-8DBE-56287CA6F0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62950" y="5454650"/>
            <a:ext cx="23813" cy="225425"/>
          </a:xfrm>
          <a:prstGeom prst="line">
            <a:avLst/>
          </a:prstGeom>
          <a:noFill/>
          <a:ln w="9525">
            <a:solidFill>
              <a:srgbClr val="004E69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004E69"/>
              </a:solidFill>
              <a:effectLst/>
              <a:uLnTx/>
              <a:uFillTx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5B609708-BF96-449E-9F7B-FC03688FF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267200"/>
            <a:ext cx="3729038" cy="96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7338" indent="-287338" defTabSz="973138" fontAlgn="base">
              <a:spcBef>
                <a:spcPct val="0"/>
              </a:spcBef>
              <a:spcAft>
                <a:spcPct val="0"/>
              </a:spcAft>
              <a:buClr>
                <a:srgbClr val="FF8923"/>
              </a:buClr>
              <a:buFontTx/>
              <a:buChar char="•"/>
            </a:pPr>
            <a:r>
              <a:rPr lang="en-GB" sz="20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Similarly, only </a:t>
            </a:r>
            <a:r>
              <a:rPr lang="en-GB" sz="2000" b="1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0.6%</a:t>
            </a:r>
            <a:r>
              <a:rPr lang="en-GB" sz="2000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 would have an IQ below 50 </a:t>
            </a:r>
          </a:p>
          <a:p>
            <a:pPr marL="287338" indent="-287338" defTabSz="973138" fontAlgn="base">
              <a:spcBef>
                <a:spcPct val="0"/>
              </a:spcBef>
              <a:spcAft>
                <a:spcPct val="0"/>
              </a:spcAft>
              <a:buClr>
                <a:srgbClr val="FF8923"/>
              </a:buClr>
            </a:pPr>
            <a:r>
              <a:rPr lang="en-GB" sz="1600" i="1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	(2.5 standard </a:t>
            </a:r>
            <a:r>
              <a:rPr lang="en-GB" sz="1600" i="1" dirty="0" err="1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devs</a:t>
            </a:r>
            <a:r>
              <a:rPr lang="en-GB" sz="1600" i="1" dirty="0">
                <a:solidFill>
                  <a:srgbClr val="004E69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 below average)</a:t>
            </a:r>
          </a:p>
        </p:txBody>
      </p:sp>
      <p:grpSp>
        <p:nvGrpSpPr>
          <p:cNvPr id="63" name="Group 35">
            <a:extLst>
              <a:ext uri="{FF2B5EF4-FFF2-40B4-BE49-F238E27FC236}">
                <a16:creationId xmlns:a16="http://schemas.microsoft.com/office/drawing/2014/main" id="{BCC87D8B-EB20-403E-8F8E-1DC99852B4FB}"/>
              </a:ext>
            </a:extLst>
          </p:cNvPr>
          <p:cNvGrpSpPr>
            <a:grpSpLocks/>
          </p:cNvGrpSpPr>
          <p:nvPr/>
        </p:nvGrpSpPr>
        <p:grpSpPr bwMode="auto">
          <a:xfrm>
            <a:off x="2662238" y="5159375"/>
            <a:ext cx="5356225" cy="1327150"/>
            <a:chOff x="2662238" y="5159375"/>
            <a:chExt cx="5356225" cy="1327150"/>
          </a:xfrm>
        </p:grpSpPr>
        <p:grpSp>
          <p:nvGrpSpPr>
            <p:cNvPr id="64" name="Group 38">
              <a:extLst>
                <a:ext uri="{FF2B5EF4-FFF2-40B4-BE49-F238E27FC236}">
                  <a16:creationId xmlns:a16="http://schemas.microsoft.com/office/drawing/2014/main" id="{02C25719-FCBD-4B6F-8086-C8D51852330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422650" y="5572125"/>
              <a:ext cx="773113" cy="261938"/>
              <a:chOff x="5057" y="3523"/>
              <a:chExt cx="523" cy="150"/>
            </a:xfrm>
          </p:grpSpPr>
          <p:sp>
            <p:nvSpPr>
              <p:cNvPr id="73" name="AutoShape 39">
                <a:extLst>
                  <a:ext uri="{FF2B5EF4-FFF2-40B4-BE49-F238E27FC236}">
                    <a16:creationId xmlns:a16="http://schemas.microsoft.com/office/drawing/2014/main" id="{0837362C-0E17-4F56-97E0-7FF2DB108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4" y="3568"/>
                <a:ext cx="486" cy="105"/>
              </a:xfrm>
              <a:prstGeom prst="rtTriangle">
                <a:avLst/>
              </a:prstGeom>
              <a:solidFill>
                <a:srgbClr val="FF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004E69"/>
                  </a:solidFill>
                  <a:effectLst/>
                  <a:uLnTx/>
                  <a:uFillTx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74" name="AutoShape 40">
                <a:extLst>
                  <a:ext uri="{FF2B5EF4-FFF2-40B4-BE49-F238E27FC236}">
                    <a16:creationId xmlns:a16="http://schemas.microsoft.com/office/drawing/2014/main" id="{52FDB086-BE05-4325-AF80-5A8A67557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7" y="3523"/>
                <a:ext cx="336" cy="150"/>
              </a:xfrm>
              <a:prstGeom prst="rtTriangle">
                <a:avLst/>
              </a:prstGeom>
              <a:solidFill>
                <a:srgbClr val="FF33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004E69"/>
                  </a:solidFill>
                  <a:effectLst/>
                  <a:uLnTx/>
                  <a:uFillTx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65" name="Group 34">
              <a:extLst>
                <a:ext uri="{FF2B5EF4-FFF2-40B4-BE49-F238E27FC236}">
                  <a16:creationId xmlns:a16="http://schemas.microsoft.com/office/drawing/2014/main" id="{D186F14D-CF99-44F4-9287-D6C931969D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2238" y="5159375"/>
              <a:ext cx="5356225" cy="1327150"/>
              <a:chOff x="2662238" y="5159375"/>
              <a:chExt cx="5356225" cy="1327150"/>
            </a:xfrm>
          </p:grpSpPr>
          <p:sp>
            <p:nvSpPr>
              <p:cNvPr id="66" name="Text Box 41">
                <a:extLst>
                  <a:ext uri="{FF2B5EF4-FFF2-40B4-BE49-F238E27FC236}">
                    <a16:creationId xmlns:a16="http://schemas.microsoft.com/office/drawing/2014/main" id="{EB9F0F84-5442-4197-9937-9205F64F5E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62238" y="5159375"/>
                <a:ext cx="1044575" cy="51752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4E69"/>
                    </a:solidFill>
                    <a:effectLst/>
                    <a:uLnTx/>
                    <a:uFillTx/>
                    <a:latin typeface="Arial" charset="0"/>
                    <a:ea typeface="Arial Unicode MS" pitchFamily="34" charset="-128"/>
                    <a:cs typeface="Arial Unicode MS" pitchFamily="34" charset="-128"/>
                  </a:rPr>
                  <a:t>0.6% of scores</a:t>
                </a:r>
              </a:p>
            </p:txBody>
          </p:sp>
          <p:sp>
            <p:nvSpPr>
              <p:cNvPr id="67" name="Line 42">
                <a:extLst>
                  <a:ext uri="{FF2B5EF4-FFF2-40B4-BE49-F238E27FC236}">
                    <a16:creationId xmlns:a16="http://schemas.microsoft.com/office/drawing/2014/main" id="{74D4AE4E-6468-4621-A2DE-88C948F577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4563" y="5456238"/>
                <a:ext cx="84137" cy="236537"/>
              </a:xfrm>
              <a:prstGeom prst="line">
                <a:avLst/>
              </a:prstGeom>
              <a:noFill/>
              <a:ln w="9525">
                <a:solidFill>
                  <a:srgbClr val="004E69"/>
                </a:solidFill>
                <a:round/>
                <a:headEnd/>
                <a:tailEnd type="triangle" w="med" len="med"/>
              </a:ln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004E69"/>
                  </a:solidFill>
                  <a:effectLst/>
                  <a:uLnTx/>
                  <a:uFillTx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68" name="Text Box 43">
                <a:extLst>
                  <a:ext uri="{FF2B5EF4-FFF2-40B4-BE49-F238E27FC236}">
                    <a16:creationId xmlns:a16="http://schemas.microsoft.com/office/drawing/2014/main" id="{E0C3020C-411A-446B-8E9D-3C049D946E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2400" y="6181725"/>
                <a:ext cx="1841500" cy="30480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4E69"/>
                    </a:solidFill>
                    <a:effectLst/>
                    <a:uLnTx/>
                    <a:uFillTx/>
                    <a:latin typeface="Arial" charset="0"/>
                    <a:ea typeface="Arial Unicode MS" pitchFamily="34" charset="-128"/>
                    <a:cs typeface="Arial Unicode MS" pitchFamily="34" charset="-128"/>
                  </a:rPr>
                  <a:t>98.8% of scores</a:t>
                </a:r>
              </a:p>
            </p:txBody>
          </p:sp>
          <p:sp>
            <p:nvSpPr>
              <p:cNvPr id="69" name="Line 44">
                <a:extLst>
                  <a:ext uri="{FF2B5EF4-FFF2-40B4-BE49-F238E27FC236}">
                    <a16:creationId xmlns:a16="http://schemas.microsoft.com/office/drawing/2014/main" id="{C0A70B92-DA10-4796-B887-8FE6084B9D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2113" y="6218238"/>
                <a:ext cx="0" cy="249237"/>
              </a:xfrm>
              <a:prstGeom prst="line">
                <a:avLst/>
              </a:prstGeom>
              <a:noFill/>
              <a:ln w="9525">
                <a:solidFill>
                  <a:srgbClr val="004E69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004E69"/>
                  </a:solidFill>
                  <a:effectLst/>
                  <a:uLnTx/>
                  <a:uFillTx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70" name="Line 45">
                <a:extLst>
                  <a:ext uri="{FF2B5EF4-FFF2-40B4-BE49-F238E27FC236}">
                    <a16:creationId xmlns:a16="http://schemas.microsoft.com/office/drawing/2014/main" id="{C6A2763C-7B15-4504-ACEF-858C845098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18463" y="6227763"/>
                <a:ext cx="0" cy="249237"/>
              </a:xfrm>
              <a:prstGeom prst="line">
                <a:avLst/>
              </a:prstGeom>
              <a:noFill/>
              <a:ln w="9525">
                <a:solidFill>
                  <a:srgbClr val="004E69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004E69"/>
                  </a:solidFill>
                  <a:effectLst/>
                  <a:uLnTx/>
                  <a:uFillTx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71" name="Line 46">
                <a:extLst>
                  <a:ext uri="{FF2B5EF4-FFF2-40B4-BE49-F238E27FC236}">
                    <a16:creationId xmlns:a16="http://schemas.microsoft.com/office/drawing/2014/main" id="{43CD0154-94AB-4401-8A6D-2A84C6FFC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16400" y="6353175"/>
                <a:ext cx="1235075" cy="0"/>
              </a:xfrm>
              <a:prstGeom prst="line">
                <a:avLst/>
              </a:prstGeom>
              <a:noFill/>
              <a:ln w="9525">
                <a:solidFill>
                  <a:srgbClr val="004E69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004E69"/>
                  </a:solidFill>
                  <a:effectLst/>
                  <a:uLnTx/>
                  <a:uFillTx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72" name="Line 47">
                <a:extLst>
                  <a:ext uri="{FF2B5EF4-FFF2-40B4-BE49-F238E27FC236}">
                    <a16:creationId xmlns:a16="http://schemas.microsoft.com/office/drawing/2014/main" id="{BCD7A093-17A4-47EE-A79F-B26B520497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40538" y="6343650"/>
                <a:ext cx="1165225" cy="0"/>
              </a:xfrm>
              <a:prstGeom prst="line">
                <a:avLst/>
              </a:prstGeom>
              <a:noFill/>
              <a:ln w="9525">
                <a:solidFill>
                  <a:srgbClr val="004E69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004E69"/>
                  </a:solidFill>
                  <a:effectLst/>
                  <a:uLnTx/>
                  <a:uFillTx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88913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0" grpId="0"/>
      <p:bldP spid="61" grpId="0" animBg="1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9F882F-DB3F-4E74-A8EE-7F6E5F34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76" y="100983"/>
            <a:ext cx="8073439" cy="598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4833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FA3093-EC69-4708-8959-D049BFE11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47" y="477349"/>
            <a:ext cx="9486254" cy="570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59994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DMINI~1\CONFIG~1\Temp\articulate\presenter\imgtemp\ScIJnfHB_files\slide0001_image001.png"/>
</p:tagLst>
</file>

<file path=ppt/theme/theme1.xml><?xml version="1.0" encoding="utf-8"?>
<a:theme xmlns:a="http://schemas.openxmlformats.org/drawingml/2006/main" name="Ipsos InnoQuest template_10-02-14">
  <a:themeElements>
    <a:clrScheme name="Ipsos">
      <a:dk1>
        <a:srgbClr val="1F497D"/>
      </a:dk1>
      <a:lt1>
        <a:srgbClr val="FFFFFF"/>
      </a:lt1>
      <a:dk2>
        <a:srgbClr val="58595B"/>
      </a:dk2>
      <a:lt2>
        <a:srgbClr val="BCBEC0"/>
      </a:lt2>
      <a:accent1>
        <a:srgbClr val="008E94"/>
      </a:accent1>
      <a:accent2>
        <a:srgbClr val="FBB040"/>
      </a:accent2>
      <a:accent3>
        <a:srgbClr val="ED6737"/>
      </a:accent3>
      <a:accent4>
        <a:srgbClr val="A8CCDD"/>
      </a:accent4>
      <a:accent5>
        <a:srgbClr val="A1C46B"/>
      </a:accent5>
      <a:accent6>
        <a:srgbClr val="281051"/>
      </a:accent6>
      <a:hlink>
        <a:srgbClr val="008E94"/>
      </a:hlink>
      <a:folHlink>
        <a:srgbClr val="1F497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lIns="0" tIns="0" rIns="0" bIns="0" rtlCol="0" anchor="ctr"/>
      <a:lstStyle>
        <a:defPPr algn="ctr"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tx1"/>
          </a:solidFill>
          <a:tailEnd type="oval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200"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Ipsos Marketing 2015">
  <a:themeElements>
    <a:clrScheme name="Ipsos Marketing 2015 4:3">
      <a:dk1>
        <a:srgbClr val="222223"/>
      </a:dk1>
      <a:lt1>
        <a:sysClr val="window" lastClr="FFFFFF"/>
      </a:lt1>
      <a:dk2>
        <a:srgbClr val="1B365D"/>
      </a:dk2>
      <a:lt2>
        <a:srgbClr val="888B8D"/>
      </a:lt2>
      <a:accent1>
        <a:srgbClr val="E87722"/>
      </a:accent1>
      <a:accent2>
        <a:srgbClr val="F1BE48"/>
      </a:accent2>
      <a:accent3>
        <a:srgbClr val="B7BF12"/>
      </a:accent3>
      <a:accent4>
        <a:srgbClr val="C8C9C7"/>
      </a:accent4>
      <a:accent5>
        <a:srgbClr val="71B2C9"/>
      </a:accent5>
      <a:accent6>
        <a:srgbClr val="007681"/>
      </a:accent6>
      <a:hlink>
        <a:srgbClr val="485CC7"/>
      </a:hlink>
      <a:folHlink>
        <a:srgbClr val="00B2A9"/>
      </a:folHlink>
    </a:clrScheme>
    <a:fontScheme name="Ipsos MO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75000"/>
          </a:schemeClr>
        </a:solidFill>
        <a:ln>
          <a:noFill/>
        </a:ln>
      </a:spPr>
      <a:bodyPr lIns="0" rIns="0" rtlCol="0" anchor="ctr"/>
      <a:lstStyle>
        <a:defPPr marL="0" algn="ctr">
          <a:defRPr sz="1400" b="1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12700">
          <a:solidFill>
            <a:schemeClr val="bg2"/>
          </a:solidFill>
          <a:round/>
          <a:headEnd/>
          <a:tailEnd/>
        </a:ln>
        <a:effectLst/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  <a:txDef>
      <a:spPr/>
      <a:bodyPr vert="horz" wrap="square" lIns="0" tIns="0" rIns="0" bIns="0" rtlCol="0">
        <a:spAutoFit/>
      </a:bodyPr>
      <a:lstStyle>
        <a:defPPr marL="4763">
          <a:defRPr sz="11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ynovate_Report_Template v2.0 (Feb 12 2008)">
  <a:themeElements>
    <a:clrScheme name="2_Synovate_Report_Template v2.0 (Feb 12 2008) 1">
      <a:dk1>
        <a:srgbClr val="004E69"/>
      </a:dk1>
      <a:lt1>
        <a:srgbClr val="FFFFFF"/>
      </a:lt1>
      <a:dk2>
        <a:srgbClr val="FF3300"/>
      </a:dk2>
      <a:lt2>
        <a:srgbClr val="808080"/>
      </a:lt2>
      <a:accent1>
        <a:srgbClr val="FF3300"/>
      </a:accent1>
      <a:accent2>
        <a:srgbClr val="FF713F"/>
      </a:accent2>
      <a:accent3>
        <a:srgbClr val="FFFFFF"/>
      </a:accent3>
      <a:accent4>
        <a:srgbClr val="004159"/>
      </a:accent4>
      <a:accent5>
        <a:srgbClr val="FFADAA"/>
      </a:accent5>
      <a:accent6>
        <a:srgbClr val="E76638"/>
      </a:accent6>
      <a:hlink>
        <a:srgbClr val="FF9900"/>
      </a:hlink>
      <a:folHlink>
        <a:srgbClr val="FFCCBF"/>
      </a:folHlink>
    </a:clrScheme>
    <a:fontScheme name="2_Synovate_Report_Template v2.0 (Feb 12 2008)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Synovate_Report_Template v2.0 (Feb 12 2008) 1">
        <a:dk1>
          <a:srgbClr val="004E69"/>
        </a:dk1>
        <a:lt1>
          <a:srgbClr val="FFFFFF"/>
        </a:lt1>
        <a:dk2>
          <a:srgbClr val="FF3300"/>
        </a:dk2>
        <a:lt2>
          <a:srgbClr val="808080"/>
        </a:lt2>
        <a:accent1>
          <a:srgbClr val="FF3300"/>
        </a:accent1>
        <a:accent2>
          <a:srgbClr val="FF713F"/>
        </a:accent2>
        <a:accent3>
          <a:srgbClr val="FFFFFF"/>
        </a:accent3>
        <a:accent4>
          <a:srgbClr val="004159"/>
        </a:accent4>
        <a:accent5>
          <a:srgbClr val="FFADAA"/>
        </a:accent5>
        <a:accent6>
          <a:srgbClr val="E76638"/>
        </a:accent6>
        <a:hlink>
          <a:srgbClr val="FF9900"/>
        </a:hlink>
        <a:folHlink>
          <a:srgbClr val="FFCC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Synovate_Prop_Template_2008 v2.0 (Feb 12 2008)">
  <a:themeElements>
    <a:clrScheme name="9_Synovate_Prop_Template_2008 v2.0 (Feb 12 2008) 1">
      <a:dk1>
        <a:srgbClr val="004E69"/>
      </a:dk1>
      <a:lt1>
        <a:srgbClr val="FFFFFF"/>
      </a:lt1>
      <a:dk2>
        <a:srgbClr val="FF3300"/>
      </a:dk2>
      <a:lt2>
        <a:srgbClr val="808080"/>
      </a:lt2>
      <a:accent1>
        <a:srgbClr val="FF3300"/>
      </a:accent1>
      <a:accent2>
        <a:srgbClr val="FF713F"/>
      </a:accent2>
      <a:accent3>
        <a:srgbClr val="FFFFFF"/>
      </a:accent3>
      <a:accent4>
        <a:srgbClr val="004159"/>
      </a:accent4>
      <a:accent5>
        <a:srgbClr val="FFADAA"/>
      </a:accent5>
      <a:accent6>
        <a:srgbClr val="E76638"/>
      </a:accent6>
      <a:hlink>
        <a:srgbClr val="FF9900"/>
      </a:hlink>
      <a:folHlink>
        <a:srgbClr val="FFCCBF"/>
      </a:folHlink>
    </a:clrScheme>
    <a:fontScheme name="9_Synovate_Prop_Template_2008 v2.0 (Feb 12 2008)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Synovate_Prop_Template_2008 v2.0 (Feb 12 2008) 1">
        <a:dk1>
          <a:srgbClr val="004E69"/>
        </a:dk1>
        <a:lt1>
          <a:srgbClr val="FFFFFF"/>
        </a:lt1>
        <a:dk2>
          <a:srgbClr val="FF3300"/>
        </a:dk2>
        <a:lt2>
          <a:srgbClr val="808080"/>
        </a:lt2>
        <a:accent1>
          <a:srgbClr val="FF3300"/>
        </a:accent1>
        <a:accent2>
          <a:srgbClr val="FF713F"/>
        </a:accent2>
        <a:accent3>
          <a:srgbClr val="FFFFFF"/>
        </a:accent3>
        <a:accent4>
          <a:srgbClr val="004159"/>
        </a:accent4>
        <a:accent5>
          <a:srgbClr val="FFADAA"/>
        </a:accent5>
        <a:accent6>
          <a:srgbClr val="E76638"/>
        </a:accent6>
        <a:hlink>
          <a:srgbClr val="FF9900"/>
        </a:hlink>
        <a:folHlink>
          <a:srgbClr val="FFCC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Synovate_Prop_Template_2008 v2.0 (Feb 12 2008)">
  <a:themeElements>
    <a:clrScheme name="3_Synovate_Prop_Template_2008 v2.0 (Feb 12 2008) 1">
      <a:dk1>
        <a:srgbClr val="004E69"/>
      </a:dk1>
      <a:lt1>
        <a:srgbClr val="FFFFFF"/>
      </a:lt1>
      <a:dk2>
        <a:srgbClr val="FF3300"/>
      </a:dk2>
      <a:lt2>
        <a:srgbClr val="808080"/>
      </a:lt2>
      <a:accent1>
        <a:srgbClr val="FF3300"/>
      </a:accent1>
      <a:accent2>
        <a:srgbClr val="FF713F"/>
      </a:accent2>
      <a:accent3>
        <a:srgbClr val="FFFFFF"/>
      </a:accent3>
      <a:accent4>
        <a:srgbClr val="004159"/>
      </a:accent4>
      <a:accent5>
        <a:srgbClr val="FFADAA"/>
      </a:accent5>
      <a:accent6>
        <a:srgbClr val="E76638"/>
      </a:accent6>
      <a:hlink>
        <a:srgbClr val="FF9900"/>
      </a:hlink>
      <a:folHlink>
        <a:srgbClr val="FFCCBF"/>
      </a:folHlink>
    </a:clrScheme>
    <a:fontScheme name="3_Synovate_Prop_Template_2008 v2.0 (Feb 12 2008)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Synovate_Prop_Template_2008 v2.0 (Feb 12 2008) 1">
        <a:dk1>
          <a:srgbClr val="004E69"/>
        </a:dk1>
        <a:lt1>
          <a:srgbClr val="FFFFFF"/>
        </a:lt1>
        <a:dk2>
          <a:srgbClr val="FF3300"/>
        </a:dk2>
        <a:lt2>
          <a:srgbClr val="808080"/>
        </a:lt2>
        <a:accent1>
          <a:srgbClr val="FF3300"/>
        </a:accent1>
        <a:accent2>
          <a:srgbClr val="FF713F"/>
        </a:accent2>
        <a:accent3>
          <a:srgbClr val="FFFFFF"/>
        </a:accent3>
        <a:accent4>
          <a:srgbClr val="004159"/>
        </a:accent4>
        <a:accent5>
          <a:srgbClr val="FFADAA"/>
        </a:accent5>
        <a:accent6>
          <a:srgbClr val="E76638"/>
        </a:accent6>
        <a:hlink>
          <a:srgbClr val="FF9900"/>
        </a:hlink>
        <a:folHlink>
          <a:srgbClr val="FFCC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Synovate_Prop_Template_2008 v2.0 (Feb 12 2008)">
  <a:themeElements>
    <a:clrScheme name="3_Synovate_Prop_Template_2008 v2.0 (Feb 12 2008) 1">
      <a:dk1>
        <a:srgbClr val="004E69"/>
      </a:dk1>
      <a:lt1>
        <a:srgbClr val="FFFFFF"/>
      </a:lt1>
      <a:dk2>
        <a:srgbClr val="FF3300"/>
      </a:dk2>
      <a:lt2>
        <a:srgbClr val="808080"/>
      </a:lt2>
      <a:accent1>
        <a:srgbClr val="FF3300"/>
      </a:accent1>
      <a:accent2>
        <a:srgbClr val="FF713F"/>
      </a:accent2>
      <a:accent3>
        <a:srgbClr val="FFFFFF"/>
      </a:accent3>
      <a:accent4>
        <a:srgbClr val="004159"/>
      </a:accent4>
      <a:accent5>
        <a:srgbClr val="FFADAA"/>
      </a:accent5>
      <a:accent6>
        <a:srgbClr val="E76638"/>
      </a:accent6>
      <a:hlink>
        <a:srgbClr val="FF9900"/>
      </a:hlink>
      <a:folHlink>
        <a:srgbClr val="FFCCBF"/>
      </a:folHlink>
    </a:clrScheme>
    <a:fontScheme name="3_Synovate_Prop_Template_2008 v2.0 (Feb 12 2008)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Synovate_Prop_Template_2008 v2.0 (Feb 12 2008) 1">
        <a:dk1>
          <a:srgbClr val="004E69"/>
        </a:dk1>
        <a:lt1>
          <a:srgbClr val="FFFFFF"/>
        </a:lt1>
        <a:dk2>
          <a:srgbClr val="FF3300"/>
        </a:dk2>
        <a:lt2>
          <a:srgbClr val="808080"/>
        </a:lt2>
        <a:accent1>
          <a:srgbClr val="FF3300"/>
        </a:accent1>
        <a:accent2>
          <a:srgbClr val="FF713F"/>
        </a:accent2>
        <a:accent3>
          <a:srgbClr val="FFFFFF"/>
        </a:accent3>
        <a:accent4>
          <a:srgbClr val="004159"/>
        </a:accent4>
        <a:accent5>
          <a:srgbClr val="FFADAA"/>
        </a:accent5>
        <a:accent6>
          <a:srgbClr val="E76638"/>
        </a:accent6>
        <a:hlink>
          <a:srgbClr val="FF9900"/>
        </a:hlink>
        <a:folHlink>
          <a:srgbClr val="FFCC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Synovate_Prop_Template_2008 v2.0 (Feb 12 2008)">
  <a:themeElements>
    <a:clrScheme name="3_Synovate_Prop_Template_2008 v2.0 (Feb 12 2008) 1">
      <a:dk1>
        <a:srgbClr val="004E69"/>
      </a:dk1>
      <a:lt1>
        <a:srgbClr val="FFFFFF"/>
      </a:lt1>
      <a:dk2>
        <a:srgbClr val="FF3300"/>
      </a:dk2>
      <a:lt2>
        <a:srgbClr val="808080"/>
      </a:lt2>
      <a:accent1>
        <a:srgbClr val="FF3300"/>
      </a:accent1>
      <a:accent2>
        <a:srgbClr val="FF713F"/>
      </a:accent2>
      <a:accent3>
        <a:srgbClr val="FFFFFF"/>
      </a:accent3>
      <a:accent4>
        <a:srgbClr val="004159"/>
      </a:accent4>
      <a:accent5>
        <a:srgbClr val="FFADAA"/>
      </a:accent5>
      <a:accent6>
        <a:srgbClr val="E76638"/>
      </a:accent6>
      <a:hlink>
        <a:srgbClr val="FF9900"/>
      </a:hlink>
      <a:folHlink>
        <a:srgbClr val="FFCCBF"/>
      </a:folHlink>
    </a:clrScheme>
    <a:fontScheme name="3_Synovate_Prop_Template_2008 v2.0 (Feb 12 2008)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Synovate_Prop_Template_2008 v2.0 (Feb 12 2008) 1">
        <a:dk1>
          <a:srgbClr val="004E69"/>
        </a:dk1>
        <a:lt1>
          <a:srgbClr val="FFFFFF"/>
        </a:lt1>
        <a:dk2>
          <a:srgbClr val="FF3300"/>
        </a:dk2>
        <a:lt2>
          <a:srgbClr val="808080"/>
        </a:lt2>
        <a:accent1>
          <a:srgbClr val="FF3300"/>
        </a:accent1>
        <a:accent2>
          <a:srgbClr val="FF713F"/>
        </a:accent2>
        <a:accent3>
          <a:srgbClr val="FFFFFF"/>
        </a:accent3>
        <a:accent4>
          <a:srgbClr val="004159"/>
        </a:accent4>
        <a:accent5>
          <a:srgbClr val="FFADAA"/>
        </a:accent5>
        <a:accent6>
          <a:srgbClr val="E76638"/>
        </a:accent6>
        <a:hlink>
          <a:srgbClr val="FF9900"/>
        </a:hlink>
        <a:folHlink>
          <a:srgbClr val="FFCC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0_Synovate_Prop_Template_2008 v2.0 (Feb 12 2008)">
  <a:themeElements>
    <a:clrScheme name="3_Synovate_Prop_Template_2008 v2.0 (Feb 12 2008) 1">
      <a:dk1>
        <a:srgbClr val="004E69"/>
      </a:dk1>
      <a:lt1>
        <a:srgbClr val="FFFFFF"/>
      </a:lt1>
      <a:dk2>
        <a:srgbClr val="FF3300"/>
      </a:dk2>
      <a:lt2>
        <a:srgbClr val="808080"/>
      </a:lt2>
      <a:accent1>
        <a:srgbClr val="FF3300"/>
      </a:accent1>
      <a:accent2>
        <a:srgbClr val="FF713F"/>
      </a:accent2>
      <a:accent3>
        <a:srgbClr val="FFFFFF"/>
      </a:accent3>
      <a:accent4>
        <a:srgbClr val="004159"/>
      </a:accent4>
      <a:accent5>
        <a:srgbClr val="FFADAA"/>
      </a:accent5>
      <a:accent6>
        <a:srgbClr val="E76638"/>
      </a:accent6>
      <a:hlink>
        <a:srgbClr val="FF9900"/>
      </a:hlink>
      <a:folHlink>
        <a:srgbClr val="FFCCBF"/>
      </a:folHlink>
    </a:clrScheme>
    <a:fontScheme name="3_Synovate_Prop_Template_2008 v2.0 (Feb 12 2008)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000000"/>
          </a:solidFill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3_Synovate_Prop_Template_2008 v2.0 (Feb 12 2008) 1">
        <a:dk1>
          <a:srgbClr val="004E69"/>
        </a:dk1>
        <a:lt1>
          <a:srgbClr val="FFFFFF"/>
        </a:lt1>
        <a:dk2>
          <a:srgbClr val="FF3300"/>
        </a:dk2>
        <a:lt2>
          <a:srgbClr val="808080"/>
        </a:lt2>
        <a:accent1>
          <a:srgbClr val="FF3300"/>
        </a:accent1>
        <a:accent2>
          <a:srgbClr val="FF713F"/>
        </a:accent2>
        <a:accent3>
          <a:srgbClr val="FFFFFF"/>
        </a:accent3>
        <a:accent4>
          <a:srgbClr val="004159"/>
        </a:accent4>
        <a:accent5>
          <a:srgbClr val="FFADAA"/>
        </a:accent5>
        <a:accent6>
          <a:srgbClr val="E76638"/>
        </a:accent6>
        <a:hlink>
          <a:srgbClr val="FF9900"/>
        </a:hlink>
        <a:folHlink>
          <a:srgbClr val="FFCC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2412</TotalTime>
  <Words>2691</Words>
  <Application>Microsoft Office PowerPoint</Application>
  <PresentationFormat>Widescreen</PresentationFormat>
  <Paragraphs>352</Paragraphs>
  <Slides>48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48</vt:i4>
      </vt:variant>
    </vt:vector>
  </HeadingPairs>
  <TitlesOfParts>
    <vt:vector size="69" baseType="lpstr">
      <vt:lpstr>Arial Unicode MS</vt:lpstr>
      <vt:lpstr>Arial</vt:lpstr>
      <vt:lpstr>BaskervilleMT</vt:lpstr>
      <vt:lpstr>BaskervilleMT-BoldItalic</vt:lpstr>
      <vt:lpstr>BaskervilleMT-Italic</vt:lpstr>
      <vt:lpstr>Calibri</vt:lpstr>
      <vt:lpstr>Grk</vt:lpstr>
      <vt:lpstr>Lucida Grande</vt:lpstr>
      <vt:lpstr>Sabon-Italic</vt:lpstr>
      <vt:lpstr>Sabon-Roman</vt:lpstr>
      <vt:lpstr>Symbol</vt:lpstr>
      <vt:lpstr>Times</vt:lpstr>
      <vt:lpstr>Wingdings</vt:lpstr>
      <vt:lpstr>Ipsos InnoQuest template_10-02-14</vt:lpstr>
      <vt:lpstr>Ipsos Marketing 2015</vt:lpstr>
      <vt:lpstr>2_Synovate_Report_Template v2.0 (Feb 12 2008)</vt:lpstr>
      <vt:lpstr>9_Synovate_Prop_Template_2008 v2.0 (Feb 12 2008)</vt:lpstr>
      <vt:lpstr>3_Synovate_Prop_Template_2008 v2.0 (Feb 12 2008)</vt:lpstr>
      <vt:lpstr>4_Synovate_Prop_Template_2008 v2.0 (Feb 12 2008)</vt:lpstr>
      <vt:lpstr>5_Synovate_Prop_Template_2008 v2.0 (Feb 12 2008)</vt:lpstr>
      <vt:lpstr>10_Synovate_Prop_Template_2008 v2.0 (Feb 12 2008)</vt:lpstr>
      <vt:lpstr>PowerPoint Presentation</vt:lpstr>
      <vt:lpstr>PowerPoint Presentation</vt:lpstr>
      <vt:lpstr>The Bell-shaped curve: Normal distribution</vt:lpstr>
      <vt:lpstr>The Bell-shaped curve: Normal distribution</vt:lpstr>
      <vt:lpstr>Standard Normal Distribution</vt:lpstr>
      <vt:lpstr>PowerPoint Presentation</vt:lpstr>
      <vt:lpstr>PowerPoint Presentation</vt:lpstr>
      <vt:lpstr>PowerPoint Presentation</vt:lpstr>
      <vt:lpstr>PowerPoint Presentation</vt:lpstr>
      <vt:lpstr>Problem1</vt:lpstr>
      <vt:lpstr>Problem2</vt:lpstr>
      <vt:lpstr>Find x, given probability</vt:lpstr>
      <vt:lpstr>PowerPoint Presentation</vt:lpstr>
      <vt:lpstr>Sampling</vt:lpstr>
      <vt:lpstr>Stratified Sampling</vt:lpstr>
      <vt:lpstr>Systematic Sampling</vt:lpstr>
      <vt:lpstr>Reminder</vt:lpstr>
      <vt:lpstr>Point Estimators</vt:lpstr>
      <vt:lpstr>Point Estimators</vt:lpstr>
      <vt:lpstr>Exercise . . . . </vt:lpstr>
      <vt:lpstr>The curve for all possible sample means</vt:lpstr>
      <vt:lpstr>The Standard Error</vt:lpstr>
      <vt:lpstr>PowerPoint Presentation</vt:lpstr>
      <vt:lpstr>Central Limit Theorem</vt:lpstr>
      <vt:lpstr>Central Limit Theorem</vt:lpstr>
      <vt:lpstr>EXAMPLE</vt:lpstr>
      <vt:lpstr>EXAMPLE</vt:lpstr>
      <vt:lpstr>EXAMPLE</vt:lpstr>
      <vt:lpstr>EXAMPLE</vt:lpstr>
      <vt:lpstr>Summary-CLT</vt:lpstr>
      <vt:lpstr>The sampling distribution of proportions</vt:lpstr>
      <vt:lpstr>PowerPoint Presentation</vt:lpstr>
      <vt:lpstr>The Standard Error</vt:lpstr>
      <vt:lpstr>Assessing the accuracy of our sample</vt:lpstr>
      <vt:lpstr>Calculating confidence intervals</vt:lpstr>
      <vt:lpstr>Confidence Interval.</vt:lpstr>
      <vt:lpstr>What does 95% confidence in our mean?</vt:lpstr>
      <vt:lpstr>EXAMPLE</vt:lpstr>
      <vt:lpstr>Confidence Interval</vt:lpstr>
      <vt:lpstr>Confidence Interval</vt:lpstr>
      <vt:lpstr>EXERCISE</vt:lpstr>
      <vt:lpstr>Margin of Error</vt:lpstr>
      <vt:lpstr>PowerPoint Presentation</vt:lpstr>
      <vt:lpstr>HOW TO FIND THE SAMPLE SIZE</vt:lpstr>
      <vt:lpstr>EXAMPLE</vt:lpstr>
      <vt:lpstr>Confidence intervals based on a percentage</vt:lpstr>
      <vt:lpstr>EXAMPLE</vt:lpstr>
      <vt:lpstr>HOW TO FIND THE SAMPLE SIZE n FOR ESTIMATING A PROPORTION 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Serkan Ceran</dc:creator>
  <cp:lastModifiedBy>Serkan Ceran</cp:lastModifiedBy>
  <cp:revision>106</cp:revision>
  <dcterms:created xsi:type="dcterms:W3CDTF">2017-10-01T22:44:32Z</dcterms:created>
  <dcterms:modified xsi:type="dcterms:W3CDTF">2017-10-18T19:43:39Z</dcterms:modified>
</cp:coreProperties>
</file>